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6"/>
  </p:notesMasterIdLst>
  <p:handoutMasterIdLst>
    <p:handoutMasterId r:id="rId47"/>
  </p:handoutMasterIdLst>
  <p:sldIdLst>
    <p:sldId id="256" r:id="rId2"/>
    <p:sldId id="363" r:id="rId3"/>
    <p:sldId id="376" r:id="rId4"/>
    <p:sldId id="375" r:id="rId5"/>
    <p:sldId id="422" r:id="rId6"/>
    <p:sldId id="423" r:id="rId7"/>
    <p:sldId id="377" r:id="rId8"/>
    <p:sldId id="378" r:id="rId9"/>
    <p:sldId id="421" r:id="rId10"/>
    <p:sldId id="379" r:id="rId11"/>
    <p:sldId id="380" r:id="rId12"/>
    <p:sldId id="374" r:id="rId13"/>
    <p:sldId id="382" r:id="rId14"/>
    <p:sldId id="381" r:id="rId15"/>
    <p:sldId id="384" r:id="rId16"/>
    <p:sldId id="385" r:id="rId17"/>
    <p:sldId id="386" r:id="rId18"/>
    <p:sldId id="388" r:id="rId19"/>
    <p:sldId id="389" r:id="rId20"/>
    <p:sldId id="390" r:id="rId21"/>
    <p:sldId id="391" r:id="rId22"/>
    <p:sldId id="392" r:id="rId23"/>
    <p:sldId id="393" r:id="rId24"/>
    <p:sldId id="395" r:id="rId25"/>
    <p:sldId id="396" r:id="rId26"/>
    <p:sldId id="400" r:id="rId27"/>
    <p:sldId id="405" r:id="rId28"/>
    <p:sldId id="406" r:id="rId29"/>
    <p:sldId id="417" r:id="rId30"/>
    <p:sldId id="407" r:id="rId31"/>
    <p:sldId id="408" r:id="rId32"/>
    <p:sldId id="371" r:id="rId33"/>
    <p:sldId id="372" r:id="rId34"/>
    <p:sldId id="373" r:id="rId35"/>
    <p:sldId id="409" r:id="rId36"/>
    <p:sldId id="418" r:id="rId37"/>
    <p:sldId id="410" r:id="rId38"/>
    <p:sldId id="411" r:id="rId39"/>
    <p:sldId id="412" r:id="rId40"/>
    <p:sldId id="413" r:id="rId41"/>
    <p:sldId id="415" r:id="rId42"/>
    <p:sldId id="419" r:id="rId43"/>
    <p:sldId id="420" r:id="rId44"/>
    <p:sldId id="424" r:id="rId45"/>
  </p:sldIdLst>
  <p:sldSz cx="9144000" cy="6858000" type="screen4x3"/>
  <p:notesSz cx="6888163" cy="96234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5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FF"/>
    <a:srgbClr val="FF0000"/>
    <a:srgbClr val="00FF00"/>
    <a:srgbClr val="000000"/>
    <a:srgbClr val="0070C0"/>
    <a:srgbClr val="0000CC"/>
    <a:srgbClr val="5B9BD5"/>
    <a:srgbClr val="0A3676"/>
    <a:srgbClr val="FFFF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01" autoAdjust="0"/>
    <p:restoredTop sz="93043" autoAdjust="0"/>
  </p:normalViewPr>
  <p:slideViewPr>
    <p:cSldViewPr>
      <p:cViewPr varScale="1">
        <p:scale>
          <a:sx n="97" d="100"/>
          <a:sy n="97" d="100"/>
        </p:scale>
        <p:origin x="522" y="90"/>
      </p:cViewPr>
      <p:guideLst>
        <p:guide orient="horz" pos="2160"/>
        <p:guide pos="25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25.wmf"/><Relationship Id="rId18" Type="http://schemas.openxmlformats.org/officeDocument/2006/relationships/image" Target="../media/image30.wm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12" Type="http://schemas.openxmlformats.org/officeDocument/2006/relationships/image" Target="../media/image24.wmf"/><Relationship Id="rId17" Type="http://schemas.openxmlformats.org/officeDocument/2006/relationships/image" Target="../media/image29.wmf"/><Relationship Id="rId2" Type="http://schemas.openxmlformats.org/officeDocument/2006/relationships/image" Target="../media/image14.wmf"/><Relationship Id="rId16" Type="http://schemas.openxmlformats.org/officeDocument/2006/relationships/image" Target="../media/image28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11" Type="http://schemas.openxmlformats.org/officeDocument/2006/relationships/image" Target="../media/image23.wmf"/><Relationship Id="rId5" Type="http://schemas.openxmlformats.org/officeDocument/2006/relationships/image" Target="../media/image17.wmf"/><Relationship Id="rId15" Type="http://schemas.openxmlformats.org/officeDocument/2006/relationships/image" Target="../media/image27.wmf"/><Relationship Id="rId10" Type="http://schemas.openxmlformats.org/officeDocument/2006/relationships/image" Target="../media/image22.wmf"/><Relationship Id="rId19" Type="http://schemas.openxmlformats.org/officeDocument/2006/relationships/image" Target="../media/image31.wmf"/><Relationship Id="rId4" Type="http://schemas.openxmlformats.org/officeDocument/2006/relationships/image" Target="../media/image16.wmf"/><Relationship Id="rId9" Type="http://schemas.openxmlformats.org/officeDocument/2006/relationships/image" Target="../media/image21.wmf"/><Relationship Id="rId14" Type="http://schemas.openxmlformats.org/officeDocument/2006/relationships/image" Target="../media/image2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13" Type="http://schemas.openxmlformats.org/officeDocument/2006/relationships/image" Target="../media/image98.wmf"/><Relationship Id="rId3" Type="http://schemas.openxmlformats.org/officeDocument/2006/relationships/image" Target="../media/image89.wmf"/><Relationship Id="rId7" Type="http://schemas.openxmlformats.org/officeDocument/2006/relationships/image" Target="../media/image92.wmf"/><Relationship Id="rId12" Type="http://schemas.openxmlformats.org/officeDocument/2006/relationships/image" Target="../media/image97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1.wmf"/><Relationship Id="rId11" Type="http://schemas.openxmlformats.org/officeDocument/2006/relationships/image" Target="../media/image96.wmf"/><Relationship Id="rId5" Type="http://schemas.openxmlformats.org/officeDocument/2006/relationships/image" Target="../media/image86.wmf"/><Relationship Id="rId10" Type="http://schemas.openxmlformats.org/officeDocument/2006/relationships/image" Target="../media/image95.wmf"/><Relationship Id="rId4" Type="http://schemas.openxmlformats.org/officeDocument/2006/relationships/image" Target="../media/image90.wmf"/><Relationship Id="rId9" Type="http://schemas.openxmlformats.org/officeDocument/2006/relationships/image" Target="../media/image9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15.wmf"/><Relationship Id="rId7" Type="http://schemas.openxmlformats.org/officeDocument/2006/relationships/image" Target="../media/image26.wmf"/><Relationship Id="rId12" Type="http://schemas.openxmlformats.org/officeDocument/2006/relationships/image" Target="../media/image31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22.wmf"/><Relationship Id="rId11" Type="http://schemas.openxmlformats.org/officeDocument/2006/relationships/image" Target="../media/image30.wmf"/><Relationship Id="rId5" Type="http://schemas.openxmlformats.org/officeDocument/2006/relationships/image" Target="../media/image21.wmf"/><Relationship Id="rId10" Type="http://schemas.openxmlformats.org/officeDocument/2006/relationships/image" Target="../media/image29.wmf"/><Relationship Id="rId4" Type="http://schemas.openxmlformats.org/officeDocument/2006/relationships/image" Target="../media/image20.wmf"/><Relationship Id="rId9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37.wmf"/><Relationship Id="rId3" Type="http://schemas.openxmlformats.org/officeDocument/2006/relationships/image" Target="../media/image15.wmf"/><Relationship Id="rId7" Type="http://schemas.openxmlformats.org/officeDocument/2006/relationships/image" Target="../media/image34.wmf"/><Relationship Id="rId12" Type="http://schemas.openxmlformats.org/officeDocument/2006/relationships/image" Target="../media/image36.wmf"/><Relationship Id="rId2" Type="http://schemas.openxmlformats.org/officeDocument/2006/relationships/image" Target="../media/image14.wmf"/><Relationship Id="rId1" Type="http://schemas.openxmlformats.org/officeDocument/2006/relationships/image" Target="../media/image32.wmf"/><Relationship Id="rId6" Type="http://schemas.openxmlformats.org/officeDocument/2006/relationships/image" Target="../media/image33.wmf"/><Relationship Id="rId11" Type="http://schemas.openxmlformats.org/officeDocument/2006/relationships/image" Target="../media/image35.wmf"/><Relationship Id="rId5" Type="http://schemas.openxmlformats.org/officeDocument/2006/relationships/image" Target="../media/image17.wmf"/><Relationship Id="rId15" Type="http://schemas.openxmlformats.org/officeDocument/2006/relationships/image" Target="../media/image39.wmf"/><Relationship Id="rId10" Type="http://schemas.openxmlformats.org/officeDocument/2006/relationships/image" Target="../media/image22.wmf"/><Relationship Id="rId4" Type="http://schemas.openxmlformats.org/officeDocument/2006/relationships/image" Target="../media/image16.wmf"/><Relationship Id="rId9" Type="http://schemas.openxmlformats.org/officeDocument/2006/relationships/image" Target="../media/image21.wmf"/><Relationship Id="rId14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15.wmf"/><Relationship Id="rId7" Type="http://schemas.openxmlformats.org/officeDocument/2006/relationships/image" Target="../media/image21.wmf"/><Relationship Id="rId2" Type="http://schemas.openxmlformats.org/officeDocument/2006/relationships/image" Target="../media/image14.wmf"/><Relationship Id="rId1" Type="http://schemas.openxmlformats.org/officeDocument/2006/relationships/image" Target="../media/image32.wmf"/><Relationship Id="rId6" Type="http://schemas.openxmlformats.org/officeDocument/2006/relationships/image" Target="../media/image33.wmf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0" Type="http://schemas.openxmlformats.org/officeDocument/2006/relationships/image" Target="../media/image34.wmf"/><Relationship Id="rId4" Type="http://schemas.openxmlformats.org/officeDocument/2006/relationships/image" Target="../media/image16.wmf"/><Relationship Id="rId9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075" y="0"/>
            <a:ext cx="29860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2413"/>
            <a:ext cx="298608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075" y="9142413"/>
            <a:ext cx="298608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572FD485-4BFB-4012-8D8C-C69B7483D277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384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t" anchorCtr="0" compatLnSpc="1">
            <a:prstTxWarp prst="textNoShape">
              <a:avLst/>
            </a:prstTxWarp>
          </a:bodyPr>
          <a:lstStyle>
            <a:lvl1pPr>
              <a:defRPr kumimoji="0" sz="10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699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038225" y="720725"/>
            <a:ext cx="4813300" cy="3609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9163" y="4570413"/>
            <a:ext cx="5049837" cy="433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2 レベル</a:t>
            </a:r>
          </a:p>
          <a:p>
            <a:pPr lvl="2"/>
            <a:r>
              <a:rPr lang="ja-JP" altLang="en-US" noProof="0"/>
              <a:t>第 3 レベル</a:t>
            </a:r>
          </a:p>
          <a:p>
            <a:pPr lvl="3"/>
            <a:r>
              <a:rPr lang="ja-JP" altLang="en-US" noProof="0"/>
              <a:t>第 4 レベル</a:t>
            </a:r>
          </a:p>
          <a:p>
            <a:pPr lvl="4"/>
            <a:r>
              <a:rPr lang="ja-JP" altLang="en-US" noProof="0"/>
              <a:t>第 5 レベル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60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t" anchorCtr="0" compatLnSpc="1">
            <a:prstTxWarp prst="textNoShape">
              <a:avLst/>
            </a:prstTxWarp>
          </a:bodyPr>
          <a:lstStyle>
            <a:lvl1pPr algn="r">
              <a:defRPr kumimoji="0" sz="10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2413"/>
            <a:ext cx="298608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b" anchorCtr="0" compatLnSpc="1">
            <a:prstTxWarp prst="textNoShape">
              <a:avLst/>
            </a:prstTxWarp>
          </a:bodyPr>
          <a:lstStyle>
            <a:lvl1pPr>
              <a:defRPr kumimoji="0" sz="10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142413"/>
            <a:ext cx="298608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b" anchorCtr="0" compatLnSpc="1">
            <a:prstTxWarp prst="textNoShape">
              <a:avLst/>
            </a:prstTxWarp>
          </a:bodyPr>
          <a:lstStyle>
            <a:lvl1pPr algn="r">
              <a:defRPr kumimoji="0" sz="1000"/>
            </a:lvl1pPr>
          </a:lstStyle>
          <a:p>
            <a:fld id="{978C0926-DCE6-4E0B-BD21-8D5A717040C0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16994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98D8DD9B-AE13-482A-9B49-3F29071DD9BD}" type="slidenum">
              <a:rPr kumimoji="0" lang="ja-JP" altLang="en-US" sz="1000"/>
              <a:pPr/>
              <a:t>1</a:t>
            </a:fld>
            <a:endParaRPr kumimoji="0" lang="en-US" altLang="ja-JP" sz="10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08457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6279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65384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6075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4937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458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103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0057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131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1998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3629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854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  <a:alpha val="7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719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20.wmf"/><Relationship Id="rId26" Type="http://schemas.openxmlformats.org/officeDocument/2006/relationships/image" Target="../media/image36.wmf"/><Relationship Id="rId3" Type="http://schemas.openxmlformats.org/officeDocument/2006/relationships/oleObject" Target="../embeddings/oleObject20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7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4.wmf"/><Relationship Id="rId20" Type="http://schemas.openxmlformats.org/officeDocument/2006/relationships/image" Target="../media/image21.wmf"/><Relationship Id="rId29" Type="http://schemas.openxmlformats.org/officeDocument/2006/relationships/oleObject" Target="../embeddings/oleObject26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35.wmf"/><Relationship Id="rId32" Type="http://schemas.openxmlformats.org/officeDocument/2006/relationships/image" Target="../media/image39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22.bin"/><Relationship Id="rId23" Type="http://schemas.openxmlformats.org/officeDocument/2006/relationships/oleObject" Target="../embeddings/oleObject23.bin"/><Relationship Id="rId28" Type="http://schemas.openxmlformats.org/officeDocument/2006/relationships/image" Target="../media/image37.wmf"/><Relationship Id="rId10" Type="http://schemas.openxmlformats.org/officeDocument/2006/relationships/image" Target="../media/image16.wmf"/><Relationship Id="rId19" Type="http://schemas.openxmlformats.org/officeDocument/2006/relationships/oleObject" Target="../embeddings/oleObject9.bin"/><Relationship Id="rId31" Type="http://schemas.openxmlformats.org/officeDocument/2006/relationships/oleObject" Target="../embeddings/oleObject27.bin"/><Relationship Id="rId4" Type="http://schemas.openxmlformats.org/officeDocument/2006/relationships/image" Target="../media/image32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3.wmf"/><Relationship Id="rId22" Type="http://schemas.openxmlformats.org/officeDocument/2006/relationships/image" Target="../media/image22.wmf"/><Relationship Id="rId27" Type="http://schemas.openxmlformats.org/officeDocument/2006/relationships/oleObject" Target="../embeddings/oleObject25.bin"/><Relationship Id="rId30" Type="http://schemas.openxmlformats.org/officeDocument/2006/relationships/image" Target="../media/image3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22.wmf"/><Relationship Id="rId3" Type="http://schemas.openxmlformats.org/officeDocument/2006/relationships/oleObject" Target="../embeddings/oleObject28.bin"/><Relationship Id="rId21" Type="http://schemas.openxmlformats.org/officeDocument/2006/relationships/oleObject" Target="../embeddings/oleObject22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7.w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wmf"/><Relationship Id="rId20" Type="http://schemas.openxmlformats.org/officeDocument/2006/relationships/image" Target="../media/image39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20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9.bin"/><Relationship Id="rId23" Type="http://schemas.openxmlformats.org/officeDocument/2006/relationships/oleObject" Target="../embeddings/oleObject8.bin"/><Relationship Id="rId10" Type="http://schemas.openxmlformats.org/officeDocument/2006/relationships/image" Target="../media/image16.wmf"/><Relationship Id="rId19" Type="http://schemas.openxmlformats.org/officeDocument/2006/relationships/oleObject" Target="../embeddings/oleObject30.bin"/><Relationship Id="rId4" Type="http://schemas.openxmlformats.org/officeDocument/2006/relationships/image" Target="../media/image32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3.wmf"/><Relationship Id="rId22" Type="http://schemas.openxmlformats.org/officeDocument/2006/relationships/image" Target="../media/image34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oleObject" Target="../embeddings/oleObject36.bin"/><Relationship Id="rId3" Type="http://schemas.openxmlformats.org/officeDocument/2006/relationships/image" Target="../media/image53.png"/><Relationship Id="rId7" Type="http://schemas.openxmlformats.org/officeDocument/2006/relationships/image" Target="../media/image50.wmf"/><Relationship Id="rId12" Type="http://schemas.openxmlformats.org/officeDocument/2006/relationships/image" Target="../media/image5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2.bin"/><Relationship Id="rId11" Type="http://schemas.openxmlformats.org/officeDocument/2006/relationships/oleObject" Target="../embeddings/oleObject35.bin"/><Relationship Id="rId5" Type="http://schemas.openxmlformats.org/officeDocument/2006/relationships/image" Target="../media/image49.wmf"/><Relationship Id="rId10" Type="http://schemas.openxmlformats.org/officeDocument/2006/relationships/image" Target="../media/image51.wmf"/><Relationship Id="rId4" Type="http://schemas.openxmlformats.org/officeDocument/2006/relationships/oleObject" Target="../embeddings/oleObject31.bin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image" Target="../media/image58.png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37.bin"/><Relationship Id="rId9" Type="http://schemas.openxmlformats.org/officeDocument/2006/relationships/image" Target="../media/image37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62.png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61.wmf"/><Relationship Id="rId4" Type="http://schemas.openxmlformats.org/officeDocument/2006/relationships/image" Target="../media/image63.png"/><Relationship Id="rId9" Type="http://schemas.openxmlformats.org/officeDocument/2006/relationships/oleObject" Target="../embeddings/oleObject4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66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oleObject" Target="../embeddings/oleObject53.bin"/><Relationship Id="rId3" Type="http://schemas.openxmlformats.org/officeDocument/2006/relationships/image" Target="../media/image74.png"/><Relationship Id="rId7" Type="http://schemas.openxmlformats.org/officeDocument/2006/relationships/image" Target="../media/image51.wmf"/><Relationship Id="rId12" Type="http://schemas.openxmlformats.org/officeDocument/2006/relationships/oleObject" Target="../embeddings/oleObject52.bin"/><Relationship Id="rId17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6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7.bin"/><Relationship Id="rId11" Type="http://schemas.openxmlformats.org/officeDocument/2006/relationships/oleObject" Target="../embeddings/oleObject51.bin"/><Relationship Id="rId5" Type="http://schemas.openxmlformats.org/officeDocument/2006/relationships/image" Target="../media/image73.wmf"/><Relationship Id="rId15" Type="http://schemas.openxmlformats.org/officeDocument/2006/relationships/oleObject" Target="../embeddings/oleObject55.bin"/><Relationship Id="rId10" Type="http://schemas.openxmlformats.org/officeDocument/2006/relationships/oleObject" Target="../embeddings/oleObject50.bin"/><Relationship Id="rId4" Type="http://schemas.openxmlformats.org/officeDocument/2006/relationships/oleObject" Target="../embeddings/oleObject46.bin"/><Relationship Id="rId9" Type="http://schemas.openxmlformats.org/officeDocument/2006/relationships/oleObject" Target="../embeddings/oleObject49.bin"/><Relationship Id="rId14" Type="http://schemas.openxmlformats.org/officeDocument/2006/relationships/oleObject" Target="../embeddings/oleObject5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13" Type="http://schemas.openxmlformats.org/officeDocument/2006/relationships/image" Target="../media/image85.wmf"/><Relationship Id="rId3" Type="http://schemas.openxmlformats.org/officeDocument/2006/relationships/image" Target="../media/image11.png"/><Relationship Id="rId7" Type="http://schemas.openxmlformats.org/officeDocument/2006/relationships/image" Target="../media/image82.wmf"/><Relationship Id="rId12" Type="http://schemas.openxmlformats.org/officeDocument/2006/relationships/oleObject" Target="../embeddings/oleObject6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84.wmf"/><Relationship Id="rId5" Type="http://schemas.openxmlformats.org/officeDocument/2006/relationships/image" Target="../media/image81.wmf"/><Relationship Id="rId15" Type="http://schemas.openxmlformats.org/officeDocument/2006/relationships/image" Target="../media/image86.wmf"/><Relationship Id="rId10" Type="http://schemas.openxmlformats.org/officeDocument/2006/relationships/oleObject" Target="../embeddings/oleObject60.bin"/><Relationship Id="rId4" Type="http://schemas.openxmlformats.org/officeDocument/2006/relationships/oleObject" Target="../embeddings/oleObject57.bin"/><Relationship Id="rId9" Type="http://schemas.openxmlformats.org/officeDocument/2006/relationships/image" Target="../media/image83.wmf"/><Relationship Id="rId14" Type="http://schemas.openxmlformats.org/officeDocument/2006/relationships/oleObject" Target="../embeddings/oleObject62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13" Type="http://schemas.openxmlformats.org/officeDocument/2006/relationships/oleObject" Target="../embeddings/oleObject68.bin"/><Relationship Id="rId18" Type="http://schemas.openxmlformats.org/officeDocument/2006/relationships/image" Target="../media/image93.wmf"/><Relationship Id="rId26" Type="http://schemas.openxmlformats.org/officeDocument/2006/relationships/oleObject" Target="../embeddings/oleObject75.bin"/><Relationship Id="rId3" Type="http://schemas.openxmlformats.org/officeDocument/2006/relationships/oleObject" Target="../embeddings/oleObject63.bin"/><Relationship Id="rId21" Type="http://schemas.openxmlformats.org/officeDocument/2006/relationships/oleObject" Target="../embeddings/oleObject72.bin"/><Relationship Id="rId7" Type="http://schemas.openxmlformats.org/officeDocument/2006/relationships/oleObject" Target="../embeddings/oleObject65.bin"/><Relationship Id="rId12" Type="http://schemas.openxmlformats.org/officeDocument/2006/relationships/image" Target="../media/image86.wmf"/><Relationship Id="rId17" Type="http://schemas.openxmlformats.org/officeDocument/2006/relationships/oleObject" Target="../embeddings/oleObject70.bin"/><Relationship Id="rId25" Type="http://schemas.openxmlformats.org/officeDocument/2006/relationships/oleObject" Target="../embeddings/oleObject7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2.wmf"/><Relationship Id="rId20" Type="http://schemas.openxmlformats.org/officeDocument/2006/relationships/image" Target="../media/image94.wmf"/><Relationship Id="rId29" Type="http://schemas.openxmlformats.org/officeDocument/2006/relationships/image" Target="../media/image97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8.wmf"/><Relationship Id="rId11" Type="http://schemas.openxmlformats.org/officeDocument/2006/relationships/oleObject" Target="../embeddings/oleObject67.bin"/><Relationship Id="rId24" Type="http://schemas.openxmlformats.org/officeDocument/2006/relationships/image" Target="../media/image96.wmf"/><Relationship Id="rId5" Type="http://schemas.openxmlformats.org/officeDocument/2006/relationships/oleObject" Target="../embeddings/oleObject64.bin"/><Relationship Id="rId15" Type="http://schemas.openxmlformats.org/officeDocument/2006/relationships/oleObject" Target="../embeddings/oleObject69.bin"/><Relationship Id="rId23" Type="http://schemas.openxmlformats.org/officeDocument/2006/relationships/oleObject" Target="../embeddings/oleObject73.bin"/><Relationship Id="rId28" Type="http://schemas.openxmlformats.org/officeDocument/2006/relationships/oleObject" Target="../embeddings/oleObject77.bin"/><Relationship Id="rId10" Type="http://schemas.openxmlformats.org/officeDocument/2006/relationships/image" Target="../media/image90.wmf"/><Relationship Id="rId19" Type="http://schemas.openxmlformats.org/officeDocument/2006/relationships/oleObject" Target="../embeddings/oleObject71.bin"/><Relationship Id="rId31" Type="http://schemas.openxmlformats.org/officeDocument/2006/relationships/image" Target="../media/image98.wmf"/><Relationship Id="rId4" Type="http://schemas.openxmlformats.org/officeDocument/2006/relationships/image" Target="../media/image87.wmf"/><Relationship Id="rId9" Type="http://schemas.openxmlformats.org/officeDocument/2006/relationships/oleObject" Target="../embeddings/oleObject66.bin"/><Relationship Id="rId14" Type="http://schemas.openxmlformats.org/officeDocument/2006/relationships/image" Target="../media/image91.wmf"/><Relationship Id="rId22" Type="http://schemas.openxmlformats.org/officeDocument/2006/relationships/image" Target="../media/image95.wmf"/><Relationship Id="rId27" Type="http://schemas.openxmlformats.org/officeDocument/2006/relationships/oleObject" Target="../embeddings/oleObject76.bin"/><Relationship Id="rId30" Type="http://schemas.openxmlformats.org/officeDocument/2006/relationships/oleObject" Target="../embeddings/oleObject78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.bin"/><Relationship Id="rId18" Type="http://schemas.openxmlformats.org/officeDocument/2006/relationships/image" Target="../media/image20.wmf"/><Relationship Id="rId26" Type="http://schemas.openxmlformats.org/officeDocument/2006/relationships/image" Target="../media/image24.wmf"/><Relationship Id="rId39" Type="http://schemas.openxmlformats.org/officeDocument/2006/relationships/oleObject" Target="../embeddings/oleObject19.bin"/><Relationship Id="rId21" Type="http://schemas.openxmlformats.org/officeDocument/2006/relationships/oleObject" Target="../embeddings/oleObject10.bin"/><Relationship Id="rId34" Type="http://schemas.openxmlformats.org/officeDocument/2006/relationships/image" Target="../media/image28.w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7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33" Type="http://schemas.openxmlformats.org/officeDocument/2006/relationships/oleObject" Target="../embeddings/oleObject16.bin"/><Relationship Id="rId38" Type="http://schemas.openxmlformats.org/officeDocument/2006/relationships/image" Target="../media/image30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wmf"/><Relationship Id="rId20" Type="http://schemas.openxmlformats.org/officeDocument/2006/relationships/image" Target="../media/image21.wmf"/><Relationship Id="rId29" Type="http://schemas.openxmlformats.org/officeDocument/2006/relationships/oleObject" Target="../embeddings/oleObject1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23.wmf"/><Relationship Id="rId32" Type="http://schemas.openxmlformats.org/officeDocument/2006/relationships/image" Target="../media/image27.wmf"/><Relationship Id="rId37" Type="http://schemas.openxmlformats.org/officeDocument/2006/relationships/oleObject" Target="../embeddings/oleObject18.bin"/><Relationship Id="rId40" Type="http://schemas.openxmlformats.org/officeDocument/2006/relationships/image" Target="../media/image31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25.wmf"/><Relationship Id="rId36" Type="http://schemas.openxmlformats.org/officeDocument/2006/relationships/image" Target="../media/image29.wmf"/><Relationship Id="rId10" Type="http://schemas.openxmlformats.org/officeDocument/2006/relationships/image" Target="../media/image16.wmf"/><Relationship Id="rId19" Type="http://schemas.openxmlformats.org/officeDocument/2006/relationships/oleObject" Target="../embeddings/oleObject9.bin"/><Relationship Id="rId31" Type="http://schemas.openxmlformats.org/officeDocument/2006/relationships/oleObject" Target="../embeddings/oleObject15.bin"/><Relationship Id="rId4" Type="http://schemas.openxmlformats.org/officeDocument/2006/relationships/image" Target="../media/image13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8.wmf"/><Relationship Id="rId22" Type="http://schemas.openxmlformats.org/officeDocument/2006/relationships/image" Target="../media/image22.w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26.wmf"/><Relationship Id="rId35" Type="http://schemas.openxmlformats.org/officeDocument/2006/relationships/oleObject" Target="../embeddings/oleObject17.bin"/><Relationship Id="rId8" Type="http://schemas.openxmlformats.org/officeDocument/2006/relationships/image" Target="../media/image15.wmf"/><Relationship Id="rId3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27.wmf"/><Relationship Id="rId26" Type="http://schemas.openxmlformats.org/officeDocument/2006/relationships/image" Target="../media/image31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7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1.wmf"/><Relationship Id="rId17" Type="http://schemas.openxmlformats.org/officeDocument/2006/relationships/oleObject" Target="../embeddings/oleObject15.bin"/><Relationship Id="rId25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6.wmf"/><Relationship Id="rId20" Type="http://schemas.openxmlformats.org/officeDocument/2006/relationships/image" Target="../media/image28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9.bin"/><Relationship Id="rId24" Type="http://schemas.openxmlformats.org/officeDocument/2006/relationships/image" Target="../media/image30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4.bin"/><Relationship Id="rId23" Type="http://schemas.openxmlformats.org/officeDocument/2006/relationships/oleObject" Target="../embeddings/oleObject18.bin"/><Relationship Id="rId10" Type="http://schemas.openxmlformats.org/officeDocument/2006/relationships/image" Target="../media/image20.wmf"/><Relationship Id="rId19" Type="http://schemas.openxmlformats.org/officeDocument/2006/relationships/oleObject" Target="../embeddings/oleObject16.bin"/><Relationship Id="rId4" Type="http://schemas.openxmlformats.org/officeDocument/2006/relationships/image" Target="../media/image13.w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2.wmf"/><Relationship Id="rId22" Type="http://schemas.openxmlformats.org/officeDocument/2006/relationships/image" Target="../media/image2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4209" name="Text Box 113"/>
          <p:cNvSpPr txBox="1">
            <a:spLocks noChangeArrowheads="1"/>
          </p:cNvSpPr>
          <p:nvPr/>
        </p:nvSpPr>
        <p:spPr bwMode="auto">
          <a:xfrm>
            <a:off x="611560" y="1052736"/>
            <a:ext cx="756084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defRPr/>
            </a:pPr>
            <a:r>
              <a:rPr lang="ja-JP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ロボット構造力学</a:t>
            </a:r>
            <a:r>
              <a:rPr lang="en-US" altLang="ja-JP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altLang="ja-JP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Mechanics of Robot Materials and Structures</a:t>
            </a:r>
          </a:p>
        </p:txBody>
      </p:sp>
      <p:sp>
        <p:nvSpPr>
          <p:cNvPr id="4210" name="Text Box 114"/>
          <p:cNvSpPr txBox="1">
            <a:spLocks noChangeArrowheads="1"/>
          </p:cNvSpPr>
          <p:nvPr/>
        </p:nvSpPr>
        <p:spPr bwMode="auto">
          <a:xfrm>
            <a:off x="1691680" y="4509120"/>
            <a:ext cx="6840760" cy="153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未来ロボティクス学科</a:t>
            </a:r>
            <a:endParaRPr lang="en-US" altLang="ja-JP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>
              <a:defRPr/>
            </a:pPr>
            <a:r>
              <a:rPr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菊池　耕生</a:t>
            </a:r>
            <a:endParaRPr lang="en-US" altLang="ja-JP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542925">
              <a:defRPr/>
            </a:pPr>
            <a:endParaRPr lang="en-US" altLang="ja-JP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>
              <a:spcBef>
                <a:spcPts val="200"/>
              </a:spcBef>
              <a:defRPr/>
            </a:pPr>
            <a:r>
              <a:rPr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TA:	</a:t>
            </a:r>
            <a:r>
              <a:rPr lang="ja-JP" altLang="en-US" sz="2000" b="1" dirty="0"/>
              <a:t>平野 清遼，三原 千奈，馬頭 莉子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  <p:sp>
        <p:nvSpPr>
          <p:cNvPr id="5" name="Text Box 114"/>
          <p:cNvSpPr txBox="1">
            <a:spLocks noChangeArrowheads="1"/>
          </p:cNvSpPr>
          <p:nvPr/>
        </p:nvSpPr>
        <p:spPr bwMode="auto">
          <a:xfrm>
            <a:off x="827584" y="3575531"/>
            <a:ext cx="68407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b="1" dirty="0">
                <a:solidFill>
                  <a:srgbClr val="FF0000"/>
                </a:solidFill>
              </a:rPr>
              <a:t>フレーム解析：骨組構造（トラスとラーメン）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骨組構造（トラスの張力計算）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7" name="Text Box 114"/>
          <p:cNvSpPr txBox="1">
            <a:spLocks noChangeArrowheads="1"/>
          </p:cNvSpPr>
          <p:nvPr/>
        </p:nvSpPr>
        <p:spPr bwMode="auto">
          <a:xfrm>
            <a:off x="323528" y="1268760"/>
            <a:ext cx="85689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955925" indent="-2955925">
              <a:defRPr/>
            </a:pPr>
            <a:r>
              <a:rPr lang="ja-JP" altLang="en-US" sz="1800" dirty="0"/>
              <a:t>数値計算：　一辺</a:t>
            </a:r>
            <a:r>
              <a:rPr lang="en-US" altLang="ja-JP" sz="1800" dirty="0"/>
              <a:t>200mm</a:t>
            </a:r>
            <a:r>
              <a:rPr lang="ja-JP" altLang="en-US" sz="1800" dirty="0"/>
              <a:t>の正三角形（</a:t>
            </a:r>
            <a:r>
              <a:rPr lang="en-US" altLang="ja-JP" sz="1800" dirty="0"/>
              <a:t>θ</a:t>
            </a:r>
            <a:r>
              <a:rPr lang="en-US" altLang="ja-JP" sz="1400" dirty="0"/>
              <a:t>1</a:t>
            </a:r>
            <a:r>
              <a:rPr lang="en-US" altLang="ja-JP" sz="1800" dirty="0"/>
              <a:t>=θ</a:t>
            </a:r>
            <a:r>
              <a:rPr lang="en-US" altLang="ja-JP" sz="1400" dirty="0"/>
              <a:t>2</a:t>
            </a:r>
            <a:r>
              <a:rPr lang="en-US" altLang="ja-JP" sz="1800" dirty="0"/>
              <a:t>=60 [</a:t>
            </a:r>
            <a:r>
              <a:rPr lang="en-US" altLang="ja-JP" sz="1800" dirty="0" err="1"/>
              <a:t>deg</a:t>
            </a:r>
            <a:r>
              <a:rPr lang="en-US" altLang="ja-JP" sz="1800" dirty="0"/>
              <a:t>]</a:t>
            </a:r>
            <a:r>
              <a:rPr lang="ja-JP" altLang="en-US" sz="1800" dirty="0"/>
              <a:t>）に</a:t>
            </a:r>
            <a:r>
              <a:rPr lang="en-US" altLang="ja-JP" sz="1800" dirty="0"/>
              <a:t>F=100[N]</a:t>
            </a:r>
            <a:r>
              <a:rPr lang="ja-JP" altLang="en-US" sz="1800" dirty="0"/>
              <a:t>を荷重をかけたら</a:t>
            </a:r>
            <a:endParaRPr lang="en-US" altLang="ja-JP" sz="1800" dirty="0"/>
          </a:p>
        </p:txBody>
      </p:sp>
      <p:sp>
        <p:nvSpPr>
          <p:cNvPr id="10" name="楕円 9"/>
          <p:cNvSpPr/>
          <p:nvPr/>
        </p:nvSpPr>
        <p:spPr>
          <a:xfrm>
            <a:off x="3398766" y="3700855"/>
            <a:ext cx="144016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>
            <a:stCxn id="26" idx="4"/>
          </p:cNvCxnSpPr>
          <p:nvPr/>
        </p:nvCxnSpPr>
        <p:spPr>
          <a:xfrm flipH="1">
            <a:off x="3485267" y="2750749"/>
            <a:ext cx="438661" cy="9770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>
            <a:endCxn id="25" idx="2"/>
          </p:cNvCxnSpPr>
          <p:nvPr/>
        </p:nvCxnSpPr>
        <p:spPr>
          <a:xfrm flipV="1">
            <a:off x="3542782" y="3750892"/>
            <a:ext cx="1195402" cy="125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二等辺三角形 17"/>
          <p:cNvSpPr/>
          <p:nvPr/>
        </p:nvSpPr>
        <p:spPr>
          <a:xfrm>
            <a:off x="3362762" y="3844871"/>
            <a:ext cx="216024" cy="202568"/>
          </a:xfrm>
          <a:prstGeom prst="triangl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/>
          <p:cNvGrpSpPr/>
          <p:nvPr/>
        </p:nvGrpSpPr>
        <p:grpSpPr>
          <a:xfrm>
            <a:off x="4694226" y="3813918"/>
            <a:ext cx="252028" cy="264474"/>
            <a:chOff x="5400092" y="3889312"/>
            <a:chExt cx="252028" cy="168165"/>
          </a:xfrm>
        </p:grpSpPr>
        <p:sp>
          <p:nvSpPr>
            <p:cNvPr id="20" name="二等辺三角形 19"/>
            <p:cNvSpPr/>
            <p:nvPr/>
          </p:nvSpPr>
          <p:spPr>
            <a:xfrm>
              <a:off x="5400092" y="3889312"/>
              <a:ext cx="252028" cy="115752"/>
            </a:xfrm>
            <a:prstGeom prst="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5400092" y="4057477"/>
              <a:ext cx="25202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直線矢印コネクタ 21"/>
          <p:cNvCxnSpPr/>
          <p:nvPr/>
        </p:nvCxnSpPr>
        <p:spPr>
          <a:xfrm>
            <a:off x="3912917" y="2270322"/>
            <a:ext cx="10048" cy="331664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オブジェクト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185985"/>
              </p:ext>
            </p:extLst>
          </p:nvPr>
        </p:nvGraphicFramePr>
        <p:xfrm>
          <a:off x="3398305" y="1946738"/>
          <a:ext cx="698500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3" name="Equation" r:id="rId3" imgW="533160" imgH="177480" progId="Equation.DSMT4">
                  <p:embed/>
                </p:oleObj>
              </mc:Choice>
              <mc:Fallback>
                <p:oleObj name="Equation" r:id="rId3" imgW="533160" imgH="177480" progId="Equation.DSMT4">
                  <p:embed/>
                  <p:pic>
                    <p:nvPicPr>
                      <p:cNvPr id="23" name="オブジェクト 2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98305" y="1946738"/>
                        <a:ext cx="698500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直線矢印コネクタ 23"/>
          <p:cNvCxnSpPr/>
          <p:nvPr/>
        </p:nvCxnSpPr>
        <p:spPr>
          <a:xfrm flipH="1" flipV="1">
            <a:off x="4815362" y="3396070"/>
            <a:ext cx="10750" cy="337240"/>
          </a:xfrm>
          <a:prstGeom prst="straightConnector1">
            <a:avLst/>
          </a:prstGeom>
          <a:ln w="19050">
            <a:solidFill>
              <a:srgbClr val="0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楕円 24"/>
          <p:cNvSpPr/>
          <p:nvPr/>
        </p:nvSpPr>
        <p:spPr>
          <a:xfrm>
            <a:off x="4738184" y="3678884"/>
            <a:ext cx="144016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/>
          <p:cNvSpPr/>
          <p:nvPr/>
        </p:nvSpPr>
        <p:spPr>
          <a:xfrm>
            <a:off x="3851920" y="2606733"/>
            <a:ext cx="144016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コネクタ 26"/>
          <p:cNvCxnSpPr>
            <a:stCxn id="25" idx="1"/>
            <a:endCxn id="26" idx="4"/>
          </p:cNvCxnSpPr>
          <p:nvPr/>
        </p:nvCxnSpPr>
        <p:spPr>
          <a:xfrm flipH="1" flipV="1">
            <a:off x="3923928" y="2750749"/>
            <a:ext cx="835347" cy="9492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オブジェクト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583986"/>
              </p:ext>
            </p:extLst>
          </p:nvPr>
        </p:nvGraphicFramePr>
        <p:xfrm>
          <a:off x="4941465" y="3329791"/>
          <a:ext cx="24765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4" name="Equation" r:id="rId5" imgW="190440" imgH="228600" progId="Equation.DSMT4">
                  <p:embed/>
                </p:oleObj>
              </mc:Choice>
              <mc:Fallback>
                <p:oleObj name="Equation" r:id="rId5" imgW="190440" imgH="228600" progId="Equation.DSMT4">
                  <p:embed/>
                  <p:pic>
                    <p:nvPicPr>
                      <p:cNvPr id="28" name="オブジェクト 2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41465" y="3329791"/>
                        <a:ext cx="247650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直線矢印コネクタ 29"/>
          <p:cNvCxnSpPr/>
          <p:nvPr/>
        </p:nvCxnSpPr>
        <p:spPr>
          <a:xfrm flipH="1" flipV="1">
            <a:off x="3425417" y="3291574"/>
            <a:ext cx="14512" cy="411085"/>
          </a:xfrm>
          <a:prstGeom prst="straightConnector1">
            <a:avLst/>
          </a:prstGeom>
          <a:ln w="19050">
            <a:solidFill>
              <a:srgbClr val="0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オブジェクト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495901"/>
              </p:ext>
            </p:extLst>
          </p:nvPr>
        </p:nvGraphicFramePr>
        <p:xfrm>
          <a:off x="3052355" y="3347669"/>
          <a:ext cx="2159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5" name="Equation" r:id="rId7" imgW="164880" imgH="228600" progId="Equation.DSMT4">
                  <p:embed/>
                </p:oleObj>
              </mc:Choice>
              <mc:Fallback>
                <p:oleObj name="Equation" r:id="rId7" imgW="164880" imgH="228600" progId="Equation.DSMT4">
                  <p:embed/>
                  <p:pic>
                    <p:nvPicPr>
                      <p:cNvPr id="31" name="オブジェクト 3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52355" y="3347669"/>
                        <a:ext cx="215900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直線矢印コネクタ 31"/>
          <p:cNvCxnSpPr/>
          <p:nvPr/>
        </p:nvCxnSpPr>
        <p:spPr>
          <a:xfrm flipV="1">
            <a:off x="3492579" y="3304899"/>
            <a:ext cx="158967" cy="373985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H="1">
            <a:off x="3747555" y="2741255"/>
            <a:ext cx="158967" cy="373985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V="1">
            <a:off x="3533084" y="3776161"/>
            <a:ext cx="405817" cy="2967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 flipV="1">
            <a:off x="4317758" y="3765716"/>
            <a:ext cx="405817" cy="2967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flipH="1" flipV="1">
            <a:off x="3946903" y="2741218"/>
            <a:ext cx="232180" cy="267266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4524028" y="3411331"/>
            <a:ext cx="232180" cy="267266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オブジェクト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236899"/>
              </p:ext>
            </p:extLst>
          </p:nvPr>
        </p:nvGraphicFramePr>
        <p:xfrm>
          <a:off x="3598264" y="3489039"/>
          <a:ext cx="198437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6" name="Equation" r:id="rId9" imgW="152280" imgH="228600" progId="Equation.DSMT4">
                  <p:embed/>
                </p:oleObj>
              </mc:Choice>
              <mc:Fallback>
                <p:oleObj name="Equation" r:id="rId9" imgW="152280" imgH="228600" progId="Equation.DSMT4">
                  <p:embed/>
                  <p:pic>
                    <p:nvPicPr>
                      <p:cNvPr id="38" name="オブジェクト 3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98264" y="3489039"/>
                        <a:ext cx="198437" cy="296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オブジェクト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088362"/>
              </p:ext>
            </p:extLst>
          </p:nvPr>
        </p:nvGraphicFramePr>
        <p:xfrm>
          <a:off x="4294188" y="3431274"/>
          <a:ext cx="214312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7" name="Equation" r:id="rId11" imgW="164880" imgH="228600" progId="Equation.DSMT4">
                  <p:embed/>
                </p:oleObj>
              </mc:Choice>
              <mc:Fallback>
                <p:oleObj name="Equation" r:id="rId11" imgW="164880" imgH="228600" progId="Equation.DSMT4">
                  <p:embed/>
                  <p:pic>
                    <p:nvPicPr>
                      <p:cNvPr id="39" name="オブジェクト 3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94188" y="3431274"/>
                        <a:ext cx="214312" cy="29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直線コネクタ 39"/>
          <p:cNvCxnSpPr/>
          <p:nvPr/>
        </p:nvCxnSpPr>
        <p:spPr>
          <a:xfrm flipV="1">
            <a:off x="3325264" y="2674996"/>
            <a:ext cx="1195402" cy="12560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オブジェクト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313479"/>
              </p:ext>
            </p:extLst>
          </p:nvPr>
        </p:nvGraphicFramePr>
        <p:xfrm>
          <a:off x="4212537" y="2611380"/>
          <a:ext cx="611187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8" name="Equation" r:id="rId13" imgW="469800" imgH="393480" progId="Equation.DSMT4">
                  <p:embed/>
                </p:oleObj>
              </mc:Choice>
              <mc:Fallback>
                <p:oleObj name="Equation" r:id="rId13" imgW="469800" imgH="393480" progId="Equation.DSMT4">
                  <p:embed/>
                  <p:pic>
                    <p:nvPicPr>
                      <p:cNvPr id="41" name="オブジェクト 4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12537" y="2611380"/>
                        <a:ext cx="611187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オブジェクト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133163"/>
              </p:ext>
            </p:extLst>
          </p:nvPr>
        </p:nvGraphicFramePr>
        <p:xfrm>
          <a:off x="3112592" y="2656576"/>
          <a:ext cx="59531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9" name="Equation" r:id="rId15" imgW="457200" imgH="393480" progId="Equation.DSMT4">
                  <p:embed/>
                </p:oleObj>
              </mc:Choice>
              <mc:Fallback>
                <p:oleObj name="Equation" r:id="rId15" imgW="457200" imgH="393480" progId="Equation.DSMT4">
                  <p:embed/>
                  <p:pic>
                    <p:nvPicPr>
                      <p:cNvPr id="42" name="オブジェクト 4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112592" y="2656576"/>
                        <a:ext cx="595312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オブジェクト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656868"/>
              </p:ext>
            </p:extLst>
          </p:nvPr>
        </p:nvGraphicFramePr>
        <p:xfrm>
          <a:off x="3739233" y="3200254"/>
          <a:ext cx="182563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0" name="Equation" r:id="rId17" imgW="139680" imgH="228600" progId="Equation.DSMT4">
                  <p:embed/>
                </p:oleObj>
              </mc:Choice>
              <mc:Fallback>
                <p:oleObj name="Equation" r:id="rId17" imgW="139680" imgH="228600" progId="Equation.DSMT4">
                  <p:embed/>
                  <p:pic>
                    <p:nvPicPr>
                      <p:cNvPr id="43" name="オブジェクト 42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739233" y="3200254"/>
                        <a:ext cx="182563" cy="296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オブジェクト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678055"/>
              </p:ext>
            </p:extLst>
          </p:nvPr>
        </p:nvGraphicFramePr>
        <p:xfrm>
          <a:off x="4489450" y="3060129"/>
          <a:ext cx="2159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1" name="Equation" r:id="rId19" imgW="164880" imgH="228600" progId="Equation.DSMT4">
                  <p:embed/>
                </p:oleObj>
              </mc:Choice>
              <mc:Fallback>
                <p:oleObj name="Equation" r:id="rId19" imgW="164880" imgH="228600" progId="Equation.DSMT4">
                  <p:embed/>
                  <p:pic>
                    <p:nvPicPr>
                      <p:cNvPr id="44" name="オブジェクト 43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489450" y="3060129"/>
                        <a:ext cx="215900" cy="29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オブジェクト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689974"/>
              </p:ext>
            </p:extLst>
          </p:nvPr>
        </p:nvGraphicFramePr>
        <p:xfrm>
          <a:off x="4037013" y="3843379"/>
          <a:ext cx="198437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2" name="Equation" r:id="rId21" imgW="152280" imgH="228600" progId="Equation.DSMT4">
                  <p:embed/>
                </p:oleObj>
              </mc:Choice>
              <mc:Fallback>
                <p:oleObj name="Equation" r:id="rId21" imgW="152280" imgH="228600" progId="Equation.DSMT4">
                  <p:embed/>
                  <p:pic>
                    <p:nvPicPr>
                      <p:cNvPr id="45" name="オブジェクト 44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037013" y="3843379"/>
                        <a:ext cx="198437" cy="296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正方形/長方形 56"/>
          <p:cNvSpPr/>
          <p:nvPr/>
        </p:nvSpPr>
        <p:spPr>
          <a:xfrm>
            <a:off x="713906" y="4371738"/>
            <a:ext cx="1128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これより，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graphicFrame>
        <p:nvGraphicFramePr>
          <p:cNvPr id="58" name="オブジェクト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2527165"/>
              </p:ext>
            </p:extLst>
          </p:nvPr>
        </p:nvGraphicFramePr>
        <p:xfrm>
          <a:off x="609231" y="5468894"/>
          <a:ext cx="210185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3" name="Equation" r:id="rId23" imgW="1612800" imgH="787320" progId="Equation.DSMT4">
                  <p:embed/>
                </p:oleObj>
              </mc:Choice>
              <mc:Fallback>
                <p:oleObj name="Equation" r:id="rId23" imgW="1612800" imgH="787320" progId="Equation.DSMT4">
                  <p:embed/>
                  <p:pic>
                    <p:nvPicPr>
                      <p:cNvPr id="51" name="オブジェクト 50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09231" y="5468894"/>
                        <a:ext cx="2101850" cy="1017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オブジェクト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916922"/>
              </p:ext>
            </p:extLst>
          </p:nvPr>
        </p:nvGraphicFramePr>
        <p:xfrm>
          <a:off x="531444" y="4737057"/>
          <a:ext cx="2201862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4" name="Equation" r:id="rId25" imgW="1688760" imgH="787320" progId="Equation.DSMT4">
                  <p:embed/>
                </p:oleObj>
              </mc:Choice>
              <mc:Fallback>
                <p:oleObj name="Equation" r:id="rId25" imgW="1688760" imgH="787320" progId="Equation.DSMT4">
                  <p:embed/>
                  <p:pic>
                    <p:nvPicPr>
                      <p:cNvPr id="52" name="オブジェクト 51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31444" y="4737057"/>
                        <a:ext cx="2201862" cy="101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オブジェクト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682152"/>
              </p:ext>
            </p:extLst>
          </p:nvPr>
        </p:nvGraphicFramePr>
        <p:xfrm>
          <a:off x="3005649" y="4737057"/>
          <a:ext cx="2493963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5" name="Equation" r:id="rId27" imgW="1917360" imgH="787320" progId="Equation.DSMT4">
                  <p:embed/>
                </p:oleObj>
              </mc:Choice>
              <mc:Fallback>
                <p:oleObj name="Equation" r:id="rId27" imgW="1917360" imgH="787320" progId="Equation.DSMT4">
                  <p:embed/>
                  <p:pic>
                    <p:nvPicPr>
                      <p:cNvPr id="53" name="オブジェクト 52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005649" y="4737057"/>
                        <a:ext cx="2493963" cy="101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オブジェクト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198438"/>
              </p:ext>
            </p:extLst>
          </p:nvPr>
        </p:nvGraphicFramePr>
        <p:xfrm>
          <a:off x="6012160" y="4561197"/>
          <a:ext cx="2116138" cy="203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6" name="Equation" r:id="rId29" imgW="1625400" imgH="1574640" progId="Equation.DSMT4">
                  <p:embed/>
                </p:oleObj>
              </mc:Choice>
              <mc:Fallback>
                <p:oleObj name="Equation" r:id="rId29" imgW="1625400" imgH="1574640" progId="Equation.DSMT4">
                  <p:embed/>
                  <p:pic>
                    <p:nvPicPr>
                      <p:cNvPr id="56" name="オブジェクト 55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012160" y="4561197"/>
                        <a:ext cx="2116138" cy="2036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オブジェクト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043512"/>
              </p:ext>
            </p:extLst>
          </p:nvPr>
        </p:nvGraphicFramePr>
        <p:xfrm>
          <a:off x="5897780" y="3587907"/>
          <a:ext cx="1214437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7" name="Equation" r:id="rId31" imgW="927000" imgH="406080" progId="Equation.DSMT4">
                  <p:embed/>
                </p:oleObj>
              </mc:Choice>
              <mc:Fallback>
                <p:oleObj name="Equation" r:id="rId31" imgW="927000" imgH="406080" progId="Equation.DSMT4">
                  <p:embed/>
                  <p:pic>
                    <p:nvPicPr>
                      <p:cNvPr id="23" name="オブジェクト 22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897780" y="3587907"/>
                        <a:ext cx="1214437" cy="52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22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フレーム解析（骨組解析）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7" name="Text Box 114"/>
          <p:cNvSpPr txBox="1">
            <a:spLocks noChangeArrowheads="1"/>
          </p:cNvSpPr>
          <p:nvPr/>
        </p:nvSpPr>
        <p:spPr bwMode="auto">
          <a:xfrm>
            <a:off x="323528" y="1268760"/>
            <a:ext cx="85689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955925" indent="-2955925">
              <a:defRPr/>
            </a:pPr>
            <a:r>
              <a:rPr lang="ja-JP" altLang="en-US" sz="1800" dirty="0"/>
              <a:t>数値計算：　一辺</a:t>
            </a:r>
            <a:r>
              <a:rPr lang="en-US" altLang="ja-JP" sz="1800" dirty="0"/>
              <a:t>200mm</a:t>
            </a:r>
            <a:r>
              <a:rPr lang="ja-JP" altLang="en-US" sz="1800" dirty="0"/>
              <a:t>の正三角形（</a:t>
            </a:r>
            <a:r>
              <a:rPr lang="en-US" altLang="ja-JP" sz="1800" dirty="0"/>
              <a:t>θ</a:t>
            </a:r>
            <a:r>
              <a:rPr lang="en-US" altLang="ja-JP" sz="1400" dirty="0"/>
              <a:t>1</a:t>
            </a:r>
            <a:r>
              <a:rPr lang="en-US" altLang="ja-JP" sz="1800" dirty="0"/>
              <a:t>=θ</a:t>
            </a:r>
            <a:r>
              <a:rPr lang="en-US" altLang="ja-JP" sz="1400" dirty="0"/>
              <a:t>2</a:t>
            </a:r>
            <a:r>
              <a:rPr lang="en-US" altLang="ja-JP" sz="1800" dirty="0"/>
              <a:t>=60 [</a:t>
            </a:r>
            <a:r>
              <a:rPr lang="en-US" altLang="ja-JP" sz="1800" dirty="0" err="1"/>
              <a:t>deg</a:t>
            </a:r>
            <a:r>
              <a:rPr lang="en-US" altLang="ja-JP" sz="1800" dirty="0"/>
              <a:t>]</a:t>
            </a:r>
            <a:r>
              <a:rPr lang="ja-JP" altLang="en-US" sz="1800" dirty="0"/>
              <a:t>）に</a:t>
            </a:r>
            <a:r>
              <a:rPr lang="en-US" altLang="ja-JP" sz="1800" dirty="0"/>
              <a:t>F=100[N]</a:t>
            </a:r>
            <a:r>
              <a:rPr lang="ja-JP" altLang="en-US" sz="1800" dirty="0"/>
              <a:t>を荷重をかけたら</a:t>
            </a:r>
            <a:endParaRPr lang="en-US" altLang="ja-JP" sz="1800" dirty="0"/>
          </a:p>
        </p:txBody>
      </p:sp>
      <p:sp>
        <p:nvSpPr>
          <p:cNvPr id="10" name="楕円 9"/>
          <p:cNvSpPr/>
          <p:nvPr/>
        </p:nvSpPr>
        <p:spPr>
          <a:xfrm>
            <a:off x="3398766" y="3700855"/>
            <a:ext cx="144016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>
            <a:stCxn id="26" idx="4"/>
          </p:cNvCxnSpPr>
          <p:nvPr/>
        </p:nvCxnSpPr>
        <p:spPr>
          <a:xfrm flipH="1">
            <a:off x="3485267" y="2750749"/>
            <a:ext cx="438661" cy="9770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>
            <a:endCxn id="25" idx="2"/>
          </p:cNvCxnSpPr>
          <p:nvPr/>
        </p:nvCxnSpPr>
        <p:spPr>
          <a:xfrm flipV="1">
            <a:off x="3542782" y="3750892"/>
            <a:ext cx="1195402" cy="125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二等辺三角形 17"/>
          <p:cNvSpPr/>
          <p:nvPr/>
        </p:nvSpPr>
        <p:spPr>
          <a:xfrm>
            <a:off x="3362762" y="3844871"/>
            <a:ext cx="216024" cy="202568"/>
          </a:xfrm>
          <a:prstGeom prst="triangl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/>
          <p:cNvGrpSpPr/>
          <p:nvPr/>
        </p:nvGrpSpPr>
        <p:grpSpPr>
          <a:xfrm>
            <a:off x="4694226" y="3813918"/>
            <a:ext cx="252028" cy="264474"/>
            <a:chOff x="5400092" y="3889312"/>
            <a:chExt cx="252028" cy="168165"/>
          </a:xfrm>
        </p:grpSpPr>
        <p:sp>
          <p:nvSpPr>
            <p:cNvPr id="20" name="二等辺三角形 19"/>
            <p:cNvSpPr/>
            <p:nvPr/>
          </p:nvSpPr>
          <p:spPr>
            <a:xfrm>
              <a:off x="5400092" y="3889312"/>
              <a:ext cx="252028" cy="115752"/>
            </a:xfrm>
            <a:prstGeom prst="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5400092" y="4057477"/>
              <a:ext cx="25202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直線矢印コネクタ 21"/>
          <p:cNvCxnSpPr/>
          <p:nvPr/>
        </p:nvCxnSpPr>
        <p:spPr>
          <a:xfrm>
            <a:off x="3912917" y="2270322"/>
            <a:ext cx="10048" cy="331664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オブジェクト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185985"/>
              </p:ext>
            </p:extLst>
          </p:nvPr>
        </p:nvGraphicFramePr>
        <p:xfrm>
          <a:off x="3398305" y="1946738"/>
          <a:ext cx="698500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5" name="Equation" r:id="rId3" imgW="533160" imgH="177480" progId="Equation.DSMT4">
                  <p:embed/>
                </p:oleObj>
              </mc:Choice>
              <mc:Fallback>
                <p:oleObj name="Equation" r:id="rId3" imgW="533160" imgH="177480" progId="Equation.DSMT4">
                  <p:embed/>
                  <p:pic>
                    <p:nvPicPr>
                      <p:cNvPr id="23" name="オブジェクト 2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98305" y="1946738"/>
                        <a:ext cx="698500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直線矢印コネクタ 23"/>
          <p:cNvCxnSpPr/>
          <p:nvPr/>
        </p:nvCxnSpPr>
        <p:spPr>
          <a:xfrm flipH="1" flipV="1">
            <a:off x="4815362" y="3396070"/>
            <a:ext cx="10750" cy="337240"/>
          </a:xfrm>
          <a:prstGeom prst="straightConnector1">
            <a:avLst/>
          </a:prstGeom>
          <a:ln w="19050">
            <a:solidFill>
              <a:srgbClr val="0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楕円 24"/>
          <p:cNvSpPr/>
          <p:nvPr/>
        </p:nvSpPr>
        <p:spPr>
          <a:xfrm>
            <a:off x="4738184" y="3678884"/>
            <a:ext cx="144016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/>
          <p:cNvSpPr/>
          <p:nvPr/>
        </p:nvSpPr>
        <p:spPr>
          <a:xfrm>
            <a:off x="3851920" y="2606733"/>
            <a:ext cx="144016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コネクタ 26"/>
          <p:cNvCxnSpPr>
            <a:stCxn id="25" idx="1"/>
            <a:endCxn id="26" idx="4"/>
          </p:cNvCxnSpPr>
          <p:nvPr/>
        </p:nvCxnSpPr>
        <p:spPr>
          <a:xfrm flipH="1" flipV="1">
            <a:off x="3923928" y="2750749"/>
            <a:ext cx="835347" cy="9492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オブジェクト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583986"/>
              </p:ext>
            </p:extLst>
          </p:nvPr>
        </p:nvGraphicFramePr>
        <p:xfrm>
          <a:off x="4941465" y="3329791"/>
          <a:ext cx="24765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6" name="Equation" r:id="rId5" imgW="190440" imgH="228600" progId="Equation.DSMT4">
                  <p:embed/>
                </p:oleObj>
              </mc:Choice>
              <mc:Fallback>
                <p:oleObj name="Equation" r:id="rId5" imgW="190440" imgH="228600" progId="Equation.DSMT4">
                  <p:embed/>
                  <p:pic>
                    <p:nvPicPr>
                      <p:cNvPr id="28" name="オブジェクト 2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41465" y="3329791"/>
                        <a:ext cx="247650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直線矢印コネクタ 29"/>
          <p:cNvCxnSpPr/>
          <p:nvPr/>
        </p:nvCxnSpPr>
        <p:spPr>
          <a:xfrm flipH="1" flipV="1">
            <a:off x="3425417" y="3291574"/>
            <a:ext cx="14512" cy="411085"/>
          </a:xfrm>
          <a:prstGeom prst="straightConnector1">
            <a:avLst/>
          </a:prstGeom>
          <a:ln w="19050">
            <a:solidFill>
              <a:srgbClr val="0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オブジェクト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495901"/>
              </p:ext>
            </p:extLst>
          </p:nvPr>
        </p:nvGraphicFramePr>
        <p:xfrm>
          <a:off x="3052355" y="3347669"/>
          <a:ext cx="2159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7" name="Equation" r:id="rId7" imgW="164880" imgH="228600" progId="Equation.DSMT4">
                  <p:embed/>
                </p:oleObj>
              </mc:Choice>
              <mc:Fallback>
                <p:oleObj name="Equation" r:id="rId7" imgW="164880" imgH="228600" progId="Equation.DSMT4">
                  <p:embed/>
                  <p:pic>
                    <p:nvPicPr>
                      <p:cNvPr id="31" name="オブジェクト 3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52355" y="3347669"/>
                        <a:ext cx="215900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直線矢印コネクタ 31"/>
          <p:cNvCxnSpPr/>
          <p:nvPr/>
        </p:nvCxnSpPr>
        <p:spPr>
          <a:xfrm flipV="1">
            <a:off x="3492579" y="3304899"/>
            <a:ext cx="158967" cy="373985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H="1">
            <a:off x="3747555" y="2741255"/>
            <a:ext cx="158967" cy="373985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V="1">
            <a:off x="3533084" y="3776161"/>
            <a:ext cx="405817" cy="2967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 flipV="1">
            <a:off x="4317758" y="3765716"/>
            <a:ext cx="405817" cy="2967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flipH="1" flipV="1">
            <a:off x="3946903" y="2741218"/>
            <a:ext cx="232180" cy="267266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4524028" y="3411331"/>
            <a:ext cx="232180" cy="267266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オブジェクト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236899"/>
              </p:ext>
            </p:extLst>
          </p:nvPr>
        </p:nvGraphicFramePr>
        <p:xfrm>
          <a:off x="3598264" y="3489039"/>
          <a:ext cx="198437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8" name="Equation" r:id="rId9" imgW="152280" imgH="228600" progId="Equation.DSMT4">
                  <p:embed/>
                </p:oleObj>
              </mc:Choice>
              <mc:Fallback>
                <p:oleObj name="Equation" r:id="rId9" imgW="152280" imgH="228600" progId="Equation.DSMT4">
                  <p:embed/>
                  <p:pic>
                    <p:nvPicPr>
                      <p:cNvPr id="38" name="オブジェクト 3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98264" y="3489039"/>
                        <a:ext cx="198437" cy="296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オブジェクト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088362"/>
              </p:ext>
            </p:extLst>
          </p:nvPr>
        </p:nvGraphicFramePr>
        <p:xfrm>
          <a:off x="4294188" y="3431274"/>
          <a:ext cx="214312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9" name="Equation" r:id="rId11" imgW="164880" imgH="228600" progId="Equation.DSMT4">
                  <p:embed/>
                </p:oleObj>
              </mc:Choice>
              <mc:Fallback>
                <p:oleObj name="Equation" r:id="rId11" imgW="164880" imgH="228600" progId="Equation.DSMT4">
                  <p:embed/>
                  <p:pic>
                    <p:nvPicPr>
                      <p:cNvPr id="39" name="オブジェクト 3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94188" y="3431274"/>
                        <a:ext cx="214312" cy="29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直線コネクタ 39"/>
          <p:cNvCxnSpPr/>
          <p:nvPr/>
        </p:nvCxnSpPr>
        <p:spPr>
          <a:xfrm flipV="1">
            <a:off x="3325264" y="2674996"/>
            <a:ext cx="1195402" cy="12560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オブジェクト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313479"/>
              </p:ext>
            </p:extLst>
          </p:nvPr>
        </p:nvGraphicFramePr>
        <p:xfrm>
          <a:off x="4212537" y="2611380"/>
          <a:ext cx="611187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0" name="Equation" r:id="rId13" imgW="469800" imgH="393480" progId="Equation.DSMT4">
                  <p:embed/>
                </p:oleObj>
              </mc:Choice>
              <mc:Fallback>
                <p:oleObj name="Equation" r:id="rId13" imgW="469800" imgH="393480" progId="Equation.DSMT4">
                  <p:embed/>
                  <p:pic>
                    <p:nvPicPr>
                      <p:cNvPr id="41" name="オブジェクト 4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12537" y="2611380"/>
                        <a:ext cx="611187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オブジェクト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953163"/>
              </p:ext>
            </p:extLst>
          </p:nvPr>
        </p:nvGraphicFramePr>
        <p:xfrm>
          <a:off x="4489450" y="3005824"/>
          <a:ext cx="2159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1" name="Equation" r:id="rId15" imgW="164880" imgH="228600" progId="Equation.DSMT4">
                  <p:embed/>
                </p:oleObj>
              </mc:Choice>
              <mc:Fallback>
                <p:oleObj name="Equation" r:id="rId15" imgW="164880" imgH="228600" progId="Equation.DSMT4">
                  <p:embed/>
                  <p:pic>
                    <p:nvPicPr>
                      <p:cNvPr id="44" name="オブジェクト 4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89450" y="3005824"/>
                        <a:ext cx="215900" cy="29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オブジェクト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689974"/>
              </p:ext>
            </p:extLst>
          </p:nvPr>
        </p:nvGraphicFramePr>
        <p:xfrm>
          <a:off x="4037013" y="3843379"/>
          <a:ext cx="198437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2" name="Equation" r:id="rId17" imgW="152280" imgH="228600" progId="Equation.DSMT4">
                  <p:embed/>
                </p:oleObj>
              </mc:Choice>
              <mc:Fallback>
                <p:oleObj name="Equation" r:id="rId17" imgW="152280" imgH="228600" progId="Equation.DSMT4">
                  <p:embed/>
                  <p:pic>
                    <p:nvPicPr>
                      <p:cNvPr id="45" name="オブジェクト 44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037013" y="3843379"/>
                        <a:ext cx="198437" cy="296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オブジェクト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043512"/>
              </p:ext>
            </p:extLst>
          </p:nvPr>
        </p:nvGraphicFramePr>
        <p:xfrm>
          <a:off x="5897780" y="3587907"/>
          <a:ext cx="1214437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3" name="Equation" r:id="rId19" imgW="927000" imgH="406080" progId="Equation.DSMT4">
                  <p:embed/>
                </p:oleObj>
              </mc:Choice>
              <mc:Fallback>
                <p:oleObj name="Equation" r:id="rId19" imgW="927000" imgH="406080" progId="Equation.DSMT4">
                  <p:embed/>
                  <p:pic>
                    <p:nvPicPr>
                      <p:cNvPr id="63" name="オブジェクト 62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897780" y="3587907"/>
                        <a:ext cx="1214437" cy="52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114"/>
          <p:cNvSpPr txBox="1">
            <a:spLocks noChangeArrowheads="1"/>
          </p:cNvSpPr>
          <p:nvPr/>
        </p:nvSpPr>
        <p:spPr bwMode="auto">
          <a:xfrm>
            <a:off x="583115" y="4555387"/>
            <a:ext cx="8280920" cy="173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lang="en-US" altLang="ja-JP" sz="1800" b="1" dirty="0">
                <a:solidFill>
                  <a:srgbClr val="FF0000"/>
                </a:solidFill>
              </a:rPr>
              <a:t>Inventor</a:t>
            </a:r>
            <a:r>
              <a:rPr lang="ja-JP" altLang="en-US" sz="1800" b="1" dirty="0">
                <a:solidFill>
                  <a:srgbClr val="FF0000"/>
                </a:solidFill>
              </a:rPr>
              <a:t>で数値構造解析する．流れは，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200"/>
              </a:lnSpc>
              <a:defRPr/>
            </a:pPr>
            <a:r>
              <a:rPr lang="ja-JP" altLang="en-US" sz="1800" b="1" dirty="0" err="1">
                <a:solidFill>
                  <a:srgbClr val="FF0000"/>
                </a:solidFill>
              </a:rPr>
              <a:t>．</a:t>
            </a:r>
            <a:r>
              <a:rPr lang="ja-JP" altLang="en-US" sz="1800" b="1" dirty="0">
                <a:solidFill>
                  <a:srgbClr val="FF0000"/>
                </a:solidFill>
              </a:rPr>
              <a:t>アセンブリでコンポーネントを作成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200"/>
              </a:lnSpc>
              <a:defRPr/>
            </a:pPr>
            <a:r>
              <a:rPr lang="ja-JP" altLang="en-US" sz="1800" b="1" dirty="0" err="1">
                <a:solidFill>
                  <a:srgbClr val="FF0000"/>
                </a:solidFill>
              </a:rPr>
              <a:t>．</a:t>
            </a:r>
            <a:r>
              <a:rPr lang="ja-JP" altLang="en-US" sz="1800" b="1" dirty="0">
                <a:solidFill>
                  <a:srgbClr val="FF0000"/>
                </a:solidFill>
              </a:rPr>
              <a:t>デザインで梁を配置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200"/>
              </a:lnSpc>
              <a:defRPr/>
            </a:pPr>
            <a:r>
              <a:rPr lang="ja-JP" altLang="en-US" sz="1800" b="1" dirty="0" err="1">
                <a:solidFill>
                  <a:srgbClr val="FF0000"/>
                </a:solidFill>
              </a:rPr>
              <a:t>．</a:t>
            </a:r>
            <a:r>
              <a:rPr lang="ja-JP" altLang="en-US" sz="1800" b="1" dirty="0">
                <a:solidFill>
                  <a:srgbClr val="FF0000"/>
                </a:solidFill>
              </a:rPr>
              <a:t>フレーム解析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graphicFrame>
        <p:nvGraphicFramePr>
          <p:cNvPr id="47" name="オブジェクト 46">
            <a:extLst>
              <a:ext uri="{FF2B5EF4-FFF2-40B4-BE49-F238E27FC236}">
                <a16:creationId xmlns:a16="http://schemas.microsoft.com/office/drawing/2014/main" id="{F7113650-9986-4508-982E-7BE656A4C9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774582"/>
              </p:ext>
            </p:extLst>
          </p:nvPr>
        </p:nvGraphicFramePr>
        <p:xfrm>
          <a:off x="3112592" y="2656576"/>
          <a:ext cx="59531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4" name="Equation" r:id="rId21" imgW="457200" imgH="393480" progId="Equation.DSMT4">
                  <p:embed/>
                </p:oleObj>
              </mc:Choice>
              <mc:Fallback>
                <p:oleObj name="Equation" r:id="rId21" imgW="457200" imgH="393480" progId="Equation.DSMT4">
                  <p:embed/>
                  <p:pic>
                    <p:nvPicPr>
                      <p:cNvPr id="42" name="オブジェクト 4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112592" y="2656576"/>
                        <a:ext cx="595312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オブジェクト 47">
            <a:extLst>
              <a:ext uri="{FF2B5EF4-FFF2-40B4-BE49-F238E27FC236}">
                <a16:creationId xmlns:a16="http://schemas.microsoft.com/office/drawing/2014/main" id="{223F47D1-1E2E-4410-A719-A204B40D6F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434935"/>
              </p:ext>
            </p:extLst>
          </p:nvPr>
        </p:nvGraphicFramePr>
        <p:xfrm>
          <a:off x="3739233" y="3200254"/>
          <a:ext cx="182563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5" name="Equation" r:id="rId23" imgW="139680" imgH="228600" progId="Equation.DSMT4">
                  <p:embed/>
                </p:oleObj>
              </mc:Choice>
              <mc:Fallback>
                <p:oleObj name="Equation" r:id="rId23" imgW="139680" imgH="228600" progId="Equation.DSMT4">
                  <p:embed/>
                  <p:pic>
                    <p:nvPicPr>
                      <p:cNvPr id="43" name="オブジェクト 42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739233" y="3200254"/>
                        <a:ext cx="182563" cy="296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3769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フレーム解析（コンポーネント作成）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8" name="Text Box 114"/>
          <p:cNvSpPr txBox="1">
            <a:spLocks noChangeArrowheads="1"/>
          </p:cNvSpPr>
          <p:nvPr/>
        </p:nvSpPr>
        <p:spPr bwMode="auto">
          <a:xfrm>
            <a:off x="135441" y="5977265"/>
            <a:ext cx="88569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「アセンブリ」→コンポーネントを「作成」→適当に名前を付けて「</a:t>
            </a:r>
            <a:r>
              <a:rPr lang="en-US" altLang="ja-JP" sz="1800" b="1" dirty="0">
                <a:solidFill>
                  <a:srgbClr val="FF0000"/>
                </a:solidFill>
              </a:rPr>
              <a:t>OK</a:t>
            </a:r>
            <a:r>
              <a:rPr lang="ja-JP" altLang="en-US" sz="1800" b="1" dirty="0">
                <a:solidFill>
                  <a:srgbClr val="FF0000"/>
                </a:solidFill>
              </a:rPr>
              <a:t>」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→適当に作業領域をクリック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32173"/>
            <a:ext cx="8410575" cy="4029075"/>
          </a:xfrm>
          <a:prstGeom prst="rect">
            <a:avLst/>
          </a:prstGeom>
        </p:spPr>
      </p:pic>
      <p:sp>
        <p:nvSpPr>
          <p:cNvPr id="4" name="楕円 3"/>
          <p:cNvSpPr/>
          <p:nvPr/>
        </p:nvSpPr>
        <p:spPr>
          <a:xfrm>
            <a:off x="755576" y="2132856"/>
            <a:ext cx="648072" cy="64807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/>
          <p:cNvSpPr/>
          <p:nvPr/>
        </p:nvSpPr>
        <p:spPr>
          <a:xfrm>
            <a:off x="3203848" y="3931370"/>
            <a:ext cx="648072" cy="28971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/>
          <p:cNvSpPr/>
          <p:nvPr/>
        </p:nvSpPr>
        <p:spPr>
          <a:xfrm>
            <a:off x="6814881" y="5146558"/>
            <a:ext cx="792088" cy="462539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6429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82" y="1096679"/>
            <a:ext cx="8652426" cy="5685880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フレーム解析（コンポーネント作成）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8" name="Text Box 114"/>
          <p:cNvSpPr txBox="1">
            <a:spLocks noChangeArrowheads="1"/>
          </p:cNvSpPr>
          <p:nvPr/>
        </p:nvSpPr>
        <p:spPr bwMode="auto">
          <a:xfrm>
            <a:off x="262726" y="5207934"/>
            <a:ext cx="8485738" cy="76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</a:t>
            </a:r>
            <a:r>
              <a:rPr lang="en-US" altLang="ja-JP" sz="1800" b="1" dirty="0">
                <a:solidFill>
                  <a:srgbClr val="FF0000"/>
                </a:solidFill>
              </a:rPr>
              <a:t>2D</a:t>
            </a:r>
            <a:r>
              <a:rPr lang="ja-JP" altLang="en-US" sz="1800" b="1" dirty="0">
                <a:solidFill>
                  <a:srgbClr val="FF0000"/>
                </a:solidFill>
              </a:rPr>
              <a:t>スケッチを開始」→一辺</a:t>
            </a:r>
            <a:r>
              <a:rPr lang="en-US" altLang="ja-JP" sz="1800" b="1" dirty="0">
                <a:solidFill>
                  <a:srgbClr val="FF0000"/>
                </a:solidFill>
              </a:rPr>
              <a:t>200mm</a:t>
            </a:r>
            <a:r>
              <a:rPr lang="ja-JP" altLang="en-US" sz="1800" b="1" dirty="0">
                <a:solidFill>
                  <a:srgbClr val="FF0000"/>
                </a:solidFill>
              </a:rPr>
              <a:t>の正三角形を作図→「スケッチを終了」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2800"/>
              </a:lnSpc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注：重力方向が</a:t>
            </a:r>
            <a:r>
              <a:rPr lang="en-US" altLang="ja-JP" sz="1600" b="1" dirty="0">
                <a:solidFill>
                  <a:srgbClr val="FF0000"/>
                </a:solidFill>
              </a:rPr>
              <a:t>y</a:t>
            </a:r>
            <a:r>
              <a:rPr lang="ja-JP" altLang="en-US" sz="1600" b="1" dirty="0">
                <a:solidFill>
                  <a:srgbClr val="FF0000"/>
                </a:solidFill>
              </a:rPr>
              <a:t>に設定されているので</a:t>
            </a:r>
            <a:r>
              <a:rPr lang="en-US" altLang="ja-JP" sz="1600" b="1" dirty="0" err="1">
                <a:solidFill>
                  <a:srgbClr val="FF0000"/>
                </a:solidFill>
              </a:rPr>
              <a:t>xy</a:t>
            </a:r>
            <a:r>
              <a:rPr lang="ja-JP" altLang="en-US" sz="1600" b="1" dirty="0">
                <a:solidFill>
                  <a:srgbClr val="FF0000"/>
                </a:solidFill>
              </a:rPr>
              <a:t>平面で作図するのが楽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7" name="楕円 6"/>
          <p:cNvSpPr/>
          <p:nvPr/>
        </p:nvSpPr>
        <p:spPr>
          <a:xfrm>
            <a:off x="262726" y="1484784"/>
            <a:ext cx="648072" cy="64807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/>
          <p:cNvSpPr/>
          <p:nvPr/>
        </p:nvSpPr>
        <p:spPr>
          <a:xfrm>
            <a:off x="7946557" y="1463178"/>
            <a:ext cx="648072" cy="64807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5549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フレーム解析（デザインによる梁の設置）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8" name="Text Box 114"/>
          <p:cNvSpPr txBox="1">
            <a:spLocks noChangeArrowheads="1"/>
          </p:cNvSpPr>
          <p:nvPr/>
        </p:nvSpPr>
        <p:spPr bwMode="auto">
          <a:xfrm>
            <a:off x="393600" y="3663354"/>
            <a:ext cx="394563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lang="en-US" altLang="ja-JP" sz="1800" b="1" dirty="0">
                <a:solidFill>
                  <a:srgbClr val="FF0000"/>
                </a:solidFill>
              </a:rPr>
              <a:t>3D</a:t>
            </a:r>
            <a:r>
              <a:rPr lang="ja-JP" altLang="en-US" sz="1800" b="1" dirty="0">
                <a:solidFill>
                  <a:srgbClr val="FF0000"/>
                </a:solidFill>
              </a:rPr>
              <a:t>モデル化せずに「戻る」→「保存」→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2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「デザイン」→「フレームメンバを挿入」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200"/>
              </a:lnSpc>
              <a:defRPr/>
            </a:pPr>
            <a:r>
              <a:rPr lang="ja-JP" altLang="en-US" sz="1800" b="1" dirty="0" err="1">
                <a:solidFill>
                  <a:srgbClr val="FF0000"/>
                </a:solidFill>
              </a:rPr>
              <a:t>．</a:t>
            </a:r>
            <a:r>
              <a:rPr lang="ja-JP" altLang="en-US" sz="1800" b="1" dirty="0">
                <a:solidFill>
                  <a:srgbClr val="FF0000"/>
                </a:solidFill>
              </a:rPr>
              <a:t>規格で「</a:t>
            </a:r>
            <a:r>
              <a:rPr lang="en-US" altLang="ja-JP" sz="1800" b="1" dirty="0">
                <a:solidFill>
                  <a:srgbClr val="FF0000"/>
                </a:solidFill>
              </a:rPr>
              <a:t>JIS</a:t>
            </a:r>
            <a:r>
              <a:rPr lang="ja-JP" altLang="en-US" sz="1800" b="1" dirty="0">
                <a:solidFill>
                  <a:srgbClr val="FF0000"/>
                </a:solidFill>
              </a:rPr>
              <a:t>」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200"/>
              </a:lnSpc>
              <a:defRPr/>
            </a:pPr>
            <a:r>
              <a:rPr lang="ja-JP" altLang="en-US" sz="1800" b="1" dirty="0" err="1">
                <a:solidFill>
                  <a:srgbClr val="FF0000"/>
                </a:solidFill>
              </a:rPr>
              <a:t>．</a:t>
            </a:r>
            <a:r>
              <a:rPr lang="ja-JP" altLang="en-US" sz="1800" b="1" dirty="0">
                <a:solidFill>
                  <a:srgbClr val="FF0000"/>
                </a:solidFill>
              </a:rPr>
              <a:t>ファミリで「</a:t>
            </a:r>
            <a:r>
              <a:rPr lang="en-US" altLang="ja-JP" sz="1800" b="1" dirty="0">
                <a:solidFill>
                  <a:srgbClr val="FF0000"/>
                </a:solidFill>
              </a:rPr>
              <a:t>***</a:t>
            </a:r>
            <a:r>
              <a:rPr lang="ja-JP" altLang="en-US" sz="1800" b="1" dirty="0">
                <a:solidFill>
                  <a:srgbClr val="FF0000"/>
                </a:solidFill>
              </a:rPr>
              <a:t>角形</a:t>
            </a:r>
            <a:r>
              <a:rPr lang="en-US" altLang="ja-JP" sz="1800" b="1" dirty="0">
                <a:solidFill>
                  <a:srgbClr val="FF0000"/>
                </a:solidFill>
              </a:rPr>
              <a:t>***</a:t>
            </a:r>
            <a:r>
              <a:rPr lang="ja-JP" altLang="en-US" sz="1800" b="1" dirty="0">
                <a:solidFill>
                  <a:srgbClr val="FF0000"/>
                </a:solidFill>
              </a:rPr>
              <a:t>」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200"/>
              </a:lnSpc>
              <a:defRPr/>
            </a:pPr>
            <a:r>
              <a:rPr lang="ja-JP" altLang="en-US" sz="1800" b="1" dirty="0" err="1">
                <a:solidFill>
                  <a:srgbClr val="FF0000"/>
                </a:solidFill>
              </a:rPr>
              <a:t>．</a:t>
            </a:r>
            <a:r>
              <a:rPr lang="ja-JP" altLang="en-US" sz="1800" b="1" dirty="0">
                <a:solidFill>
                  <a:srgbClr val="FF0000"/>
                </a:solidFill>
              </a:rPr>
              <a:t>サイズで一辺「</a:t>
            </a:r>
            <a:r>
              <a:rPr lang="en-US" altLang="ja-JP" sz="1800" b="1" dirty="0">
                <a:solidFill>
                  <a:srgbClr val="FF0000"/>
                </a:solidFill>
              </a:rPr>
              <a:t>10</a:t>
            </a:r>
            <a:r>
              <a:rPr lang="ja-JP" altLang="en-US" sz="1800" b="1" dirty="0">
                <a:solidFill>
                  <a:srgbClr val="FF0000"/>
                </a:solidFill>
              </a:rPr>
              <a:t>」</a:t>
            </a:r>
            <a:r>
              <a:rPr lang="en-US" altLang="ja-JP" sz="1800" b="1" dirty="0">
                <a:solidFill>
                  <a:srgbClr val="FF0000"/>
                </a:solidFill>
              </a:rPr>
              <a:t>mm</a:t>
            </a:r>
          </a:p>
          <a:p>
            <a:pPr>
              <a:lnSpc>
                <a:spcPts val="32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を選択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/>
          <a:srcRect t="4180" b="2529"/>
          <a:stretch/>
        </p:blipFill>
        <p:spPr>
          <a:xfrm>
            <a:off x="4680352" y="975268"/>
            <a:ext cx="4265216" cy="5843568"/>
          </a:xfrm>
          <a:prstGeom prst="rect">
            <a:avLst/>
          </a:prstGeom>
        </p:spPr>
      </p:pic>
      <p:sp>
        <p:nvSpPr>
          <p:cNvPr id="17" name="楕円 16"/>
          <p:cNvSpPr/>
          <p:nvPr/>
        </p:nvSpPr>
        <p:spPr>
          <a:xfrm>
            <a:off x="5673656" y="939264"/>
            <a:ext cx="648072" cy="32835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/>
          <p:cNvSpPr/>
          <p:nvPr/>
        </p:nvSpPr>
        <p:spPr>
          <a:xfrm>
            <a:off x="5673656" y="1267618"/>
            <a:ext cx="770552" cy="72122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コネクタ 20"/>
          <p:cNvCxnSpPr/>
          <p:nvPr/>
        </p:nvCxnSpPr>
        <p:spPr>
          <a:xfrm>
            <a:off x="7452320" y="4077072"/>
            <a:ext cx="360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7452320" y="4293096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7452320" y="4509120"/>
            <a:ext cx="360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94" y="1267618"/>
            <a:ext cx="3829050" cy="1943100"/>
          </a:xfrm>
          <a:prstGeom prst="rect">
            <a:avLst/>
          </a:prstGeom>
        </p:spPr>
      </p:pic>
      <p:sp>
        <p:nvSpPr>
          <p:cNvPr id="12" name="楕円 11"/>
          <p:cNvSpPr/>
          <p:nvPr/>
        </p:nvSpPr>
        <p:spPr>
          <a:xfrm>
            <a:off x="3353964" y="1704819"/>
            <a:ext cx="770552" cy="72122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268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b="12020"/>
          <a:stretch/>
        </p:blipFill>
        <p:spPr>
          <a:xfrm>
            <a:off x="62235" y="948354"/>
            <a:ext cx="7822133" cy="5787841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フレーム解析（デザインによる梁の設置）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8" name="Text Box 114"/>
          <p:cNvSpPr txBox="1">
            <a:spLocks noChangeArrowheads="1"/>
          </p:cNvSpPr>
          <p:nvPr/>
        </p:nvSpPr>
        <p:spPr bwMode="auto">
          <a:xfrm>
            <a:off x="638946" y="6309320"/>
            <a:ext cx="7677469" cy="50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三辺選択して，</a:t>
            </a:r>
            <a:r>
              <a:rPr lang="en-US" altLang="ja-JP" sz="1800" b="1" dirty="0">
                <a:solidFill>
                  <a:srgbClr val="FF0000"/>
                </a:solidFill>
              </a:rPr>
              <a:t>OK</a:t>
            </a:r>
            <a:r>
              <a:rPr lang="ja-JP" altLang="en-US" sz="1800" b="1" dirty="0">
                <a:solidFill>
                  <a:srgbClr val="FF0000"/>
                </a:solidFill>
              </a:rPr>
              <a:t>し，適当に梁のファイル名を付けて</a:t>
            </a:r>
            <a:r>
              <a:rPr lang="en-US" altLang="ja-JP" sz="1800" b="1" dirty="0">
                <a:solidFill>
                  <a:srgbClr val="FF0000"/>
                </a:solidFill>
              </a:rPr>
              <a:t>OK</a:t>
            </a:r>
            <a:r>
              <a:rPr lang="ja-JP" altLang="en-US" sz="1800" b="1" dirty="0">
                <a:solidFill>
                  <a:srgbClr val="FF0000"/>
                </a:solidFill>
              </a:rPr>
              <a:t>する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flipH="1">
            <a:off x="6516216" y="3949406"/>
            <a:ext cx="648072" cy="504056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5216035" y="5121995"/>
            <a:ext cx="648072" cy="504056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5155468" y="2960327"/>
            <a:ext cx="352636" cy="555965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306747"/>
            <a:ext cx="2327920" cy="181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56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フレーム解析（拘束条件）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8" name="Text Box 114"/>
          <p:cNvSpPr txBox="1">
            <a:spLocks noChangeArrowheads="1"/>
          </p:cNvSpPr>
          <p:nvPr/>
        </p:nvSpPr>
        <p:spPr bwMode="auto">
          <a:xfrm>
            <a:off x="395537" y="4335374"/>
            <a:ext cx="4608512" cy="86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「フレーム解析」→「シミュレーションを作成」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2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→「静解析」→「</a:t>
            </a:r>
            <a:r>
              <a:rPr lang="en-US" altLang="ja-JP" sz="1800" b="1" dirty="0">
                <a:solidFill>
                  <a:srgbClr val="FF0000"/>
                </a:solidFill>
              </a:rPr>
              <a:t>OK</a:t>
            </a:r>
            <a:r>
              <a:rPr lang="ja-JP" altLang="en-US" sz="1800" b="1" dirty="0">
                <a:solidFill>
                  <a:srgbClr val="FF0000"/>
                </a:solidFill>
              </a:rPr>
              <a:t>」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b="38287"/>
          <a:stretch/>
        </p:blipFill>
        <p:spPr>
          <a:xfrm>
            <a:off x="395536" y="1340768"/>
            <a:ext cx="7067550" cy="1152128"/>
          </a:xfrm>
          <a:prstGeom prst="rect">
            <a:avLst/>
          </a:prstGeom>
        </p:spPr>
      </p:pic>
      <p:sp>
        <p:nvSpPr>
          <p:cNvPr id="11" name="楕円 10"/>
          <p:cNvSpPr/>
          <p:nvPr/>
        </p:nvSpPr>
        <p:spPr>
          <a:xfrm>
            <a:off x="5652120" y="1534781"/>
            <a:ext cx="770552" cy="72122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708920"/>
            <a:ext cx="5210175" cy="1228725"/>
          </a:xfrm>
          <a:prstGeom prst="rect">
            <a:avLst/>
          </a:prstGeom>
        </p:spPr>
      </p:pic>
      <p:sp>
        <p:nvSpPr>
          <p:cNvPr id="13" name="楕円 12"/>
          <p:cNvSpPr/>
          <p:nvPr/>
        </p:nvSpPr>
        <p:spPr>
          <a:xfrm>
            <a:off x="395536" y="2904152"/>
            <a:ext cx="936104" cy="103349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846386"/>
            <a:ext cx="3763143" cy="3914340"/>
          </a:xfrm>
          <a:prstGeom prst="rect">
            <a:avLst/>
          </a:prstGeom>
        </p:spPr>
      </p:pic>
      <p:sp>
        <p:nvSpPr>
          <p:cNvPr id="16" name="楕円 15"/>
          <p:cNvSpPr/>
          <p:nvPr/>
        </p:nvSpPr>
        <p:spPr>
          <a:xfrm>
            <a:off x="5184068" y="3695522"/>
            <a:ext cx="936104" cy="39382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/>
          <p:cNvSpPr/>
          <p:nvPr/>
        </p:nvSpPr>
        <p:spPr>
          <a:xfrm>
            <a:off x="7286292" y="6453336"/>
            <a:ext cx="936104" cy="39382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7151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0" y="1076749"/>
            <a:ext cx="9026521" cy="5656409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フレーム解析（拘束条件）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14" name="Text Box 114"/>
          <p:cNvSpPr txBox="1">
            <a:spLocks noChangeArrowheads="1"/>
          </p:cNvSpPr>
          <p:nvPr/>
        </p:nvSpPr>
        <p:spPr bwMode="auto">
          <a:xfrm>
            <a:off x="22807" y="5814515"/>
            <a:ext cx="8640960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defRPr/>
            </a:pPr>
            <a:r>
              <a:rPr lang="ja-JP" altLang="en-US" sz="1700" b="1" dirty="0">
                <a:solidFill>
                  <a:srgbClr val="FF0000"/>
                </a:solidFill>
              </a:rPr>
              <a:t>ラーメン構造になっているので，節点の結合を外す．</a:t>
            </a:r>
            <a:endParaRPr lang="en-US" altLang="ja-JP" sz="1700" b="1" dirty="0">
              <a:solidFill>
                <a:srgbClr val="FF0000"/>
              </a:solidFill>
            </a:endParaRPr>
          </a:p>
          <a:p>
            <a:pPr>
              <a:lnSpc>
                <a:spcPts val="2600"/>
              </a:lnSpc>
              <a:defRPr/>
            </a:pPr>
            <a:r>
              <a:rPr lang="ja-JP" altLang="en-US" sz="1700" b="1" dirty="0">
                <a:solidFill>
                  <a:srgbClr val="FF0000"/>
                </a:solidFill>
              </a:rPr>
              <a:t>「リリース」から梁を三つ選択し，自由にする</a:t>
            </a:r>
            <a:r>
              <a:rPr lang="ja-JP" altLang="en-US" sz="1700" b="1" u="sng" dirty="0">
                <a:solidFill>
                  <a:srgbClr val="FF0000"/>
                </a:solidFill>
              </a:rPr>
              <a:t>梁座標系</a:t>
            </a:r>
            <a:r>
              <a:rPr lang="ja-JP" altLang="en-US" sz="1700" b="1" dirty="0">
                <a:solidFill>
                  <a:srgbClr val="FF0000"/>
                </a:solidFill>
              </a:rPr>
              <a:t>の回転軸を確認する．</a:t>
            </a:r>
            <a:endParaRPr lang="en-US" altLang="ja-JP" sz="1700" b="1" dirty="0">
              <a:solidFill>
                <a:srgbClr val="FF0000"/>
              </a:solidFill>
            </a:endParaRPr>
          </a:p>
          <a:p>
            <a:pPr>
              <a:lnSpc>
                <a:spcPts val="2600"/>
              </a:lnSpc>
              <a:defRPr/>
            </a:pPr>
            <a:r>
              <a:rPr lang="ja-JP" altLang="en-US" sz="1700" b="1" dirty="0">
                <a:solidFill>
                  <a:srgbClr val="FF0000"/>
                </a:solidFill>
              </a:rPr>
              <a:t>梁</a:t>
            </a:r>
            <a:r>
              <a:rPr lang="ja-JP" altLang="en-US" sz="1700" b="1" dirty="0" err="1">
                <a:solidFill>
                  <a:srgbClr val="FF0000"/>
                </a:solidFill>
              </a:rPr>
              <a:t>ー</a:t>
            </a:r>
            <a:r>
              <a:rPr lang="ja-JP" altLang="en-US" sz="1700" b="1" dirty="0">
                <a:solidFill>
                  <a:srgbClr val="FF0000"/>
                </a:solidFill>
              </a:rPr>
              <a:t>始点の</a:t>
            </a:r>
            <a:r>
              <a:rPr lang="en-US" altLang="ja-JP" sz="1700" b="1" dirty="0">
                <a:solidFill>
                  <a:srgbClr val="FF0000"/>
                </a:solidFill>
              </a:rPr>
              <a:t>y</a:t>
            </a:r>
            <a:r>
              <a:rPr lang="ja-JP" altLang="en-US" sz="1700" b="1" dirty="0">
                <a:solidFill>
                  <a:srgbClr val="FF0000"/>
                </a:solidFill>
              </a:rPr>
              <a:t>回転を「揚圧力なし」（自由）に，梁</a:t>
            </a:r>
            <a:r>
              <a:rPr lang="ja-JP" altLang="en-US" sz="1700" b="1" dirty="0" err="1">
                <a:solidFill>
                  <a:srgbClr val="FF0000"/>
                </a:solidFill>
              </a:rPr>
              <a:t>ー</a:t>
            </a:r>
            <a:r>
              <a:rPr lang="ja-JP" altLang="en-US" sz="1700" b="1" dirty="0">
                <a:solidFill>
                  <a:srgbClr val="FF0000"/>
                </a:solidFill>
              </a:rPr>
              <a:t>終点の</a:t>
            </a:r>
            <a:r>
              <a:rPr lang="en-US" altLang="ja-JP" sz="1700" b="1" dirty="0">
                <a:solidFill>
                  <a:srgbClr val="FF0000"/>
                </a:solidFill>
              </a:rPr>
              <a:t>y</a:t>
            </a:r>
            <a:r>
              <a:rPr lang="ja-JP" altLang="en-US" sz="1700" b="1" dirty="0">
                <a:solidFill>
                  <a:srgbClr val="FF0000"/>
                </a:solidFill>
              </a:rPr>
              <a:t>回転を「揚圧力なし」にする．</a:t>
            </a:r>
            <a:endParaRPr lang="en-US" altLang="ja-JP" sz="1700" b="1" dirty="0">
              <a:solidFill>
                <a:srgbClr val="FF0000"/>
              </a:solidFill>
            </a:endParaRPr>
          </a:p>
        </p:txBody>
      </p:sp>
      <p:sp>
        <p:nvSpPr>
          <p:cNvPr id="15" name="楕円 14"/>
          <p:cNvSpPr/>
          <p:nvPr/>
        </p:nvSpPr>
        <p:spPr>
          <a:xfrm>
            <a:off x="3470614" y="1156643"/>
            <a:ext cx="720080" cy="36004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矢印コネクタ 18"/>
          <p:cNvCxnSpPr/>
          <p:nvPr/>
        </p:nvCxnSpPr>
        <p:spPr>
          <a:xfrm flipH="1">
            <a:off x="7668344" y="4107475"/>
            <a:ext cx="648072" cy="504056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5151985" y="3615148"/>
            <a:ext cx="649674" cy="492327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H="1">
            <a:off x="6173943" y="5297040"/>
            <a:ext cx="387687" cy="689589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オブジェクト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443102"/>
              </p:ext>
            </p:extLst>
          </p:nvPr>
        </p:nvGraphicFramePr>
        <p:xfrm>
          <a:off x="6913459" y="3067979"/>
          <a:ext cx="214825" cy="2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2" name="Equation" r:id="rId4" imgW="126720" imgH="139680" progId="Equation.DSMT4">
                  <p:embed/>
                </p:oleObj>
              </mc:Choice>
              <mc:Fallback>
                <p:oleObj name="Equation" r:id="rId4" imgW="126720" imgH="139680" progId="Equation.DSMT4">
                  <p:embed/>
                  <p:pic>
                    <p:nvPicPr>
                      <p:cNvPr id="22" name="オブジェクト 2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13459" y="3067979"/>
                        <a:ext cx="214825" cy="2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オブジェクト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080231"/>
              </p:ext>
            </p:extLst>
          </p:nvPr>
        </p:nvGraphicFramePr>
        <p:xfrm>
          <a:off x="4211960" y="4882155"/>
          <a:ext cx="214825" cy="2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3" name="Equation" r:id="rId6" imgW="126720" imgH="139680" progId="Equation.DSMT4">
                  <p:embed/>
                </p:oleObj>
              </mc:Choice>
              <mc:Fallback>
                <p:oleObj name="Equation" r:id="rId6" imgW="126720" imgH="139680" progId="Equation.DSMT4">
                  <p:embed/>
                  <p:pic>
                    <p:nvPicPr>
                      <p:cNvPr id="29" name="オブジェクト 2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11960" y="4882155"/>
                        <a:ext cx="214825" cy="2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オブジェクト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444524"/>
              </p:ext>
            </p:extLst>
          </p:nvPr>
        </p:nvGraphicFramePr>
        <p:xfrm>
          <a:off x="7808671" y="6244199"/>
          <a:ext cx="214825" cy="2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4" name="Equation" r:id="rId8" imgW="126720" imgH="139680" progId="Equation.DSMT4">
                  <p:embed/>
                </p:oleObj>
              </mc:Choice>
              <mc:Fallback>
                <p:oleObj name="Equation" r:id="rId8" imgW="126720" imgH="139680" progId="Equation.DSMT4">
                  <p:embed/>
                  <p:pic>
                    <p:nvPicPr>
                      <p:cNvPr id="32" name="オブジェクト 3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08671" y="6244199"/>
                        <a:ext cx="214825" cy="2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オブジェクト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692869"/>
              </p:ext>
            </p:extLst>
          </p:nvPr>
        </p:nvGraphicFramePr>
        <p:xfrm>
          <a:off x="6805613" y="3544888"/>
          <a:ext cx="215900" cy="21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5" name="Equation" r:id="rId9" imgW="126720" imgH="126720" progId="Equation.DSMT4">
                  <p:embed/>
                </p:oleObj>
              </mc:Choice>
              <mc:Fallback>
                <p:oleObj name="Equation" r:id="rId9" imgW="126720" imgH="126720" progId="Equation.DSMT4">
                  <p:embed/>
                  <p:pic>
                    <p:nvPicPr>
                      <p:cNvPr id="36" name="オブジェクト 3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05613" y="3544888"/>
                        <a:ext cx="215900" cy="211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オブジェクト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9062705"/>
              </p:ext>
            </p:extLst>
          </p:nvPr>
        </p:nvGraphicFramePr>
        <p:xfrm>
          <a:off x="5087717" y="4885711"/>
          <a:ext cx="215900" cy="21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6" name="Equation" r:id="rId11" imgW="126720" imgH="126720" progId="Equation.DSMT4">
                  <p:embed/>
                </p:oleObj>
              </mc:Choice>
              <mc:Fallback>
                <p:oleObj name="Equation" r:id="rId11" imgW="126720" imgH="126720" progId="Equation.DSMT4">
                  <p:embed/>
                  <p:pic>
                    <p:nvPicPr>
                      <p:cNvPr id="38" name="オブジェクト 3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87717" y="4885711"/>
                        <a:ext cx="215900" cy="211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オブジェクト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397413"/>
              </p:ext>
            </p:extLst>
          </p:nvPr>
        </p:nvGraphicFramePr>
        <p:xfrm>
          <a:off x="7259201" y="5772673"/>
          <a:ext cx="215900" cy="21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7" name="Equation" r:id="rId13" imgW="126720" imgH="126720" progId="Equation.DSMT4">
                  <p:embed/>
                </p:oleObj>
              </mc:Choice>
              <mc:Fallback>
                <p:oleObj name="Equation" r:id="rId13" imgW="126720" imgH="126720" progId="Equation.DSMT4">
                  <p:embed/>
                  <p:pic>
                    <p:nvPicPr>
                      <p:cNvPr id="41" name="オブジェクト 4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259201" y="5772673"/>
                        <a:ext cx="215900" cy="211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図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7674" y="70816"/>
            <a:ext cx="2919503" cy="2483871"/>
          </a:xfrm>
          <a:prstGeom prst="rect">
            <a:avLst/>
          </a:prstGeom>
        </p:spPr>
      </p:pic>
      <p:sp>
        <p:nvSpPr>
          <p:cNvPr id="44" name="楕円 43"/>
          <p:cNvSpPr/>
          <p:nvPr/>
        </p:nvSpPr>
        <p:spPr>
          <a:xfrm>
            <a:off x="2411760" y="3756024"/>
            <a:ext cx="1058854" cy="75309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/>
          <p:cNvSpPr/>
          <p:nvPr/>
        </p:nvSpPr>
        <p:spPr>
          <a:xfrm>
            <a:off x="6857230" y="1576076"/>
            <a:ext cx="1058854" cy="75309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/>
          <p:cNvSpPr/>
          <p:nvPr/>
        </p:nvSpPr>
        <p:spPr>
          <a:xfrm>
            <a:off x="1547664" y="2605462"/>
            <a:ext cx="720080" cy="46251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/>
          <p:cNvSpPr/>
          <p:nvPr/>
        </p:nvSpPr>
        <p:spPr>
          <a:xfrm>
            <a:off x="6539121" y="496942"/>
            <a:ext cx="720080" cy="46251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9939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012376"/>
            <a:ext cx="8930595" cy="5845624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フレーム解析（拘束条件）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14" name="Text Box 114"/>
          <p:cNvSpPr txBox="1">
            <a:spLocks noChangeArrowheads="1"/>
          </p:cNvSpPr>
          <p:nvPr/>
        </p:nvSpPr>
        <p:spPr bwMode="auto">
          <a:xfrm>
            <a:off x="4932040" y="2740525"/>
            <a:ext cx="417703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左下端を「ピンで固定」（位置固定）し，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右下端を「カスタム」で，</a:t>
            </a:r>
            <a:r>
              <a:rPr lang="en-US" altLang="ja-JP" sz="1800" b="1" dirty="0">
                <a:solidFill>
                  <a:srgbClr val="FF0000"/>
                </a:solidFill>
              </a:rPr>
              <a:t>x</a:t>
            </a:r>
            <a:r>
              <a:rPr lang="ja-JP" altLang="en-US" sz="1800" b="1" dirty="0">
                <a:solidFill>
                  <a:srgbClr val="FF0000"/>
                </a:solidFill>
              </a:rPr>
              <a:t>軸自由，</a:t>
            </a:r>
            <a:r>
              <a:rPr lang="en-US" altLang="ja-JP" sz="1800" b="1" dirty="0">
                <a:solidFill>
                  <a:srgbClr val="FF0000"/>
                </a:solidFill>
              </a:rPr>
              <a:t>z</a:t>
            </a:r>
            <a:r>
              <a:rPr lang="ja-JP" altLang="en-US" sz="1800" b="1" dirty="0">
                <a:solidFill>
                  <a:srgbClr val="FF0000"/>
                </a:solidFill>
              </a:rPr>
              <a:t>回転自由にして「適用」する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注：　これは参照座標系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12" name="楕円 11"/>
          <p:cNvSpPr/>
          <p:nvPr/>
        </p:nvSpPr>
        <p:spPr>
          <a:xfrm>
            <a:off x="1582649" y="977218"/>
            <a:ext cx="864096" cy="32208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/>
          <p:cNvSpPr/>
          <p:nvPr/>
        </p:nvSpPr>
        <p:spPr>
          <a:xfrm>
            <a:off x="1582649" y="1384319"/>
            <a:ext cx="864096" cy="32208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/>
          <p:cNvSpPr/>
          <p:nvPr/>
        </p:nvSpPr>
        <p:spPr>
          <a:xfrm>
            <a:off x="2415725" y="3768750"/>
            <a:ext cx="864096" cy="32208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/>
          <p:cNvSpPr/>
          <p:nvPr/>
        </p:nvSpPr>
        <p:spPr>
          <a:xfrm>
            <a:off x="2360810" y="4998437"/>
            <a:ext cx="864096" cy="32208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/>
          <p:cNvSpPr/>
          <p:nvPr/>
        </p:nvSpPr>
        <p:spPr>
          <a:xfrm>
            <a:off x="4355976" y="5736451"/>
            <a:ext cx="864096" cy="32208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/>
          <p:cNvSpPr/>
          <p:nvPr/>
        </p:nvSpPr>
        <p:spPr>
          <a:xfrm>
            <a:off x="8100392" y="5736451"/>
            <a:ext cx="864096" cy="32208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6085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b="12135"/>
          <a:stretch/>
        </p:blipFill>
        <p:spPr>
          <a:xfrm>
            <a:off x="323527" y="1230804"/>
            <a:ext cx="7376715" cy="5517602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フレーム解析（荷重設定）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14" name="Text Box 114"/>
          <p:cNvSpPr txBox="1">
            <a:spLocks noChangeArrowheads="1"/>
          </p:cNvSpPr>
          <p:nvPr/>
        </p:nvSpPr>
        <p:spPr bwMode="auto">
          <a:xfrm>
            <a:off x="4067944" y="5589240"/>
            <a:ext cx="3816423" cy="81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「荷重」で上端に「</a:t>
            </a:r>
            <a:r>
              <a:rPr lang="en-US" altLang="ja-JP" sz="1800" b="1" dirty="0">
                <a:solidFill>
                  <a:srgbClr val="FF0000"/>
                </a:solidFill>
              </a:rPr>
              <a:t>100</a:t>
            </a:r>
            <a:r>
              <a:rPr lang="ja-JP" altLang="en-US" sz="1800" b="1" dirty="0">
                <a:solidFill>
                  <a:srgbClr val="FF0000"/>
                </a:solidFill>
              </a:rPr>
              <a:t>」</a:t>
            </a:r>
            <a:r>
              <a:rPr lang="en-US" altLang="ja-JP" sz="1800" b="1" dirty="0">
                <a:solidFill>
                  <a:srgbClr val="FF0000"/>
                </a:solidFill>
              </a:rPr>
              <a:t>N</a:t>
            </a:r>
            <a:r>
              <a:rPr lang="ja-JP" altLang="en-US" sz="1800" b="1" dirty="0">
                <a:solidFill>
                  <a:srgbClr val="FF0000"/>
                </a:solidFill>
              </a:rPr>
              <a:t>を設定する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重力は省略しておく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12" name="楕円 11"/>
          <p:cNvSpPr/>
          <p:nvPr/>
        </p:nvSpPr>
        <p:spPr>
          <a:xfrm>
            <a:off x="2627784" y="1230804"/>
            <a:ext cx="576064" cy="61402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/>
          <p:cNvSpPr/>
          <p:nvPr/>
        </p:nvSpPr>
        <p:spPr>
          <a:xfrm>
            <a:off x="6558748" y="3445847"/>
            <a:ext cx="228198" cy="32208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/>
          <p:cNvSpPr/>
          <p:nvPr/>
        </p:nvSpPr>
        <p:spPr>
          <a:xfrm>
            <a:off x="4728993" y="2956560"/>
            <a:ext cx="620500" cy="32208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/>
          <p:cNvSpPr/>
          <p:nvPr/>
        </p:nvSpPr>
        <p:spPr>
          <a:xfrm>
            <a:off x="5349493" y="3448056"/>
            <a:ext cx="950699" cy="32208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76" y="4462413"/>
            <a:ext cx="2276475" cy="1190625"/>
          </a:xfrm>
          <a:prstGeom prst="rect">
            <a:avLst/>
          </a:prstGeom>
        </p:spPr>
      </p:pic>
      <p:sp>
        <p:nvSpPr>
          <p:cNvPr id="15" name="楕円 14"/>
          <p:cNvSpPr/>
          <p:nvPr/>
        </p:nvSpPr>
        <p:spPr>
          <a:xfrm>
            <a:off x="1046865" y="5057725"/>
            <a:ext cx="864096" cy="34658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329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「構造」力学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7" name="Text Box 114"/>
          <p:cNvSpPr txBox="1">
            <a:spLocks noChangeArrowheads="1"/>
          </p:cNvSpPr>
          <p:nvPr/>
        </p:nvSpPr>
        <p:spPr bwMode="auto">
          <a:xfrm>
            <a:off x="179512" y="1268760"/>
            <a:ext cx="58326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骨組構造（</a:t>
            </a:r>
            <a:r>
              <a:rPr lang="en-US" altLang="ja-JP" sz="1800" b="1" dirty="0">
                <a:solidFill>
                  <a:srgbClr val="FF0000"/>
                </a:solidFill>
              </a:rPr>
              <a:t>framed structure</a:t>
            </a:r>
            <a:r>
              <a:rPr lang="ja-JP" altLang="en-US" sz="1800" b="1" dirty="0">
                <a:solidFill>
                  <a:srgbClr val="FF0000"/>
                </a:solidFill>
              </a:rPr>
              <a:t>）：複数の梁で構成された構造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/>
          <a:srcRect l="15709"/>
          <a:stretch/>
        </p:blipFill>
        <p:spPr>
          <a:xfrm>
            <a:off x="6156176" y="44450"/>
            <a:ext cx="2832753" cy="681355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56992"/>
            <a:ext cx="6083875" cy="3409296"/>
          </a:xfrm>
          <a:prstGeom prst="rect">
            <a:avLst/>
          </a:prstGeom>
        </p:spPr>
      </p:pic>
      <p:sp>
        <p:nvSpPr>
          <p:cNvPr id="13" name="Text Box 114"/>
          <p:cNvSpPr txBox="1">
            <a:spLocks noChangeArrowheads="1"/>
          </p:cNvSpPr>
          <p:nvPr/>
        </p:nvSpPr>
        <p:spPr bwMode="auto">
          <a:xfrm>
            <a:off x="243800" y="2777254"/>
            <a:ext cx="2913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東京タワー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29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22976"/>
            <a:ext cx="8196213" cy="5835024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フレーム解析（可視化）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13" name="楕円 12"/>
          <p:cNvSpPr/>
          <p:nvPr/>
        </p:nvSpPr>
        <p:spPr>
          <a:xfrm>
            <a:off x="4733469" y="1072593"/>
            <a:ext cx="864096" cy="73841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/>
          <p:cNvSpPr/>
          <p:nvPr/>
        </p:nvSpPr>
        <p:spPr>
          <a:xfrm>
            <a:off x="683568" y="5689337"/>
            <a:ext cx="720080" cy="23435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Text Box 114"/>
          <p:cNvSpPr txBox="1">
            <a:spLocks noChangeArrowheads="1"/>
          </p:cNvSpPr>
          <p:nvPr/>
        </p:nvSpPr>
        <p:spPr bwMode="auto">
          <a:xfrm>
            <a:off x="4531676" y="1818122"/>
            <a:ext cx="457739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「シミュレーション」後，「荷重」の「</a:t>
            </a:r>
            <a:r>
              <a:rPr lang="en-US" altLang="ja-JP" sz="1800" b="1" dirty="0" err="1">
                <a:solidFill>
                  <a:srgbClr val="FF0000"/>
                </a:solidFill>
              </a:rPr>
              <a:t>Fz</a:t>
            </a:r>
            <a:r>
              <a:rPr lang="ja-JP" altLang="en-US" sz="1800" b="1" dirty="0">
                <a:solidFill>
                  <a:srgbClr val="FF0000"/>
                </a:solidFill>
              </a:rPr>
              <a:t>」で軸方向の力が表示される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graphicFrame>
        <p:nvGraphicFramePr>
          <p:cNvPr id="21" name="オブジェクト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996820"/>
              </p:ext>
            </p:extLst>
          </p:nvPr>
        </p:nvGraphicFramePr>
        <p:xfrm>
          <a:off x="6676554" y="3636997"/>
          <a:ext cx="210185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" name="Equation" r:id="rId4" imgW="1612800" imgH="787320" progId="Equation.DSMT4">
                  <p:embed/>
                </p:oleObj>
              </mc:Choice>
              <mc:Fallback>
                <p:oleObj name="Equation" r:id="rId4" imgW="1612800" imgH="787320" progId="Equation.DSMT4">
                  <p:embed/>
                  <p:pic>
                    <p:nvPicPr>
                      <p:cNvPr id="58" name="オブジェクト 5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76554" y="3636997"/>
                        <a:ext cx="2101850" cy="1017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オブジェクト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633910"/>
              </p:ext>
            </p:extLst>
          </p:nvPr>
        </p:nvGraphicFramePr>
        <p:xfrm>
          <a:off x="3430745" y="3456202"/>
          <a:ext cx="2201862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6" name="Equation" r:id="rId6" imgW="1688760" imgH="787320" progId="Equation.DSMT4">
                  <p:embed/>
                </p:oleObj>
              </mc:Choice>
              <mc:Fallback>
                <p:oleObj name="Equation" r:id="rId6" imgW="1688760" imgH="787320" progId="Equation.DSMT4">
                  <p:embed/>
                  <p:pic>
                    <p:nvPicPr>
                      <p:cNvPr id="59" name="オブジェクト 5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30745" y="3456202"/>
                        <a:ext cx="2201862" cy="101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オブジェクト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889414"/>
              </p:ext>
            </p:extLst>
          </p:nvPr>
        </p:nvGraphicFramePr>
        <p:xfrm>
          <a:off x="4699516" y="5432478"/>
          <a:ext cx="2493963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" name="Equation" r:id="rId8" imgW="1917360" imgH="787320" progId="Equation.DSMT4">
                  <p:embed/>
                </p:oleObj>
              </mc:Choice>
              <mc:Fallback>
                <p:oleObj name="Equation" r:id="rId8" imgW="1917360" imgH="787320" progId="Equation.DSMT4">
                  <p:embed/>
                  <p:pic>
                    <p:nvPicPr>
                      <p:cNvPr id="60" name="オブジェクト 5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99516" y="5432478"/>
                        <a:ext cx="2493963" cy="101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14"/>
          <p:cNvSpPr txBox="1">
            <a:spLocks noChangeArrowheads="1"/>
          </p:cNvSpPr>
          <p:nvPr/>
        </p:nvSpPr>
        <p:spPr bwMode="auto">
          <a:xfrm>
            <a:off x="-35634" y="6347580"/>
            <a:ext cx="4577399" cy="43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注：警告がたくさん出るが一旦無視する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974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フレーム解析（可視化）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96752"/>
            <a:ext cx="7200800" cy="5521985"/>
          </a:xfrm>
          <a:prstGeom prst="rect">
            <a:avLst/>
          </a:prstGeom>
        </p:spPr>
      </p:pic>
      <p:cxnSp>
        <p:nvCxnSpPr>
          <p:cNvPr id="12" name="直線矢印コネクタ 11"/>
          <p:cNvCxnSpPr/>
          <p:nvPr/>
        </p:nvCxnSpPr>
        <p:spPr>
          <a:xfrm>
            <a:off x="1763688" y="5805264"/>
            <a:ext cx="649674" cy="132287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14"/>
          <p:cNvSpPr txBox="1">
            <a:spLocks noChangeArrowheads="1"/>
          </p:cNvSpPr>
          <p:nvPr/>
        </p:nvSpPr>
        <p:spPr bwMode="auto">
          <a:xfrm>
            <a:off x="107504" y="6393749"/>
            <a:ext cx="6912767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梁を選択して「梁の詳細」→「</a:t>
            </a:r>
            <a:r>
              <a:rPr lang="en-US" altLang="ja-JP" sz="1800" b="1" dirty="0" err="1">
                <a:solidFill>
                  <a:srgbClr val="FF0000"/>
                </a:solidFill>
              </a:rPr>
              <a:t>Fz</a:t>
            </a:r>
            <a:r>
              <a:rPr lang="ja-JP" altLang="en-US" sz="1800" b="1" dirty="0">
                <a:solidFill>
                  <a:srgbClr val="FF0000"/>
                </a:solidFill>
              </a:rPr>
              <a:t>」で軸方向の力の分布が分かる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17" name="楕円 16"/>
          <p:cNvSpPr/>
          <p:nvPr/>
        </p:nvSpPr>
        <p:spPr>
          <a:xfrm>
            <a:off x="3419872" y="1168264"/>
            <a:ext cx="720080" cy="60455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/>
          <p:cNvSpPr/>
          <p:nvPr/>
        </p:nvSpPr>
        <p:spPr>
          <a:xfrm>
            <a:off x="5976155" y="484433"/>
            <a:ext cx="2664867" cy="25103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Text Box 114"/>
          <p:cNvSpPr txBox="1">
            <a:spLocks noChangeArrowheads="1"/>
          </p:cNvSpPr>
          <p:nvPr/>
        </p:nvSpPr>
        <p:spPr bwMode="auto">
          <a:xfrm>
            <a:off x="6372200" y="5090490"/>
            <a:ext cx="2736875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梁座標系での節点の荷重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6" y="1725975"/>
            <a:ext cx="9145016" cy="3372519"/>
          </a:xfrm>
          <a:prstGeom prst="rect">
            <a:avLst/>
          </a:prstGeom>
        </p:spPr>
      </p:pic>
      <p:graphicFrame>
        <p:nvGraphicFramePr>
          <p:cNvPr id="18" name="オブジェクト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33334"/>
              </p:ext>
            </p:extLst>
          </p:nvPr>
        </p:nvGraphicFramePr>
        <p:xfrm>
          <a:off x="6768578" y="2234589"/>
          <a:ext cx="1692140" cy="330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6" name="Equation" r:id="rId5" imgW="1422360" imgH="279360" progId="Equation.DSMT4">
                  <p:embed/>
                </p:oleObj>
              </mc:Choice>
              <mc:Fallback>
                <p:oleObj name="Equation" r:id="rId5" imgW="1422360" imgH="279360" progId="Equation.DSMT4">
                  <p:embed/>
                  <p:pic>
                    <p:nvPicPr>
                      <p:cNvPr id="21" name="オブジェクト 2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68578" y="2234589"/>
                        <a:ext cx="1692140" cy="330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オブジェクト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862222"/>
              </p:ext>
            </p:extLst>
          </p:nvPr>
        </p:nvGraphicFramePr>
        <p:xfrm>
          <a:off x="6838950" y="2959100"/>
          <a:ext cx="161607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7" name="Equation" r:id="rId7" imgW="1358640" imgH="279360" progId="Equation.DSMT4">
                  <p:embed/>
                </p:oleObj>
              </mc:Choice>
              <mc:Fallback>
                <p:oleObj name="Equation" r:id="rId7" imgW="1358640" imgH="279360" progId="Equation.DSMT4">
                  <p:embed/>
                  <p:pic>
                    <p:nvPicPr>
                      <p:cNvPr id="18" name="オブジェクト 1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38950" y="2959100"/>
                        <a:ext cx="1616075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オブジェクト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894366"/>
              </p:ext>
            </p:extLst>
          </p:nvPr>
        </p:nvGraphicFramePr>
        <p:xfrm>
          <a:off x="2627784" y="3412234"/>
          <a:ext cx="454025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8" name="Equation" r:id="rId9" imgW="380880" imgH="177480" progId="Equation.DSMT4">
                  <p:embed/>
                </p:oleObj>
              </mc:Choice>
              <mc:Fallback>
                <p:oleObj name="Equation" r:id="rId9" imgW="380880" imgH="177480" progId="Equation.DSMT4">
                  <p:embed/>
                  <p:pic>
                    <p:nvPicPr>
                      <p:cNvPr id="19" name="オブジェクト 1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27784" y="3412234"/>
                        <a:ext cx="454025" cy="20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114"/>
          <p:cNvSpPr txBox="1">
            <a:spLocks noChangeArrowheads="1"/>
          </p:cNvSpPr>
          <p:nvPr/>
        </p:nvSpPr>
        <p:spPr bwMode="auto">
          <a:xfrm>
            <a:off x="827584" y="2276872"/>
            <a:ext cx="2736875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梁座標系での梁の荷重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41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b="9412"/>
          <a:stretch/>
        </p:blipFill>
        <p:spPr>
          <a:xfrm>
            <a:off x="107504" y="1221998"/>
            <a:ext cx="8919390" cy="5519370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フレーム解析（可視化）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16" name="Text Box 114"/>
          <p:cNvSpPr txBox="1">
            <a:spLocks noChangeArrowheads="1"/>
          </p:cNvSpPr>
          <p:nvPr/>
        </p:nvSpPr>
        <p:spPr bwMode="auto">
          <a:xfrm>
            <a:off x="3059832" y="2276872"/>
            <a:ext cx="5760640" cy="188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モーメントの「</a:t>
            </a:r>
            <a:r>
              <a:rPr lang="en-US" altLang="ja-JP" sz="1800" b="1" dirty="0">
                <a:solidFill>
                  <a:srgbClr val="FF0000"/>
                </a:solidFill>
              </a:rPr>
              <a:t>My</a:t>
            </a:r>
            <a:r>
              <a:rPr lang="ja-JP" altLang="en-US" sz="1800" b="1" dirty="0">
                <a:solidFill>
                  <a:srgbClr val="FF0000"/>
                </a:solidFill>
              </a:rPr>
              <a:t>」で曲げモーメントが発生していないことが分かる．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2800"/>
              </a:lnSpc>
              <a:defRPr/>
            </a:pPr>
            <a:r>
              <a:rPr lang="ja-JP" altLang="en-US" sz="1600" dirty="0">
                <a:solidFill>
                  <a:srgbClr val="FF0000"/>
                </a:solidFill>
              </a:rPr>
              <a:t>注：モーメントは，梁の物体座標系．ただし，単純に計算できていない可能性が</a:t>
            </a:r>
            <a:r>
              <a:rPr lang="ja-JP" altLang="en-US" sz="1600">
                <a:solidFill>
                  <a:srgbClr val="FF0000"/>
                </a:solidFill>
              </a:rPr>
              <a:t>ある．大きな</a:t>
            </a:r>
            <a:r>
              <a:rPr lang="ja-JP" altLang="en-US" sz="1600" dirty="0">
                <a:solidFill>
                  <a:srgbClr val="FF0000"/>
                </a:solidFill>
              </a:rPr>
              <a:t>モーメントが発せしていれば確実に間違い．</a:t>
            </a:r>
            <a:endParaRPr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7" name="楕円 6"/>
          <p:cNvSpPr/>
          <p:nvPr/>
        </p:nvSpPr>
        <p:spPr>
          <a:xfrm>
            <a:off x="395536" y="5085184"/>
            <a:ext cx="720080" cy="23435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9498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トラス橋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23" y="1268760"/>
            <a:ext cx="6192688" cy="4404566"/>
          </a:xfrm>
          <a:prstGeom prst="rect">
            <a:avLst/>
          </a:prstGeom>
        </p:spPr>
      </p:pic>
      <p:sp>
        <p:nvSpPr>
          <p:cNvPr id="8" name="Text Box 114"/>
          <p:cNvSpPr txBox="1">
            <a:spLocks noChangeArrowheads="1"/>
          </p:cNvSpPr>
          <p:nvPr/>
        </p:nvSpPr>
        <p:spPr bwMode="auto">
          <a:xfrm>
            <a:off x="495630" y="6021288"/>
            <a:ext cx="6264696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ワーレントラス（</a:t>
            </a:r>
            <a:r>
              <a:rPr lang="en-US" altLang="ja-JP" sz="1800" b="1" dirty="0">
                <a:solidFill>
                  <a:srgbClr val="FF0000"/>
                </a:solidFill>
              </a:rPr>
              <a:t>Warren truss bridge</a:t>
            </a:r>
            <a:r>
              <a:rPr lang="ja-JP" altLang="en-US" sz="1800" b="1" dirty="0">
                <a:solidFill>
                  <a:srgbClr val="FF0000"/>
                </a:solidFill>
              </a:rPr>
              <a:t>）を計算してみる．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16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トラス橋（</a:t>
            </a:r>
            <a:r>
              <a:rPr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Warren truss bridge</a:t>
            </a: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8" name="Text Box 114"/>
          <p:cNvSpPr txBox="1">
            <a:spLocks noChangeArrowheads="1"/>
          </p:cNvSpPr>
          <p:nvPr/>
        </p:nvSpPr>
        <p:spPr bwMode="auto">
          <a:xfrm>
            <a:off x="495630" y="4279362"/>
            <a:ext cx="8324842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ワーレントラス（</a:t>
            </a:r>
            <a:r>
              <a:rPr lang="en-US" altLang="ja-JP" sz="1800" b="1" dirty="0">
                <a:solidFill>
                  <a:srgbClr val="FF0000"/>
                </a:solidFill>
              </a:rPr>
              <a:t>Warren truss bridge</a:t>
            </a:r>
            <a:r>
              <a:rPr lang="ja-JP" altLang="en-US" sz="1800" b="1" dirty="0">
                <a:solidFill>
                  <a:srgbClr val="FF0000"/>
                </a:solidFill>
              </a:rPr>
              <a:t>）を計算してみる．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 err="1">
                <a:solidFill>
                  <a:srgbClr val="FF0000"/>
                </a:solidFill>
              </a:rPr>
              <a:t>．</a:t>
            </a:r>
            <a:r>
              <a:rPr lang="ja-JP" altLang="en-US" sz="1800" b="1" dirty="0">
                <a:solidFill>
                  <a:srgbClr val="FF0000"/>
                </a:solidFill>
              </a:rPr>
              <a:t>トラスは，節点のみの荷重を考えていたが，現実は梁自体にも分布荷重はかかる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 err="1">
                <a:solidFill>
                  <a:srgbClr val="FF0000"/>
                </a:solidFill>
              </a:rPr>
              <a:t>．</a:t>
            </a:r>
            <a:r>
              <a:rPr lang="ja-JP" altLang="en-US" sz="1800" b="1">
                <a:solidFill>
                  <a:srgbClr val="FF0000"/>
                </a:solidFill>
              </a:rPr>
              <a:t>座屈が起こる場合もある．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12" name="二等辺三角形 11"/>
          <p:cNvSpPr/>
          <p:nvPr/>
        </p:nvSpPr>
        <p:spPr>
          <a:xfrm>
            <a:off x="1547664" y="3655393"/>
            <a:ext cx="216024" cy="202568"/>
          </a:xfrm>
          <a:prstGeom prst="triangl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5572072" y="3596574"/>
            <a:ext cx="252028" cy="264474"/>
            <a:chOff x="5400092" y="3889312"/>
            <a:chExt cx="252028" cy="168165"/>
          </a:xfrm>
        </p:grpSpPr>
        <p:sp>
          <p:nvSpPr>
            <p:cNvPr id="14" name="二等辺三角形 13"/>
            <p:cNvSpPr/>
            <p:nvPr/>
          </p:nvSpPr>
          <p:spPr>
            <a:xfrm>
              <a:off x="5400092" y="3889312"/>
              <a:ext cx="252028" cy="115752"/>
            </a:xfrm>
            <a:prstGeom prst="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5400092" y="4057477"/>
              <a:ext cx="25202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グループ化 3"/>
          <p:cNvGrpSpPr/>
          <p:nvPr/>
        </p:nvGrpSpPr>
        <p:grpSpPr>
          <a:xfrm>
            <a:off x="1592874" y="2423825"/>
            <a:ext cx="1483434" cy="1227463"/>
            <a:chOff x="2246638" y="2215539"/>
            <a:chExt cx="1483434" cy="1227463"/>
          </a:xfrm>
        </p:grpSpPr>
        <p:sp>
          <p:nvSpPr>
            <p:cNvPr id="9" name="楕円 8"/>
            <p:cNvSpPr/>
            <p:nvPr/>
          </p:nvSpPr>
          <p:spPr>
            <a:xfrm>
              <a:off x="2246638" y="3298986"/>
              <a:ext cx="144016" cy="14401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コネクタ 9"/>
            <p:cNvCxnSpPr/>
            <p:nvPr/>
          </p:nvCxnSpPr>
          <p:spPr>
            <a:xfrm flipH="1">
              <a:off x="2333140" y="2339138"/>
              <a:ext cx="614331" cy="96557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>
              <a:endCxn id="18" idx="2"/>
            </p:cNvCxnSpPr>
            <p:nvPr/>
          </p:nvCxnSpPr>
          <p:spPr>
            <a:xfrm flipV="1">
              <a:off x="2390654" y="3349023"/>
              <a:ext cx="1195402" cy="125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楕円 17"/>
            <p:cNvSpPr/>
            <p:nvPr/>
          </p:nvSpPr>
          <p:spPr>
            <a:xfrm>
              <a:off x="3586056" y="3277015"/>
              <a:ext cx="144016" cy="14401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楕円 18"/>
            <p:cNvSpPr/>
            <p:nvPr/>
          </p:nvSpPr>
          <p:spPr>
            <a:xfrm>
              <a:off x="2868691" y="2215539"/>
              <a:ext cx="144016" cy="14401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0" name="直線コネクタ 19"/>
            <p:cNvCxnSpPr/>
            <p:nvPr/>
          </p:nvCxnSpPr>
          <p:spPr>
            <a:xfrm flipH="1" flipV="1">
              <a:off x="2958104" y="2371109"/>
              <a:ext cx="659676" cy="9163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5" name="オブジェクト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629215"/>
              </p:ext>
            </p:extLst>
          </p:nvPr>
        </p:nvGraphicFramePr>
        <p:xfrm>
          <a:off x="5603395" y="3072577"/>
          <a:ext cx="1393825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" name="Equation" r:id="rId3" imgW="1066680" imgH="203040" progId="Equation.DSMT4">
                  <p:embed/>
                </p:oleObj>
              </mc:Choice>
              <mc:Fallback>
                <p:oleObj name="Equation" r:id="rId3" imgW="1066680" imgH="203040" progId="Equation.DSMT4">
                  <p:embed/>
                  <p:pic>
                    <p:nvPicPr>
                      <p:cNvPr id="43" name="オブジェクト 4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03395" y="3072577"/>
                        <a:ext cx="1393825" cy="26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オブジェクト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2545436"/>
              </p:ext>
            </p:extLst>
          </p:nvPr>
        </p:nvGraphicFramePr>
        <p:xfrm>
          <a:off x="3781711" y="1933899"/>
          <a:ext cx="1130300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" name="Equation" r:id="rId5" imgW="863280" imgH="203040" progId="Equation.DSMT4">
                  <p:embed/>
                </p:oleObj>
              </mc:Choice>
              <mc:Fallback>
                <p:oleObj name="Equation" r:id="rId5" imgW="863280" imgH="203040" progId="Equation.DSMT4">
                  <p:embed/>
                  <p:pic>
                    <p:nvPicPr>
                      <p:cNvPr id="44" name="オブジェクト 4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81711" y="1933899"/>
                        <a:ext cx="1130300" cy="265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グループ化 37"/>
          <p:cNvGrpSpPr/>
          <p:nvPr/>
        </p:nvGrpSpPr>
        <p:grpSpPr>
          <a:xfrm>
            <a:off x="2935124" y="2402727"/>
            <a:ext cx="1483434" cy="1227463"/>
            <a:chOff x="2246638" y="2215539"/>
            <a:chExt cx="1483434" cy="1227463"/>
          </a:xfrm>
        </p:grpSpPr>
        <p:sp>
          <p:nvSpPr>
            <p:cNvPr id="39" name="楕円 38"/>
            <p:cNvSpPr/>
            <p:nvPr/>
          </p:nvSpPr>
          <p:spPr>
            <a:xfrm>
              <a:off x="2246638" y="3298986"/>
              <a:ext cx="144016" cy="14401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0" name="直線コネクタ 39"/>
            <p:cNvCxnSpPr/>
            <p:nvPr/>
          </p:nvCxnSpPr>
          <p:spPr>
            <a:xfrm flipH="1">
              <a:off x="2333140" y="2339138"/>
              <a:ext cx="614331" cy="96557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>
              <a:endCxn id="42" idx="2"/>
            </p:cNvCxnSpPr>
            <p:nvPr/>
          </p:nvCxnSpPr>
          <p:spPr>
            <a:xfrm flipV="1">
              <a:off x="2390654" y="3349023"/>
              <a:ext cx="1195402" cy="125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楕円 41"/>
            <p:cNvSpPr/>
            <p:nvPr/>
          </p:nvSpPr>
          <p:spPr>
            <a:xfrm>
              <a:off x="3586056" y="3277015"/>
              <a:ext cx="144016" cy="14401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楕円 42"/>
            <p:cNvSpPr/>
            <p:nvPr/>
          </p:nvSpPr>
          <p:spPr>
            <a:xfrm>
              <a:off x="2868691" y="2215539"/>
              <a:ext cx="144016" cy="14401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4" name="直線コネクタ 43"/>
            <p:cNvCxnSpPr/>
            <p:nvPr/>
          </p:nvCxnSpPr>
          <p:spPr>
            <a:xfrm flipH="1" flipV="1">
              <a:off x="2958104" y="2371109"/>
              <a:ext cx="659676" cy="9163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グループ化 44"/>
          <p:cNvGrpSpPr/>
          <p:nvPr/>
        </p:nvGrpSpPr>
        <p:grpSpPr>
          <a:xfrm>
            <a:off x="4278276" y="2384578"/>
            <a:ext cx="1483434" cy="1227463"/>
            <a:chOff x="2246638" y="2215539"/>
            <a:chExt cx="1483434" cy="1227463"/>
          </a:xfrm>
        </p:grpSpPr>
        <p:sp>
          <p:nvSpPr>
            <p:cNvPr id="46" name="楕円 45"/>
            <p:cNvSpPr/>
            <p:nvPr/>
          </p:nvSpPr>
          <p:spPr>
            <a:xfrm>
              <a:off x="2246638" y="3298986"/>
              <a:ext cx="144016" cy="14401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7" name="直線コネクタ 46"/>
            <p:cNvCxnSpPr/>
            <p:nvPr/>
          </p:nvCxnSpPr>
          <p:spPr>
            <a:xfrm flipH="1">
              <a:off x="2333140" y="2339138"/>
              <a:ext cx="614331" cy="96557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>
              <a:endCxn id="49" idx="2"/>
            </p:cNvCxnSpPr>
            <p:nvPr/>
          </p:nvCxnSpPr>
          <p:spPr>
            <a:xfrm flipV="1">
              <a:off x="2390654" y="3349023"/>
              <a:ext cx="1195402" cy="125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楕円 48"/>
            <p:cNvSpPr/>
            <p:nvPr/>
          </p:nvSpPr>
          <p:spPr>
            <a:xfrm>
              <a:off x="3586056" y="3277015"/>
              <a:ext cx="144016" cy="14401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楕円 49"/>
            <p:cNvSpPr/>
            <p:nvPr/>
          </p:nvSpPr>
          <p:spPr>
            <a:xfrm>
              <a:off x="2868691" y="2215539"/>
              <a:ext cx="144016" cy="14401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1" name="直線コネクタ 50"/>
            <p:cNvCxnSpPr/>
            <p:nvPr/>
          </p:nvCxnSpPr>
          <p:spPr>
            <a:xfrm flipH="1" flipV="1">
              <a:off x="2958104" y="2371109"/>
              <a:ext cx="659676" cy="9163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直線コネクタ 54"/>
          <p:cNvCxnSpPr/>
          <p:nvPr/>
        </p:nvCxnSpPr>
        <p:spPr>
          <a:xfrm flipV="1">
            <a:off x="2366315" y="2474568"/>
            <a:ext cx="1195402" cy="125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 flipV="1">
            <a:off x="3714658" y="2463128"/>
            <a:ext cx="1195402" cy="125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2134052" y="3256554"/>
            <a:ext cx="10048" cy="331664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>
            <a:off x="2550335" y="3245831"/>
            <a:ext cx="10048" cy="331664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/>
          <p:cNvCxnSpPr/>
          <p:nvPr/>
        </p:nvCxnSpPr>
        <p:spPr>
          <a:xfrm>
            <a:off x="3346033" y="3224501"/>
            <a:ext cx="10048" cy="331664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/>
          <p:nvPr/>
        </p:nvCxnSpPr>
        <p:spPr>
          <a:xfrm>
            <a:off x="3803780" y="3225606"/>
            <a:ext cx="10048" cy="331664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/>
          <p:cNvCxnSpPr/>
          <p:nvPr/>
        </p:nvCxnSpPr>
        <p:spPr>
          <a:xfrm>
            <a:off x="4761956" y="3204340"/>
            <a:ext cx="10048" cy="331664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/>
          <p:cNvCxnSpPr/>
          <p:nvPr/>
        </p:nvCxnSpPr>
        <p:spPr>
          <a:xfrm>
            <a:off x="5184801" y="3204423"/>
            <a:ext cx="10048" cy="331664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7" name="オブジェクト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041390"/>
              </p:ext>
            </p:extLst>
          </p:nvPr>
        </p:nvGraphicFramePr>
        <p:xfrm>
          <a:off x="3748062" y="1546698"/>
          <a:ext cx="119697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" name="Equation" r:id="rId7" imgW="914400" imgH="228600" progId="Equation.DSMT4">
                  <p:embed/>
                </p:oleObj>
              </mc:Choice>
              <mc:Fallback>
                <p:oleObj name="Equation" r:id="rId7" imgW="914400" imgH="228600" progId="Equation.DSMT4">
                  <p:embed/>
                  <p:pic>
                    <p:nvPicPr>
                      <p:cNvPr id="36" name="オブジェクト 3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48062" y="1546698"/>
                        <a:ext cx="1196975" cy="29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0157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48507"/>
            <a:ext cx="8784976" cy="5720900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トラス橋（</a:t>
            </a:r>
            <a:r>
              <a:rPr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Warren truss bridge</a:t>
            </a: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8" name="Text Box 114"/>
          <p:cNvSpPr txBox="1">
            <a:spLocks noChangeArrowheads="1"/>
          </p:cNvSpPr>
          <p:nvPr/>
        </p:nvSpPr>
        <p:spPr bwMode="auto">
          <a:xfrm>
            <a:off x="443934" y="4797152"/>
            <a:ext cx="4004362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「アセンブリ」→コンポーネント「作成」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→ファイル名設定→「</a:t>
            </a:r>
            <a:r>
              <a:rPr lang="en-US" altLang="ja-JP" sz="1800" b="1" dirty="0">
                <a:solidFill>
                  <a:srgbClr val="FF0000"/>
                </a:solidFill>
              </a:rPr>
              <a:t>2D</a:t>
            </a:r>
            <a:r>
              <a:rPr lang="ja-JP" altLang="en-US" sz="1800" b="1" dirty="0">
                <a:solidFill>
                  <a:srgbClr val="FF0000"/>
                </a:solidFill>
              </a:rPr>
              <a:t>スケッチ」で</a:t>
            </a:r>
            <a:r>
              <a:rPr lang="en-US" altLang="ja-JP" sz="1800" b="1" dirty="0" err="1">
                <a:solidFill>
                  <a:srgbClr val="FF0000"/>
                </a:solidFill>
              </a:rPr>
              <a:t>xy</a:t>
            </a:r>
            <a:r>
              <a:rPr lang="ja-JP" altLang="en-US" sz="1800" b="1" dirty="0">
                <a:solidFill>
                  <a:srgbClr val="FF0000"/>
                </a:solidFill>
              </a:rPr>
              <a:t>平面で正三角形を作図．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→</a:t>
            </a:r>
            <a:r>
              <a:rPr lang="en-US" altLang="ja-JP" sz="1800" b="1" dirty="0">
                <a:solidFill>
                  <a:srgbClr val="FF0000"/>
                </a:solidFill>
              </a:rPr>
              <a:t>3D</a:t>
            </a:r>
            <a:r>
              <a:rPr lang="ja-JP" altLang="en-US" sz="1800" b="1" dirty="0">
                <a:solidFill>
                  <a:srgbClr val="FF0000"/>
                </a:solidFill>
              </a:rPr>
              <a:t>モデル化せずに「スケッチを終了」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→「保存」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969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b="4405"/>
          <a:stretch/>
        </p:blipFill>
        <p:spPr>
          <a:xfrm>
            <a:off x="107504" y="1041816"/>
            <a:ext cx="8856984" cy="5657319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トラス橋（</a:t>
            </a:r>
            <a:r>
              <a:rPr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Warren truss bridge</a:t>
            </a: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7" name="Text Box 114"/>
          <p:cNvSpPr txBox="1">
            <a:spLocks noChangeArrowheads="1"/>
          </p:cNvSpPr>
          <p:nvPr/>
        </p:nvSpPr>
        <p:spPr bwMode="auto">
          <a:xfrm>
            <a:off x="4067944" y="5229200"/>
            <a:ext cx="489654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「デザイン」→「フレームメンバを挿入」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→梁を設置し，「</a:t>
            </a:r>
            <a:r>
              <a:rPr lang="en-US" altLang="ja-JP" sz="1800" b="1" dirty="0">
                <a:solidFill>
                  <a:srgbClr val="FF0000"/>
                </a:solidFill>
              </a:rPr>
              <a:t>OK</a:t>
            </a:r>
            <a:r>
              <a:rPr lang="ja-JP" altLang="en-US" sz="1800" b="1" dirty="0">
                <a:solidFill>
                  <a:srgbClr val="FF0000"/>
                </a:solidFill>
              </a:rPr>
              <a:t>」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→適当に梁に名前を付ける．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→「フレーム解析」→「シミュレーションを作成」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27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9" y="1640350"/>
            <a:ext cx="8928992" cy="4962293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トラス橋（</a:t>
            </a:r>
            <a:r>
              <a:rPr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Warren truss bridge</a:t>
            </a: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32" name="楕円 31"/>
          <p:cNvSpPr/>
          <p:nvPr/>
        </p:nvSpPr>
        <p:spPr>
          <a:xfrm>
            <a:off x="1691680" y="1788615"/>
            <a:ext cx="648072" cy="29059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Text Box 114"/>
          <p:cNvSpPr txBox="1">
            <a:spLocks noChangeArrowheads="1"/>
          </p:cNvSpPr>
          <p:nvPr/>
        </p:nvSpPr>
        <p:spPr bwMode="auto">
          <a:xfrm>
            <a:off x="145438" y="6381328"/>
            <a:ext cx="8807615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左端を「ピンで固定」（位置固定，回転自由）→右端を「カスタム」で</a:t>
            </a:r>
            <a:r>
              <a:rPr lang="en-US" altLang="ja-JP" sz="1800" b="1" dirty="0">
                <a:solidFill>
                  <a:srgbClr val="FF0000"/>
                </a:solidFill>
              </a:rPr>
              <a:t>x</a:t>
            </a:r>
            <a:r>
              <a:rPr lang="ja-JP" altLang="en-US" sz="1800" b="1" dirty="0">
                <a:solidFill>
                  <a:srgbClr val="FF0000"/>
                </a:solidFill>
              </a:rPr>
              <a:t>軸自由，</a:t>
            </a:r>
            <a:r>
              <a:rPr lang="en-US" altLang="ja-JP" sz="1800" b="1" dirty="0">
                <a:solidFill>
                  <a:srgbClr val="FF0000"/>
                </a:solidFill>
              </a:rPr>
              <a:t>z</a:t>
            </a:r>
            <a:r>
              <a:rPr lang="ja-JP" altLang="en-US" sz="1800" b="1" dirty="0">
                <a:solidFill>
                  <a:srgbClr val="FF0000"/>
                </a:solidFill>
              </a:rPr>
              <a:t>軸回転自由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8" name="楕円 7"/>
          <p:cNvSpPr/>
          <p:nvPr/>
        </p:nvSpPr>
        <p:spPr>
          <a:xfrm>
            <a:off x="1619672" y="2132856"/>
            <a:ext cx="648072" cy="33757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Text Box 114"/>
          <p:cNvSpPr txBox="1">
            <a:spLocks noChangeArrowheads="1"/>
          </p:cNvSpPr>
          <p:nvPr/>
        </p:nvSpPr>
        <p:spPr bwMode="auto">
          <a:xfrm>
            <a:off x="323527" y="1196630"/>
            <a:ext cx="8496943" cy="43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拘束条件の設定：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10" name="楕円 9"/>
          <p:cNvSpPr/>
          <p:nvPr/>
        </p:nvSpPr>
        <p:spPr>
          <a:xfrm>
            <a:off x="2339752" y="4783933"/>
            <a:ext cx="648072" cy="33757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/>
          <p:cNvSpPr/>
          <p:nvPr/>
        </p:nvSpPr>
        <p:spPr>
          <a:xfrm>
            <a:off x="4854678" y="5788019"/>
            <a:ext cx="648072" cy="33757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2488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1146"/>
          <a:stretch/>
        </p:blipFill>
        <p:spPr>
          <a:xfrm>
            <a:off x="118305" y="1673684"/>
            <a:ext cx="8784976" cy="5076825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トラス橋（</a:t>
            </a:r>
            <a:r>
              <a:rPr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Warren truss bridge</a:t>
            </a: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32" name="楕円 31"/>
          <p:cNvSpPr/>
          <p:nvPr/>
        </p:nvSpPr>
        <p:spPr>
          <a:xfrm>
            <a:off x="467544" y="1677076"/>
            <a:ext cx="504056" cy="74381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Text Box 114"/>
          <p:cNvSpPr txBox="1">
            <a:spLocks noChangeArrowheads="1"/>
          </p:cNvSpPr>
          <p:nvPr/>
        </p:nvSpPr>
        <p:spPr bwMode="auto">
          <a:xfrm>
            <a:off x="304243" y="5849648"/>
            <a:ext cx="7522906" cy="81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「連続荷重」（分布荷重）で「</a:t>
            </a:r>
            <a:r>
              <a:rPr lang="en-US" altLang="ja-JP" sz="1800" b="1" dirty="0">
                <a:solidFill>
                  <a:srgbClr val="FF0000"/>
                </a:solidFill>
              </a:rPr>
              <a:t>10 N/mm</a:t>
            </a:r>
            <a:r>
              <a:rPr lang="ja-JP" altLang="en-US" sz="1800" b="1" dirty="0">
                <a:solidFill>
                  <a:srgbClr val="FF0000"/>
                </a:solidFill>
              </a:rPr>
              <a:t>」を設定．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注：軸力以外をかけているので，曲げモーメントは働くことになる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8" name="楕円 7"/>
          <p:cNvSpPr/>
          <p:nvPr/>
        </p:nvSpPr>
        <p:spPr>
          <a:xfrm>
            <a:off x="6012160" y="5728404"/>
            <a:ext cx="792088" cy="25035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Text Box 114"/>
          <p:cNvSpPr txBox="1">
            <a:spLocks noChangeArrowheads="1"/>
          </p:cNvSpPr>
          <p:nvPr/>
        </p:nvSpPr>
        <p:spPr bwMode="auto">
          <a:xfrm>
            <a:off x="323527" y="1196630"/>
            <a:ext cx="849694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荷重の設定：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10" name="楕円 9"/>
          <p:cNvSpPr/>
          <p:nvPr/>
        </p:nvSpPr>
        <p:spPr>
          <a:xfrm>
            <a:off x="7020271" y="5762609"/>
            <a:ext cx="288317" cy="21614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2505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8" y="1125816"/>
            <a:ext cx="8973924" cy="5675008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トラス橋（</a:t>
            </a:r>
            <a:r>
              <a:rPr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Warren truss bridge</a:t>
            </a: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32" name="楕円 31"/>
          <p:cNvSpPr/>
          <p:nvPr/>
        </p:nvSpPr>
        <p:spPr>
          <a:xfrm>
            <a:off x="3131840" y="1268760"/>
            <a:ext cx="792088" cy="28803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Text Box 114"/>
          <p:cNvSpPr txBox="1">
            <a:spLocks noChangeArrowheads="1"/>
          </p:cNvSpPr>
          <p:nvPr/>
        </p:nvSpPr>
        <p:spPr bwMode="auto">
          <a:xfrm>
            <a:off x="63431" y="1484784"/>
            <a:ext cx="752290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「リリース」で梁の自由度を設定する．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梁を全て選択し，始点，終点ともに梁座標系の</a:t>
            </a:r>
            <a:r>
              <a:rPr lang="en-US" altLang="ja-JP" sz="1800" b="1" dirty="0">
                <a:solidFill>
                  <a:srgbClr val="FF0000"/>
                </a:solidFill>
              </a:rPr>
              <a:t>X</a:t>
            </a:r>
            <a:r>
              <a:rPr lang="ja-JP" altLang="en-US" sz="1800" b="1" dirty="0">
                <a:solidFill>
                  <a:srgbClr val="FF0000"/>
                </a:solidFill>
              </a:rPr>
              <a:t>軸を回転自由にする．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8" name="楕円 7"/>
          <p:cNvSpPr/>
          <p:nvPr/>
        </p:nvSpPr>
        <p:spPr>
          <a:xfrm>
            <a:off x="971600" y="5762609"/>
            <a:ext cx="792088" cy="25035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092153"/>
              </p:ext>
            </p:extLst>
          </p:nvPr>
        </p:nvGraphicFramePr>
        <p:xfrm>
          <a:off x="7945438" y="3484563"/>
          <a:ext cx="236537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0" name="Equation" r:id="rId4" imgW="139680" imgH="164880" progId="Equation.DSMT4">
                  <p:embed/>
                </p:oleObj>
              </mc:Choice>
              <mc:Fallback>
                <p:oleObj name="Equation" r:id="rId4" imgW="139680" imgH="164880" progId="Equation.DSMT4">
                  <p:embed/>
                  <p:pic>
                    <p:nvPicPr>
                      <p:cNvPr id="29" name="オブジェクト 2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5438" y="3484563"/>
                        <a:ext cx="236537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893747"/>
              </p:ext>
            </p:extLst>
          </p:nvPr>
        </p:nvGraphicFramePr>
        <p:xfrm>
          <a:off x="6408204" y="3505976"/>
          <a:ext cx="215900" cy="21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1" name="Equation" r:id="rId6" imgW="126720" imgH="126720" progId="Equation.DSMT4">
                  <p:embed/>
                </p:oleObj>
              </mc:Choice>
              <mc:Fallback>
                <p:oleObj name="Equation" r:id="rId6" imgW="126720" imgH="126720" progId="Equation.DSMT4">
                  <p:embed/>
                  <p:pic>
                    <p:nvPicPr>
                      <p:cNvPr id="38" name="オブジェクト 3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08204" y="3505976"/>
                        <a:ext cx="215900" cy="211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921727"/>
              </p:ext>
            </p:extLst>
          </p:nvPr>
        </p:nvGraphicFramePr>
        <p:xfrm>
          <a:off x="7390160" y="3284140"/>
          <a:ext cx="215900" cy="21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2" name="Equation" r:id="rId8" imgW="126720" imgH="126720" progId="Equation.DSMT4">
                  <p:embed/>
                </p:oleObj>
              </mc:Choice>
              <mc:Fallback>
                <p:oleObj name="Equation" r:id="rId8" imgW="126720" imgH="126720" progId="Equation.DSMT4">
                  <p:embed/>
                  <p:pic>
                    <p:nvPicPr>
                      <p:cNvPr id="12" name="オブジェクト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90160" y="3284140"/>
                        <a:ext cx="215900" cy="211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318459"/>
              </p:ext>
            </p:extLst>
          </p:nvPr>
        </p:nvGraphicFramePr>
        <p:xfrm>
          <a:off x="6505835" y="3825207"/>
          <a:ext cx="236537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3" name="Equation" r:id="rId9" imgW="139680" imgH="164880" progId="Equation.DSMT4">
                  <p:embed/>
                </p:oleObj>
              </mc:Choice>
              <mc:Fallback>
                <p:oleObj name="Equation" r:id="rId9" imgW="139680" imgH="164880" progId="Equation.DSMT4">
                  <p:embed/>
                  <p:pic>
                    <p:nvPicPr>
                      <p:cNvPr id="11" name="オブジェクト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05835" y="3825207"/>
                        <a:ext cx="236537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773447"/>
              </p:ext>
            </p:extLst>
          </p:nvPr>
        </p:nvGraphicFramePr>
        <p:xfrm>
          <a:off x="6567711" y="2112202"/>
          <a:ext cx="236537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4" name="Equation" r:id="rId10" imgW="139680" imgH="164880" progId="Equation.DSMT4">
                  <p:embed/>
                </p:oleObj>
              </mc:Choice>
              <mc:Fallback>
                <p:oleObj name="Equation" r:id="rId10" imgW="139680" imgH="164880" progId="Equation.DSMT4">
                  <p:embed/>
                  <p:pic>
                    <p:nvPicPr>
                      <p:cNvPr id="14" name="オブジェクト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67711" y="2112202"/>
                        <a:ext cx="236537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オブジェクト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921727"/>
              </p:ext>
            </p:extLst>
          </p:nvPr>
        </p:nvGraphicFramePr>
        <p:xfrm>
          <a:off x="6012160" y="2345975"/>
          <a:ext cx="215900" cy="21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5" name="Equation" r:id="rId11" imgW="126720" imgH="126720" progId="Equation.DSMT4">
                  <p:embed/>
                </p:oleObj>
              </mc:Choice>
              <mc:Fallback>
                <p:oleObj name="Equation" r:id="rId11" imgW="126720" imgH="126720" progId="Equation.DSMT4">
                  <p:embed/>
                  <p:pic>
                    <p:nvPicPr>
                      <p:cNvPr id="13" name="オブジェクト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12160" y="2345975"/>
                        <a:ext cx="215900" cy="211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オブジェクト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958213"/>
              </p:ext>
            </p:extLst>
          </p:nvPr>
        </p:nvGraphicFramePr>
        <p:xfrm>
          <a:off x="4857349" y="2250314"/>
          <a:ext cx="236537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6" name="Equation" r:id="rId12" imgW="139680" imgH="164880" progId="Equation.DSMT4">
                  <p:embed/>
                </p:oleObj>
              </mc:Choice>
              <mc:Fallback>
                <p:oleObj name="Equation" r:id="rId12" imgW="139680" imgH="164880" progId="Equation.DSMT4">
                  <p:embed/>
                  <p:pic>
                    <p:nvPicPr>
                      <p:cNvPr id="15" name="オブジェクト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57349" y="2250314"/>
                        <a:ext cx="236537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オブジェクト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639038"/>
              </p:ext>
            </p:extLst>
          </p:nvPr>
        </p:nvGraphicFramePr>
        <p:xfrm>
          <a:off x="4620812" y="3760788"/>
          <a:ext cx="236537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7" name="Equation" r:id="rId13" imgW="139680" imgH="164880" progId="Equation.DSMT4">
                  <p:embed/>
                </p:oleObj>
              </mc:Choice>
              <mc:Fallback>
                <p:oleObj name="Equation" r:id="rId13" imgW="139680" imgH="164880" progId="Equation.DSMT4">
                  <p:embed/>
                  <p:pic>
                    <p:nvPicPr>
                      <p:cNvPr id="17" name="オブジェクト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20812" y="3760788"/>
                        <a:ext cx="236537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オブジェクト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141394"/>
              </p:ext>
            </p:extLst>
          </p:nvPr>
        </p:nvGraphicFramePr>
        <p:xfrm>
          <a:off x="4357300" y="3294839"/>
          <a:ext cx="215900" cy="21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8" name="Equation" r:id="rId14" imgW="126720" imgH="126720" progId="Equation.DSMT4">
                  <p:embed/>
                </p:oleObj>
              </mc:Choice>
              <mc:Fallback>
                <p:oleObj name="Equation" r:id="rId14" imgW="126720" imgH="126720" progId="Equation.DSMT4">
                  <p:embed/>
                  <p:pic>
                    <p:nvPicPr>
                      <p:cNvPr id="12" name="オブジェクト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57300" y="3294839"/>
                        <a:ext cx="215900" cy="211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オブジェクト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639038"/>
              </p:ext>
            </p:extLst>
          </p:nvPr>
        </p:nvGraphicFramePr>
        <p:xfrm>
          <a:off x="3256408" y="3124182"/>
          <a:ext cx="236537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9" name="Equation" r:id="rId15" imgW="139680" imgH="164880" progId="Equation.DSMT4">
                  <p:embed/>
                </p:oleObj>
              </mc:Choice>
              <mc:Fallback>
                <p:oleObj name="Equation" r:id="rId15" imgW="139680" imgH="164880" progId="Equation.DSMT4">
                  <p:embed/>
                  <p:pic>
                    <p:nvPicPr>
                      <p:cNvPr id="18" name="オブジェクト 1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56408" y="3124182"/>
                        <a:ext cx="236537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オブジェクト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141394"/>
              </p:ext>
            </p:extLst>
          </p:nvPr>
        </p:nvGraphicFramePr>
        <p:xfrm>
          <a:off x="3784850" y="3059072"/>
          <a:ext cx="215900" cy="21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0" name="Equation" r:id="rId16" imgW="126720" imgH="126720" progId="Equation.DSMT4">
                  <p:embed/>
                </p:oleObj>
              </mc:Choice>
              <mc:Fallback>
                <p:oleObj name="Equation" r:id="rId16" imgW="126720" imgH="126720" progId="Equation.DSMT4">
                  <p:embed/>
                  <p:pic>
                    <p:nvPicPr>
                      <p:cNvPr id="19" name="オブジェクト 1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84850" y="3059072"/>
                        <a:ext cx="215900" cy="211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直線矢印コネクタ 21"/>
          <p:cNvCxnSpPr/>
          <p:nvPr/>
        </p:nvCxnSpPr>
        <p:spPr>
          <a:xfrm>
            <a:off x="2555776" y="3000538"/>
            <a:ext cx="408727" cy="246163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6090157" y="2930025"/>
            <a:ext cx="408727" cy="246163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H="1">
            <a:off x="7212975" y="2794514"/>
            <a:ext cx="305364" cy="416994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93885" y="4379152"/>
            <a:ext cx="2737549" cy="2329067"/>
          </a:xfrm>
          <a:prstGeom prst="rect">
            <a:avLst/>
          </a:prstGeom>
        </p:spPr>
      </p:pic>
      <p:sp>
        <p:nvSpPr>
          <p:cNvPr id="28" name="楕円 27"/>
          <p:cNvSpPr/>
          <p:nvPr/>
        </p:nvSpPr>
        <p:spPr>
          <a:xfrm>
            <a:off x="86238" y="4797152"/>
            <a:ext cx="792088" cy="25035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/>
          <p:cNvSpPr/>
          <p:nvPr/>
        </p:nvSpPr>
        <p:spPr>
          <a:xfrm>
            <a:off x="5435972" y="4873052"/>
            <a:ext cx="792088" cy="25035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/>
          <p:cNvSpPr/>
          <p:nvPr/>
        </p:nvSpPr>
        <p:spPr>
          <a:xfrm>
            <a:off x="5775623" y="5840857"/>
            <a:ext cx="792088" cy="25035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199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「構造」力学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7" name="Text Box 114"/>
          <p:cNvSpPr txBox="1">
            <a:spLocks noChangeArrowheads="1"/>
          </p:cNvSpPr>
          <p:nvPr/>
        </p:nvSpPr>
        <p:spPr bwMode="auto">
          <a:xfrm>
            <a:off x="179512" y="1196752"/>
            <a:ext cx="36724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骨組構造（</a:t>
            </a:r>
            <a:r>
              <a:rPr lang="en-US" altLang="ja-JP" sz="1800" b="1" dirty="0">
                <a:solidFill>
                  <a:srgbClr val="FF0000"/>
                </a:solidFill>
              </a:rPr>
              <a:t>framed structure</a:t>
            </a:r>
            <a:r>
              <a:rPr lang="ja-JP" altLang="en-US" sz="1800" b="1" dirty="0">
                <a:solidFill>
                  <a:srgbClr val="FF0000"/>
                </a:solidFill>
              </a:rPr>
              <a:t>）：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複数の梁で構成された構造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/>
          <a:srcRect r="4795"/>
          <a:stretch/>
        </p:blipFill>
        <p:spPr>
          <a:xfrm>
            <a:off x="914699" y="2115024"/>
            <a:ext cx="8022142" cy="474297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9" y="2564904"/>
            <a:ext cx="2751924" cy="4219617"/>
          </a:xfrm>
          <a:prstGeom prst="rect">
            <a:avLst/>
          </a:prstGeom>
        </p:spPr>
      </p:pic>
      <p:sp>
        <p:nvSpPr>
          <p:cNvPr id="10" name="Text Box 114"/>
          <p:cNvSpPr txBox="1">
            <a:spLocks noChangeArrowheads="1"/>
          </p:cNvSpPr>
          <p:nvPr/>
        </p:nvSpPr>
        <p:spPr bwMode="auto">
          <a:xfrm>
            <a:off x="179512" y="2565048"/>
            <a:ext cx="2913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99FF"/>
                </a:solidFill>
              </a:rPr>
              <a:t>スカイツリー</a:t>
            </a:r>
            <a:endParaRPr lang="en-US" altLang="ja-JP" sz="1800" b="1" dirty="0">
              <a:solidFill>
                <a:srgbClr val="FF99FF"/>
              </a:solidFill>
            </a:endParaRP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BD56CA17-1D13-4440-B59D-82085D07B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764561"/>
              </p:ext>
            </p:extLst>
          </p:nvPr>
        </p:nvGraphicFramePr>
        <p:xfrm>
          <a:off x="3546873" y="605800"/>
          <a:ext cx="5509718" cy="2103120"/>
        </p:xfrm>
        <a:graphic>
          <a:graphicData uri="http://schemas.openxmlformats.org/drawingml/2006/table">
            <a:tbl>
              <a:tblPr/>
              <a:tblGrid>
                <a:gridCol w="1197764">
                  <a:extLst>
                    <a:ext uri="{9D8B030D-6E8A-4147-A177-3AD203B41FA5}">
                      <a16:colId xmlns:a16="http://schemas.microsoft.com/office/drawing/2014/main" val="698139091"/>
                    </a:ext>
                  </a:extLst>
                </a:gridCol>
                <a:gridCol w="4311954">
                  <a:extLst>
                    <a:ext uri="{9D8B030D-6E8A-4147-A177-3AD203B41FA5}">
                      <a16:colId xmlns:a16="http://schemas.microsoft.com/office/drawing/2014/main" val="732453352"/>
                    </a:ext>
                  </a:extLst>
                </a:gridCol>
              </a:tblGrid>
              <a:tr h="69136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dirty="0">
                          <a:effectLst/>
                        </a:rPr>
                        <a:t>鼎（かなえ）トラス</a:t>
                      </a:r>
                    </a:p>
                  </a:txBody>
                  <a:tcPr marL="82296" marR="82296" marT="68580" marB="6858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200">
                          <a:effectLst/>
                        </a:rPr>
                        <a:t>4</a:t>
                      </a:r>
                      <a:r>
                        <a:rPr lang="ja-JP" altLang="en-US" sz="1200">
                          <a:effectLst/>
                        </a:rPr>
                        <a:t>本の柱と水平材・ブレース材からなる組柱。三角形の平面形の各頂点位置に配置している。</a:t>
                      </a:r>
                      <a:br>
                        <a:rPr lang="ja-JP" altLang="en-US" sz="1200">
                          <a:effectLst/>
                        </a:rPr>
                      </a:br>
                      <a:r>
                        <a:rPr lang="ja-JP" altLang="en-US" sz="1200">
                          <a:effectLst/>
                        </a:rPr>
                        <a:t>水平荷重に抵抗する主要架構となる。</a:t>
                      </a:r>
                    </a:p>
                  </a:txBody>
                  <a:tcPr marL="171450" marR="171450" marT="137160" marB="13716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760277"/>
                  </a:ext>
                </a:extLst>
              </a:tr>
              <a:tr h="537093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>
                          <a:effectLst/>
                        </a:rPr>
                        <a:t>水平連結トラス</a:t>
                      </a:r>
                    </a:p>
                  </a:txBody>
                  <a:tcPr marL="82296" marR="82296" marT="68580" marB="6858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200">
                          <a:effectLst/>
                        </a:rPr>
                        <a:t>中塔－リングトラスを</a:t>
                      </a:r>
                      <a:r>
                        <a:rPr lang="en-US" altLang="ja-JP" sz="1200">
                          <a:effectLst/>
                        </a:rPr>
                        <a:t>2</a:t>
                      </a:r>
                      <a:r>
                        <a:rPr lang="ja-JP" altLang="en-US" sz="1200">
                          <a:effectLst/>
                        </a:rPr>
                        <a:t>層毎（</a:t>
                      </a:r>
                      <a:r>
                        <a:rPr lang="en-US" altLang="ja-JP" sz="1200">
                          <a:effectLst/>
                        </a:rPr>
                        <a:t>25m</a:t>
                      </a:r>
                      <a:r>
                        <a:rPr lang="ja-JP" altLang="en-US" sz="1200">
                          <a:effectLst/>
                        </a:rPr>
                        <a:t>）に連結する柱。 水平力（面内）の伝達部材及び、鼎トラス・外周柱の座屈補剛材として働く。</a:t>
                      </a:r>
                    </a:p>
                  </a:txBody>
                  <a:tcPr marL="171450" marR="171450" marT="137160" marB="13716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598389"/>
                  </a:ext>
                </a:extLst>
              </a:tr>
              <a:tr h="38282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>
                          <a:effectLst/>
                        </a:rPr>
                        <a:t>リングトラス</a:t>
                      </a:r>
                    </a:p>
                  </a:txBody>
                  <a:tcPr marL="82296" marR="82296" marT="68580" marB="6858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200" dirty="0">
                          <a:effectLst/>
                        </a:rPr>
                        <a:t>1</a:t>
                      </a:r>
                      <a:r>
                        <a:rPr lang="ja-JP" altLang="en-US" sz="1200" dirty="0">
                          <a:effectLst/>
                        </a:rPr>
                        <a:t>層毎（</a:t>
                      </a:r>
                      <a:r>
                        <a:rPr lang="en-US" altLang="ja-JP" sz="1200" dirty="0">
                          <a:effectLst/>
                        </a:rPr>
                        <a:t>12.5m</a:t>
                      </a:r>
                      <a:r>
                        <a:rPr lang="ja-JP" altLang="en-US" sz="1200" dirty="0">
                          <a:effectLst/>
                        </a:rPr>
                        <a:t>）に配置する水平材。外周柱の座屈補剛材として働く。</a:t>
                      </a:r>
                    </a:p>
                  </a:txBody>
                  <a:tcPr marL="171450" marR="171450" marT="137160" marB="13716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9063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126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9" y="1196752"/>
            <a:ext cx="8977697" cy="4695478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トラス橋（</a:t>
            </a:r>
            <a:r>
              <a:rPr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Warren truss bridge</a:t>
            </a: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32" name="楕円 31"/>
          <p:cNvSpPr/>
          <p:nvPr/>
        </p:nvSpPr>
        <p:spPr>
          <a:xfrm>
            <a:off x="3995936" y="1337915"/>
            <a:ext cx="504056" cy="54126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Text Box 114"/>
          <p:cNvSpPr txBox="1">
            <a:spLocks noChangeArrowheads="1"/>
          </p:cNvSpPr>
          <p:nvPr/>
        </p:nvSpPr>
        <p:spPr bwMode="auto">
          <a:xfrm>
            <a:off x="316781" y="6126105"/>
            <a:ext cx="7522906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「シミュレーション」を実行すると，変位が可視化される．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897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8" y="1064586"/>
            <a:ext cx="8983046" cy="5793414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トラス橋（</a:t>
            </a:r>
            <a:r>
              <a:rPr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Warren truss bridge</a:t>
            </a: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35" name="Text Box 114"/>
          <p:cNvSpPr txBox="1">
            <a:spLocks noChangeArrowheads="1"/>
          </p:cNvSpPr>
          <p:nvPr/>
        </p:nvSpPr>
        <p:spPr bwMode="auto">
          <a:xfrm>
            <a:off x="3085787" y="5301208"/>
            <a:ext cx="5904656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「荷重」で軸力「</a:t>
            </a:r>
            <a:r>
              <a:rPr lang="en-US" altLang="ja-JP" sz="1800" b="1" dirty="0" err="1">
                <a:solidFill>
                  <a:srgbClr val="FF0000"/>
                </a:solidFill>
              </a:rPr>
              <a:t>Fz</a:t>
            </a:r>
            <a:r>
              <a:rPr lang="ja-JP" altLang="en-US" sz="1800" b="1" dirty="0">
                <a:solidFill>
                  <a:srgbClr val="FF0000"/>
                </a:solidFill>
              </a:rPr>
              <a:t>」を選択すると，どの梁に大きな力（応力）がかかっているかが分かる．→つまり，どの梁を太くしなければならないか（強度をあげなければならないか）が分かる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7" name="楕円 6"/>
          <p:cNvSpPr/>
          <p:nvPr/>
        </p:nvSpPr>
        <p:spPr>
          <a:xfrm>
            <a:off x="467544" y="5407538"/>
            <a:ext cx="720080" cy="28803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588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8" name="Text Box 114"/>
          <p:cNvSpPr txBox="1">
            <a:spLocks noChangeArrowheads="1"/>
          </p:cNvSpPr>
          <p:nvPr/>
        </p:nvSpPr>
        <p:spPr bwMode="auto">
          <a:xfrm>
            <a:off x="539553" y="1484784"/>
            <a:ext cx="230425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これできる？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これに挑戦する勇者を望む！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1196752"/>
            <a:ext cx="4840213" cy="531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95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8" name="Text Box 114"/>
          <p:cNvSpPr txBox="1">
            <a:spLocks noChangeArrowheads="1"/>
          </p:cNvSpPr>
          <p:nvPr/>
        </p:nvSpPr>
        <p:spPr bwMode="auto">
          <a:xfrm>
            <a:off x="539552" y="1484784"/>
            <a:ext cx="61206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これは？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528672"/>
            <a:ext cx="6232913" cy="480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99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8" name="Text Box 114"/>
          <p:cNvSpPr txBox="1">
            <a:spLocks noChangeArrowheads="1"/>
          </p:cNvSpPr>
          <p:nvPr/>
        </p:nvSpPr>
        <p:spPr bwMode="auto">
          <a:xfrm>
            <a:off x="539552" y="1484784"/>
            <a:ext cx="61206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これは？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553850"/>
            <a:ext cx="4752528" cy="618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34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骨組構造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7" name="Text Box 114"/>
          <p:cNvSpPr txBox="1">
            <a:spLocks noChangeArrowheads="1"/>
          </p:cNvSpPr>
          <p:nvPr/>
        </p:nvSpPr>
        <p:spPr bwMode="auto">
          <a:xfrm>
            <a:off x="323528" y="1268760"/>
            <a:ext cx="85689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955925" indent="-2955925"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トラス構造（</a:t>
            </a:r>
            <a:r>
              <a:rPr lang="en-US" altLang="ja-JP" sz="1800" b="1" dirty="0">
                <a:solidFill>
                  <a:srgbClr val="FF0000"/>
                </a:solidFill>
              </a:rPr>
              <a:t>Truss structure</a:t>
            </a:r>
            <a:r>
              <a:rPr lang="ja-JP" altLang="en-US" sz="1800" b="1" dirty="0">
                <a:solidFill>
                  <a:srgbClr val="FF0000"/>
                </a:solidFill>
              </a:rPr>
              <a:t>）：　</a:t>
            </a:r>
            <a:r>
              <a:rPr lang="ja-JP" altLang="en-US" sz="1800" dirty="0"/>
              <a:t>結合部である節点（</a:t>
            </a:r>
            <a:r>
              <a:rPr lang="en-US" altLang="ja-JP" sz="1800" dirty="0"/>
              <a:t>node</a:t>
            </a:r>
            <a:r>
              <a:rPr lang="ja-JP" altLang="en-US" sz="1800" dirty="0"/>
              <a:t>）に回転自由度があり</a:t>
            </a:r>
            <a:r>
              <a:rPr lang="ja-JP" altLang="en-US" sz="1800" u="sng" dirty="0">
                <a:solidFill>
                  <a:srgbClr val="FF0000"/>
                </a:solidFill>
              </a:rPr>
              <a:t>モーメントが発生しない</a:t>
            </a:r>
            <a:r>
              <a:rPr lang="ja-JP" altLang="en-US" sz="1800" dirty="0"/>
              <a:t>三角形の骨組構造</a:t>
            </a:r>
            <a:endParaRPr lang="en-US" altLang="ja-JP" sz="1800" dirty="0"/>
          </a:p>
        </p:txBody>
      </p:sp>
      <p:sp>
        <p:nvSpPr>
          <p:cNvPr id="11" name="Text Box 114"/>
          <p:cNvSpPr txBox="1">
            <a:spLocks noChangeArrowheads="1"/>
          </p:cNvSpPr>
          <p:nvPr/>
        </p:nvSpPr>
        <p:spPr bwMode="auto">
          <a:xfrm>
            <a:off x="323528" y="1988840"/>
            <a:ext cx="85689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13125" indent="-3413125"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ラーメン構造（</a:t>
            </a:r>
            <a:r>
              <a:rPr lang="en-US" altLang="ja-JP" sz="1800" b="1" dirty="0" err="1">
                <a:solidFill>
                  <a:srgbClr val="FF0000"/>
                </a:solidFill>
              </a:rPr>
              <a:t>Rahmen</a:t>
            </a:r>
            <a:r>
              <a:rPr lang="en-US" altLang="ja-JP" sz="1800" b="1" dirty="0">
                <a:solidFill>
                  <a:srgbClr val="FF0000"/>
                </a:solidFill>
              </a:rPr>
              <a:t> structure</a:t>
            </a:r>
            <a:r>
              <a:rPr lang="ja-JP" altLang="en-US" sz="1800" b="1" dirty="0">
                <a:solidFill>
                  <a:srgbClr val="FF0000"/>
                </a:solidFill>
              </a:rPr>
              <a:t>）：　</a:t>
            </a:r>
            <a:r>
              <a:rPr lang="ja-JP" altLang="en-US" sz="1800" dirty="0"/>
              <a:t>結合部が一体で，回転自由度がなく</a:t>
            </a:r>
            <a:r>
              <a:rPr lang="ja-JP" altLang="en-US" sz="1800" u="sng" dirty="0">
                <a:solidFill>
                  <a:srgbClr val="FF0000"/>
                </a:solidFill>
              </a:rPr>
              <a:t>モーメントが発生する</a:t>
            </a:r>
            <a:r>
              <a:rPr lang="ja-JP" altLang="en-US" sz="1800" dirty="0"/>
              <a:t>（四角形の）骨組構造</a:t>
            </a:r>
            <a:endParaRPr lang="en-US" altLang="ja-JP" sz="18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284984"/>
            <a:ext cx="2900087" cy="1872208"/>
          </a:xfrm>
          <a:prstGeom prst="rect">
            <a:avLst/>
          </a:prstGeom>
        </p:spPr>
      </p:pic>
      <p:sp>
        <p:nvSpPr>
          <p:cNvPr id="13" name="Text Box 114"/>
          <p:cNvSpPr txBox="1">
            <a:spLocks noChangeArrowheads="1"/>
          </p:cNvSpPr>
          <p:nvPr/>
        </p:nvSpPr>
        <p:spPr bwMode="auto">
          <a:xfrm>
            <a:off x="2267743" y="5210252"/>
            <a:ext cx="12961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 err="1">
                <a:solidFill>
                  <a:srgbClr val="FF0000"/>
                </a:solidFill>
              </a:rPr>
              <a:t>．</a:t>
            </a:r>
            <a:r>
              <a:rPr lang="ja-JP" altLang="en-US" sz="1800" b="1" dirty="0">
                <a:solidFill>
                  <a:srgbClr val="FF0000"/>
                </a:solidFill>
              </a:rPr>
              <a:t>圧縮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800" b="1" dirty="0" err="1">
                <a:solidFill>
                  <a:srgbClr val="FF0000"/>
                </a:solidFill>
              </a:rPr>
              <a:t>．</a:t>
            </a:r>
            <a:r>
              <a:rPr lang="ja-JP" altLang="en-US" sz="1800" b="1" dirty="0">
                <a:solidFill>
                  <a:srgbClr val="FF0000"/>
                </a:solidFill>
              </a:rPr>
              <a:t>引張り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14" name="Text Box 114"/>
          <p:cNvSpPr txBox="1">
            <a:spLocks noChangeArrowheads="1"/>
          </p:cNvSpPr>
          <p:nvPr/>
        </p:nvSpPr>
        <p:spPr bwMode="auto">
          <a:xfrm>
            <a:off x="539551" y="5210252"/>
            <a:ext cx="17281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dirty="0" err="1">
                <a:solidFill>
                  <a:srgbClr val="FF0000"/>
                </a:solidFill>
              </a:rPr>
              <a:t>．</a:t>
            </a:r>
            <a:r>
              <a:rPr lang="ja-JP" altLang="en-US" sz="1800" dirty="0">
                <a:solidFill>
                  <a:srgbClr val="FF0000"/>
                </a:solidFill>
              </a:rPr>
              <a:t>圧縮</a:t>
            </a:r>
            <a:endParaRPr lang="en-US" altLang="ja-JP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800" dirty="0" err="1">
                <a:solidFill>
                  <a:srgbClr val="FF0000"/>
                </a:solidFill>
              </a:rPr>
              <a:t>．</a:t>
            </a:r>
            <a:r>
              <a:rPr lang="ja-JP" altLang="en-US" sz="1800" dirty="0">
                <a:solidFill>
                  <a:srgbClr val="FF0000"/>
                </a:solidFill>
              </a:rPr>
              <a:t>引張り</a:t>
            </a:r>
            <a:endParaRPr lang="en-US" altLang="ja-JP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800" dirty="0" err="1">
                <a:solidFill>
                  <a:srgbClr val="FF0000"/>
                </a:solidFill>
              </a:rPr>
              <a:t>．</a:t>
            </a:r>
            <a:r>
              <a:rPr lang="ja-JP" altLang="en-US" sz="1800" dirty="0">
                <a:solidFill>
                  <a:srgbClr val="FF0000"/>
                </a:solidFill>
              </a:rPr>
              <a:t>せん断</a:t>
            </a:r>
            <a:endParaRPr lang="en-US" altLang="ja-JP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800" dirty="0" err="1">
                <a:solidFill>
                  <a:srgbClr val="FF0000"/>
                </a:solidFill>
              </a:rPr>
              <a:t>．</a:t>
            </a:r>
            <a:r>
              <a:rPr lang="ja-JP" altLang="en-US" sz="1800" dirty="0">
                <a:solidFill>
                  <a:srgbClr val="FF0000"/>
                </a:solidFill>
              </a:rPr>
              <a:t>曲げモーメント</a:t>
            </a:r>
            <a:endParaRPr lang="en-US" altLang="ja-JP" sz="1800" dirty="0">
              <a:solidFill>
                <a:srgbClr val="FF0000"/>
              </a:solidFill>
            </a:endParaRPr>
          </a:p>
        </p:txBody>
      </p:sp>
      <p:sp>
        <p:nvSpPr>
          <p:cNvPr id="10" name="Text Box 114"/>
          <p:cNvSpPr txBox="1">
            <a:spLocks noChangeArrowheads="1"/>
          </p:cNvSpPr>
          <p:nvPr/>
        </p:nvSpPr>
        <p:spPr bwMode="auto">
          <a:xfrm>
            <a:off x="3959931" y="3297758"/>
            <a:ext cx="46445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次，ラーメン構造で計算してみる．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16" name="楕円 15"/>
          <p:cNvSpPr/>
          <p:nvPr/>
        </p:nvSpPr>
        <p:spPr>
          <a:xfrm>
            <a:off x="5220072" y="5712051"/>
            <a:ext cx="144016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/>
          <p:cNvCxnSpPr>
            <a:endCxn id="16" idx="0"/>
          </p:cNvCxnSpPr>
          <p:nvPr/>
        </p:nvCxnSpPr>
        <p:spPr>
          <a:xfrm>
            <a:off x="5292080" y="4739608"/>
            <a:ext cx="0" cy="9724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二等辺三角形 18"/>
          <p:cNvSpPr/>
          <p:nvPr/>
        </p:nvSpPr>
        <p:spPr>
          <a:xfrm>
            <a:off x="5184068" y="5856067"/>
            <a:ext cx="216024" cy="202568"/>
          </a:xfrm>
          <a:prstGeom prst="triangl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" name="グループ化 19"/>
          <p:cNvGrpSpPr/>
          <p:nvPr/>
        </p:nvGrpSpPr>
        <p:grpSpPr>
          <a:xfrm>
            <a:off x="6515532" y="5825114"/>
            <a:ext cx="252028" cy="264474"/>
            <a:chOff x="5400092" y="3889312"/>
            <a:chExt cx="252028" cy="168165"/>
          </a:xfrm>
        </p:grpSpPr>
        <p:sp>
          <p:nvSpPr>
            <p:cNvPr id="21" name="二等辺三角形 20"/>
            <p:cNvSpPr/>
            <p:nvPr/>
          </p:nvSpPr>
          <p:spPr>
            <a:xfrm>
              <a:off x="5400092" y="3889312"/>
              <a:ext cx="252028" cy="115752"/>
            </a:xfrm>
            <a:prstGeom prst="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" name="直線コネクタ 21"/>
            <p:cNvCxnSpPr/>
            <p:nvPr/>
          </p:nvCxnSpPr>
          <p:spPr>
            <a:xfrm>
              <a:off x="5400092" y="4057477"/>
              <a:ext cx="25202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4" name="オブジェクト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523624"/>
              </p:ext>
            </p:extLst>
          </p:nvPr>
        </p:nvGraphicFramePr>
        <p:xfrm>
          <a:off x="4985021" y="3941381"/>
          <a:ext cx="1046163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" name="Equation" r:id="rId4" imgW="799920" imgH="203040" progId="Equation.DSMT4">
                  <p:embed/>
                </p:oleObj>
              </mc:Choice>
              <mc:Fallback>
                <p:oleObj name="Equation" r:id="rId4" imgW="799920" imgH="203040" progId="Equation.DSMT4">
                  <p:embed/>
                  <p:pic>
                    <p:nvPicPr>
                      <p:cNvPr id="23" name="オブジェクト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85021" y="3941381"/>
                        <a:ext cx="1046163" cy="26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楕円 25"/>
          <p:cNvSpPr/>
          <p:nvPr/>
        </p:nvSpPr>
        <p:spPr>
          <a:xfrm>
            <a:off x="6559490" y="5690080"/>
            <a:ext cx="144016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/>
          <p:cNvCxnSpPr>
            <a:stCxn id="26" idx="0"/>
          </p:cNvCxnSpPr>
          <p:nvPr/>
        </p:nvCxnSpPr>
        <p:spPr>
          <a:xfrm flipV="1">
            <a:off x="6631498" y="4750593"/>
            <a:ext cx="0" cy="9394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flipV="1">
            <a:off x="5292080" y="4739608"/>
            <a:ext cx="1339418" cy="137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flipH="1">
            <a:off x="5796136" y="4243058"/>
            <a:ext cx="1" cy="518520"/>
          </a:xfrm>
          <a:prstGeom prst="straightConnector1">
            <a:avLst/>
          </a:prstGeom>
          <a:ln w="19050">
            <a:solidFill>
              <a:srgbClr val="0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オブジェクト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280732"/>
              </p:ext>
            </p:extLst>
          </p:nvPr>
        </p:nvGraphicFramePr>
        <p:xfrm>
          <a:off x="7092279" y="5323999"/>
          <a:ext cx="1395413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5" name="Equation" r:id="rId6" imgW="1066680" imgH="457200" progId="Equation.DSMT4">
                  <p:embed/>
                </p:oleObj>
              </mc:Choice>
              <mc:Fallback>
                <p:oleObj name="Equation" r:id="rId6" imgW="1066680" imgH="457200" progId="Equation.DSMT4">
                  <p:embed/>
                  <p:pic>
                    <p:nvPicPr>
                      <p:cNvPr id="24" name="オブジェクト 2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92279" y="5323999"/>
                        <a:ext cx="1395413" cy="592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オブジェクト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949790"/>
              </p:ext>
            </p:extLst>
          </p:nvPr>
        </p:nvGraphicFramePr>
        <p:xfrm>
          <a:off x="5424760" y="4486017"/>
          <a:ext cx="166687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" name="Equation" r:id="rId8" imgW="126720" imgH="139680" progId="Equation.DSMT4">
                  <p:embed/>
                </p:oleObj>
              </mc:Choice>
              <mc:Fallback>
                <p:oleObj name="Equation" r:id="rId8" imgW="126720" imgH="139680" progId="Equation.DSMT4">
                  <p:embed/>
                  <p:pic>
                    <p:nvPicPr>
                      <p:cNvPr id="50" name="オブジェクト 4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24760" y="4486017"/>
                        <a:ext cx="166687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オブジェクト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352531"/>
              </p:ext>
            </p:extLst>
          </p:nvPr>
        </p:nvGraphicFramePr>
        <p:xfrm>
          <a:off x="6134100" y="4451350"/>
          <a:ext cx="166688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7" name="Equation" r:id="rId10" imgW="126720" imgH="177480" progId="Equation.DSMT4">
                  <p:embed/>
                </p:oleObj>
              </mc:Choice>
              <mc:Fallback>
                <p:oleObj name="Equation" r:id="rId10" imgW="126720" imgH="177480" progId="Equation.DSMT4">
                  <p:embed/>
                  <p:pic>
                    <p:nvPicPr>
                      <p:cNvPr id="29" name="オブジェクト 2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34100" y="4451350"/>
                        <a:ext cx="166688" cy="230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オブジェクト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311537"/>
              </p:ext>
            </p:extLst>
          </p:nvPr>
        </p:nvGraphicFramePr>
        <p:xfrm>
          <a:off x="5779226" y="4900262"/>
          <a:ext cx="182563" cy="21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8" name="Equation" r:id="rId12" imgW="139680" imgH="164880" progId="Equation.DSMT4">
                  <p:embed/>
                </p:oleObj>
              </mc:Choice>
              <mc:Fallback>
                <p:oleObj name="Equation" r:id="rId12" imgW="139680" imgH="164880" progId="Equation.DSMT4">
                  <p:embed/>
                  <p:pic>
                    <p:nvPicPr>
                      <p:cNvPr id="50" name="オブジェクト 4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779226" y="4900262"/>
                        <a:ext cx="182563" cy="214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オブジェクト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618968"/>
              </p:ext>
            </p:extLst>
          </p:nvPr>
        </p:nvGraphicFramePr>
        <p:xfrm>
          <a:off x="4920287" y="5157192"/>
          <a:ext cx="182563" cy="21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" name="Equation" r:id="rId14" imgW="139680" imgH="164880" progId="Equation.DSMT4">
                  <p:embed/>
                </p:oleObj>
              </mc:Choice>
              <mc:Fallback>
                <p:oleObj name="Equation" r:id="rId14" imgW="139680" imgH="164880" progId="Equation.DSMT4">
                  <p:embed/>
                  <p:pic>
                    <p:nvPicPr>
                      <p:cNvPr id="31" name="オブジェクト 3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920287" y="5157192"/>
                        <a:ext cx="182563" cy="214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6425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骨組構造（ラーメン構造）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16" name="楕円 15"/>
          <p:cNvSpPr/>
          <p:nvPr/>
        </p:nvSpPr>
        <p:spPr>
          <a:xfrm>
            <a:off x="1187624" y="3033291"/>
            <a:ext cx="144016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/>
          <p:cNvCxnSpPr>
            <a:endCxn id="16" idx="0"/>
          </p:cNvCxnSpPr>
          <p:nvPr/>
        </p:nvCxnSpPr>
        <p:spPr>
          <a:xfrm>
            <a:off x="1259632" y="2060848"/>
            <a:ext cx="0" cy="9724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二等辺三角形 18"/>
          <p:cNvSpPr/>
          <p:nvPr/>
        </p:nvSpPr>
        <p:spPr>
          <a:xfrm>
            <a:off x="1151620" y="3177307"/>
            <a:ext cx="216024" cy="202568"/>
          </a:xfrm>
          <a:prstGeom prst="triangl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" name="グループ化 19"/>
          <p:cNvGrpSpPr/>
          <p:nvPr/>
        </p:nvGrpSpPr>
        <p:grpSpPr>
          <a:xfrm>
            <a:off x="2483084" y="3146354"/>
            <a:ext cx="252028" cy="264474"/>
            <a:chOff x="5400092" y="3889312"/>
            <a:chExt cx="252028" cy="168165"/>
          </a:xfrm>
        </p:grpSpPr>
        <p:sp>
          <p:nvSpPr>
            <p:cNvPr id="21" name="二等辺三角形 20"/>
            <p:cNvSpPr/>
            <p:nvPr/>
          </p:nvSpPr>
          <p:spPr>
            <a:xfrm>
              <a:off x="5400092" y="3889312"/>
              <a:ext cx="252028" cy="115752"/>
            </a:xfrm>
            <a:prstGeom prst="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" name="直線コネクタ 21"/>
            <p:cNvCxnSpPr/>
            <p:nvPr/>
          </p:nvCxnSpPr>
          <p:spPr>
            <a:xfrm>
              <a:off x="5400092" y="4057477"/>
              <a:ext cx="25202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楕円 25"/>
          <p:cNvSpPr/>
          <p:nvPr/>
        </p:nvSpPr>
        <p:spPr>
          <a:xfrm>
            <a:off x="2527042" y="3011320"/>
            <a:ext cx="144016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/>
          <p:cNvCxnSpPr>
            <a:stCxn id="26" idx="0"/>
          </p:cNvCxnSpPr>
          <p:nvPr/>
        </p:nvCxnSpPr>
        <p:spPr>
          <a:xfrm flipV="1">
            <a:off x="2599050" y="2071833"/>
            <a:ext cx="0" cy="9394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flipV="1">
            <a:off x="1259632" y="2060848"/>
            <a:ext cx="1339418" cy="137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flipH="1">
            <a:off x="1763688" y="1564298"/>
            <a:ext cx="1" cy="518520"/>
          </a:xfrm>
          <a:prstGeom prst="straightConnector1">
            <a:avLst/>
          </a:prstGeom>
          <a:ln w="19050">
            <a:solidFill>
              <a:srgbClr val="0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オブジェクト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326061"/>
              </p:ext>
            </p:extLst>
          </p:nvPr>
        </p:nvGraphicFramePr>
        <p:xfrm>
          <a:off x="4617791" y="4057368"/>
          <a:ext cx="1206307" cy="34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7" name="Equation" r:id="rId3" imgW="799920" imgH="228600" progId="Equation.DSMT4">
                  <p:embed/>
                </p:oleObj>
              </mc:Choice>
              <mc:Fallback>
                <p:oleObj name="Equation" r:id="rId3" imgW="799920" imgH="228600" progId="Equation.DSMT4">
                  <p:embed/>
                  <p:pic>
                    <p:nvPicPr>
                      <p:cNvPr id="50" name="オブジェクト 4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17791" y="4057368"/>
                        <a:ext cx="1206307" cy="34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オブジェクト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037329"/>
              </p:ext>
            </p:extLst>
          </p:nvPr>
        </p:nvGraphicFramePr>
        <p:xfrm>
          <a:off x="1392312" y="1807257"/>
          <a:ext cx="166687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8" name="Equation" r:id="rId5" imgW="126720" imgH="139680" progId="Equation.DSMT4">
                  <p:embed/>
                </p:oleObj>
              </mc:Choice>
              <mc:Fallback>
                <p:oleObj name="Equation" r:id="rId5" imgW="126720" imgH="139680" progId="Equation.DSMT4">
                  <p:embed/>
                  <p:pic>
                    <p:nvPicPr>
                      <p:cNvPr id="29" name="オブジェクト 2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2312" y="1807257"/>
                        <a:ext cx="166687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オブジェクト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712627"/>
              </p:ext>
            </p:extLst>
          </p:nvPr>
        </p:nvGraphicFramePr>
        <p:xfrm>
          <a:off x="2101652" y="1772590"/>
          <a:ext cx="166688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9" name="Equation" r:id="rId7" imgW="126720" imgH="177480" progId="Equation.DSMT4">
                  <p:embed/>
                </p:oleObj>
              </mc:Choice>
              <mc:Fallback>
                <p:oleObj name="Equation" r:id="rId7" imgW="126720" imgH="177480" progId="Equation.DSMT4">
                  <p:embed/>
                  <p:pic>
                    <p:nvPicPr>
                      <p:cNvPr id="30" name="オブジェクト 2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01652" y="1772590"/>
                        <a:ext cx="166688" cy="230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オブジェクト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90059"/>
              </p:ext>
            </p:extLst>
          </p:nvPr>
        </p:nvGraphicFramePr>
        <p:xfrm>
          <a:off x="1802056" y="2132690"/>
          <a:ext cx="182563" cy="21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0" name="Equation" r:id="rId9" imgW="139680" imgH="164880" progId="Equation.DSMT4">
                  <p:embed/>
                </p:oleObj>
              </mc:Choice>
              <mc:Fallback>
                <p:oleObj name="Equation" r:id="rId9" imgW="139680" imgH="164880" progId="Equation.DSMT4">
                  <p:embed/>
                  <p:pic>
                    <p:nvPicPr>
                      <p:cNvPr id="31" name="オブジェクト 3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02056" y="2132690"/>
                        <a:ext cx="182563" cy="214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オブジェクト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401573"/>
              </p:ext>
            </p:extLst>
          </p:nvPr>
        </p:nvGraphicFramePr>
        <p:xfrm>
          <a:off x="650933" y="2371276"/>
          <a:ext cx="182563" cy="21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1" name="Equation" r:id="rId11" imgW="139680" imgH="164880" progId="Equation.DSMT4">
                  <p:embed/>
                </p:oleObj>
              </mc:Choice>
              <mc:Fallback>
                <p:oleObj name="Equation" r:id="rId11" imgW="139680" imgH="164880" progId="Equation.DSMT4">
                  <p:embed/>
                  <p:pic>
                    <p:nvPicPr>
                      <p:cNvPr id="32" name="オブジェクト 3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0933" y="2371276"/>
                        <a:ext cx="182563" cy="214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直線矢印コネクタ 26"/>
          <p:cNvCxnSpPr/>
          <p:nvPr/>
        </p:nvCxnSpPr>
        <p:spPr>
          <a:xfrm flipH="1" flipV="1">
            <a:off x="1259632" y="2585588"/>
            <a:ext cx="2" cy="425732"/>
          </a:xfrm>
          <a:prstGeom prst="straightConnector1">
            <a:avLst/>
          </a:prstGeom>
          <a:ln w="19050">
            <a:solidFill>
              <a:srgbClr val="0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H="1" flipV="1">
            <a:off x="2599049" y="2585588"/>
            <a:ext cx="2" cy="425732"/>
          </a:xfrm>
          <a:prstGeom prst="straightConnector1">
            <a:avLst/>
          </a:prstGeom>
          <a:ln w="19050">
            <a:solidFill>
              <a:srgbClr val="0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オブジェクト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884425"/>
              </p:ext>
            </p:extLst>
          </p:nvPr>
        </p:nvGraphicFramePr>
        <p:xfrm>
          <a:off x="874827" y="2631591"/>
          <a:ext cx="2159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" name="Equation" r:id="rId13" imgW="164880" imgH="228600" progId="Equation.DSMT4">
                  <p:embed/>
                </p:oleObj>
              </mc:Choice>
              <mc:Fallback>
                <p:oleObj name="Equation" r:id="rId13" imgW="164880" imgH="228600" progId="Equation.DSMT4">
                  <p:embed/>
                  <p:pic>
                    <p:nvPicPr>
                      <p:cNvPr id="32" name="オブジェクト 3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74827" y="2631591"/>
                        <a:ext cx="215900" cy="29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オブジェクト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23754"/>
              </p:ext>
            </p:extLst>
          </p:nvPr>
        </p:nvGraphicFramePr>
        <p:xfrm>
          <a:off x="2743066" y="2656296"/>
          <a:ext cx="249237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" name="Equation" r:id="rId15" imgW="190440" imgH="228600" progId="Equation.DSMT4">
                  <p:embed/>
                </p:oleObj>
              </mc:Choice>
              <mc:Fallback>
                <p:oleObj name="Equation" r:id="rId15" imgW="190440" imgH="228600" progId="Equation.DSMT4">
                  <p:embed/>
                  <p:pic>
                    <p:nvPicPr>
                      <p:cNvPr id="34" name="オブジェクト 3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743066" y="2656296"/>
                        <a:ext cx="249237" cy="29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 Box 114"/>
          <p:cNvSpPr txBox="1">
            <a:spLocks noChangeArrowheads="1"/>
          </p:cNvSpPr>
          <p:nvPr/>
        </p:nvSpPr>
        <p:spPr bwMode="auto">
          <a:xfrm>
            <a:off x="457940" y="3573016"/>
            <a:ext cx="25343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 err="1">
                <a:solidFill>
                  <a:srgbClr val="FF0000"/>
                </a:solidFill>
              </a:rPr>
              <a:t>．</a:t>
            </a:r>
            <a:r>
              <a:rPr lang="ja-JP" altLang="en-US" sz="1800" b="1" dirty="0">
                <a:solidFill>
                  <a:srgbClr val="FF0000"/>
                </a:solidFill>
              </a:rPr>
              <a:t>力のつりあいから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graphicFrame>
        <p:nvGraphicFramePr>
          <p:cNvPr id="37" name="オブジェクト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264274"/>
              </p:ext>
            </p:extLst>
          </p:nvPr>
        </p:nvGraphicFramePr>
        <p:xfrm>
          <a:off x="650932" y="4042167"/>
          <a:ext cx="1610087" cy="338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4" name="Equation" r:id="rId17" imgW="1079280" imgH="228600" progId="Equation.DSMT4">
                  <p:embed/>
                </p:oleObj>
              </mc:Choice>
              <mc:Fallback>
                <p:oleObj name="Equation" r:id="rId17" imgW="1079280" imgH="228600" progId="Equation.DSMT4">
                  <p:embed/>
                  <p:pic>
                    <p:nvPicPr>
                      <p:cNvPr id="50" name="オブジェクト 49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50932" y="4042167"/>
                        <a:ext cx="1610087" cy="338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オブジェクト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422401"/>
              </p:ext>
            </p:extLst>
          </p:nvPr>
        </p:nvGraphicFramePr>
        <p:xfrm>
          <a:off x="1494344" y="1400921"/>
          <a:ext cx="215900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5" name="Equation" r:id="rId19" imgW="164880" imgH="164880" progId="Equation.DSMT4">
                  <p:embed/>
                </p:oleObj>
              </mc:Choice>
              <mc:Fallback>
                <p:oleObj name="Equation" r:id="rId19" imgW="164880" imgH="164880" progId="Equation.DSMT4">
                  <p:embed/>
                  <p:pic>
                    <p:nvPicPr>
                      <p:cNvPr id="31" name="オブジェクト 30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494344" y="1400921"/>
                        <a:ext cx="215900" cy="214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114"/>
          <p:cNvSpPr txBox="1">
            <a:spLocks noChangeArrowheads="1"/>
          </p:cNvSpPr>
          <p:nvPr/>
        </p:nvSpPr>
        <p:spPr bwMode="auto">
          <a:xfrm>
            <a:off x="457940" y="4469066"/>
            <a:ext cx="25343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85725" indent="-85725">
              <a:defRPr/>
            </a:pPr>
            <a:r>
              <a:rPr lang="ja-JP" altLang="en-US" sz="1800" b="1" dirty="0" err="1">
                <a:solidFill>
                  <a:srgbClr val="FF0000"/>
                </a:solidFill>
              </a:rPr>
              <a:t>．</a:t>
            </a:r>
            <a:r>
              <a:rPr lang="ja-JP" altLang="en-US" sz="1800" b="1" dirty="0">
                <a:solidFill>
                  <a:srgbClr val="FF0000"/>
                </a:solidFill>
              </a:rPr>
              <a:t>左下の支点まわりのモーメントの釣り合いから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graphicFrame>
        <p:nvGraphicFramePr>
          <p:cNvPr id="40" name="オブジェクト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537092"/>
              </p:ext>
            </p:extLst>
          </p:nvPr>
        </p:nvGraphicFramePr>
        <p:xfrm>
          <a:off x="660929" y="5216261"/>
          <a:ext cx="1268412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6" name="Equation" r:id="rId21" imgW="850680" imgH="228600" progId="Equation.DSMT4">
                  <p:embed/>
                </p:oleObj>
              </mc:Choice>
              <mc:Fallback>
                <p:oleObj name="Equation" r:id="rId21" imgW="850680" imgH="228600" progId="Equation.DSMT4">
                  <p:embed/>
                  <p:pic>
                    <p:nvPicPr>
                      <p:cNvPr id="37" name="オブジェクト 36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60929" y="5216261"/>
                        <a:ext cx="1268412" cy="33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Box 114"/>
          <p:cNvSpPr txBox="1">
            <a:spLocks noChangeArrowheads="1"/>
          </p:cNvSpPr>
          <p:nvPr/>
        </p:nvSpPr>
        <p:spPr bwMode="auto">
          <a:xfrm>
            <a:off x="457940" y="5651956"/>
            <a:ext cx="25343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85725" indent="-85725">
              <a:defRPr/>
            </a:pPr>
            <a:r>
              <a:rPr lang="ja-JP" altLang="en-US" sz="1800" b="1" dirty="0" err="1">
                <a:solidFill>
                  <a:srgbClr val="FF0000"/>
                </a:solidFill>
              </a:rPr>
              <a:t>．</a:t>
            </a:r>
            <a:r>
              <a:rPr lang="ja-JP" altLang="en-US" sz="1800" b="1" dirty="0">
                <a:solidFill>
                  <a:srgbClr val="FF0000"/>
                </a:solidFill>
              </a:rPr>
              <a:t>これより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graphicFrame>
        <p:nvGraphicFramePr>
          <p:cNvPr id="42" name="オブジェクト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246366"/>
              </p:ext>
            </p:extLst>
          </p:nvPr>
        </p:nvGraphicFramePr>
        <p:xfrm>
          <a:off x="657707" y="6088335"/>
          <a:ext cx="2386012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7" name="Equation" r:id="rId23" imgW="1600200" imgH="393480" progId="Equation.DSMT4">
                  <p:embed/>
                </p:oleObj>
              </mc:Choice>
              <mc:Fallback>
                <p:oleObj name="Equation" r:id="rId23" imgW="1600200" imgH="393480" progId="Equation.DSMT4">
                  <p:embed/>
                  <p:pic>
                    <p:nvPicPr>
                      <p:cNvPr id="37" name="オブジェクト 36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57707" y="6088335"/>
                        <a:ext cx="2386012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Box 114"/>
          <p:cNvSpPr txBox="1">
            <a:spLocks noChangeArrowheads="1"/>
          </p:cNvSpPr>
          <p:nvPr/>
        </p:nvSpPr>
        <p:spPr bwMode="auto">
          <a:xfrm>
            <a:off x="4283968" y="3578007"/>
            <a:ext cx="36963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 err="1">
                <a:solidFill>
                  <a:srgbClr val="FF0000"/>
                </a:solidFill>
              </a:rPr>
              <a:t>．</a:t>
            </a:r>
            <a:r>
              <a:rPr lang="en-US" altLang="ja-JP" sz="1800" b="1" dirty="0">
                <a:solidFill>
                  <a:srgbClr val="FF0000"/>
                </a:solidFill>
              </a:rPr>
              <a:t>F</a:t>
            </a:r>
            <a:r>
              <a:rPr lang="ja-JP" altLang="en-US" sz="1800" b="1" dirty="0">
                <a:solidFill>
                  <a:srgbClr val="FF0000"/>
                </a:solidFill>
              </a:rPr>
              <a:t>の作用点の曲げモーメントは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44" name="楕円 43"/>
          <p:cNvSpPr/>
          <p:nvPr/>
        </p:nvSpPr>
        <p:spPr>
          <a:xfrm>
            <a:off x="5160967" y="3033291"/>
            <a:ext cx="144016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5" name="直線コネクタ 44"/>
          <p:cNvCxnSpPr>
            <a:endCxn id="44" idx="0"/>
          </p:cNvCxnSpPr>
          <p:nvPr/>
        </p:nvCxnSpPr>
        <p:spPr>
          <a:xfrm>
            <a:off x="5232975" y="2060848"/>
            <a:ext cx="0" cy="9724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二等辺三角形 45"/>
          <p:cNvSpPr/>
          <p:nvPr/>
        </p:nvSpPr>
        <p:spPr>
          <a:xfrm>
            <a:off x="5124963" y="3177307"/>
            <a:ext cx="216024" cy="202568"/>
          </a:xfrm>
          <a:prstGeom prst="triangl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5" name="直線コネクタ 54"/>
          <p:cNvCxnSpPr/>
          <p:nvPr/>
        </p:nvCxnSpPr>
        <p:spPr>
          <a:xfrm flipV="1">
            <a:off x="5232975" y="2069437"/>
            <a:ext cx="504056" cy="51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>
            <a:off x="5737031" y="1685777"/>
            <a:ext cx="1" cy="397041"/>
          </a:xfrm>
          <a:prstGeom prst="straightConnector1">
            <a:avLst/>
          </a:prstGeom>
          <a:ln w="19050">
            <a:solidFill>
              <a:srgbClr val="0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7" name="オブジェクト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037329"/>
              </p:ext>
            </p:extLst>
          </p:nvPr>
        </p:nvGraphicFramePr>
        <p:xfrm>
          <a:off x="5365655" y="1807257"/>
          <a:ext cx="166687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8" name="Equation" r:id="rId25" imgW="126720" imgH="139680" progId="Equation.DSMT4">
                  <p:embed/>
                </p:oleObj>
              </mc:Choice>
              <mc:Fallback>
                <p:oleObj name="Equation" r:id="rId25" imgW="126720" imgH="139680" progId="Equation.DSMT4">
                  <p:embed/>
                  <p:pic>
                    <p:nvPicPr>
                      <p:cNvPr id="29" name="オブジェクト 2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65655" y="1807257"/>
                        <a:ext cx="166687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オブジェクト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401573"/>
              </p:ext>
            </p:extLst>
          </p:nvPr>
        </p:nvGraphicFramePr>
        <p:xfrm>
          <a:off x="4624276" y="2371276"/>
          <a:ext cx="182563" cy="21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9" name="Equation" r:id="rId26" imgW="139680" imgH="164880" progId="Equation.DSMT4">
                  <p:embed/>
                </p:oleObj>
              </mc:Choice>
              <mc:Fallback>
                <p:oleObj name="Equation" r:id="rId26" imgW="139680" imgH="164880" progId="Equation.DSMT4">
                  <p:embed/>
                  <p:pic>
                    <p:nvPicPr>
                      <p:cNvPr id="32" name="オブジェクト 3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24276" y="2371276"/>
                        <a:ext cx="182563" cy="214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1" name="直線矢印コネクタ 60"/>
          <p:cNvCxnSpPr/>
          <p:nvPr/>
        </p:nvCxnSpPr>
        <p:spPr>
          <a:xfrm flipH="1" flipV="1">
            <a:off x="5232975" y="2585588"/>
            <a:ext cx="2" cy="425732"/>
          </a:xfrm>
          <a:prstGeom prst="straightConnector1">
            <a:avLst/>
          </a:prstGeom>
          <a:ln w="19050">
            <a:solidFill>
              <a:srgbClr val="0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オブジェクト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884425"/>
              </p:ext>
            </p:extLst>
          </p:nvPr>
        </p:nvGraphicFramePr>
        <p:xfrm>
          <a:off x="4848170" y="2631591"/>
          <a:ext cx="2159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0" name="Equation" r:id="rId27" imgW="164880" imgH="228600" progId="Equation.DSMT4">
                  <p:embed/>
                </p:oleObj>
              </mc:Choice>
              <mc:Fallback>
                <p:oleObj name="Equation" r:id="rId27" imgW="164880" imgH="228600" progId="Equation.DSMT4">
                  <p:embed/>
                  <p:pic>
                    <p:nvPicPr>
                      <p:cNvPr id="34" name="オブジェクト 3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48170" y="2631591"/>
                        <a:ext cx="215900" cy="29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円弧 4"/>
          <p:cNvSpPr/>
          <p:nvPr/>
        </p:nvSpPr>
        <p:spPr>
          <a:xfrm>
            <a:off x="5593016" y="1954140"/>
            <a:ext cx="288032" cy="288032"/>
          </a:xfrm>
          <a:prstGeom prst="arc">
            <a:avLst>
              <a:gd name="adj1" fmla="val 19021116"/>
              <a:gd name="adj2" fmla="val 13251869"/>
            </a:avLst>
          </a:prstGeom>
          <a:ln w="190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6" name="オブジェクト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300364"/>
              </p:ext>
            </p:extLst>
          </p:nvPr>
        </p:nvGraphicFramePr>
        <p:xfrm>
          <a:off x="5959475" y="2138363"/>
          <a:ext cx="265113" cy="21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1" name="Equation" r:id="rId28" imgW="203040" imgH="164880" progId="Equation.DSMT4">
                  <p:embed/>
                </p:oleObj>
              </mc:Choice>
              <mc:Fallback>
                <p:oleObj name="Equation" r:id="rId28" imgW="203040" imgH="164880" progId="Equation.DSMT4">
                  <p:embed/>
                  <p:pic>
                    <p:nvPicPr>
                      <p:cNvPr id="65" name="オブジェクト 64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959475" y="2138363"/>
                        <a:ext cx="265113" cy="214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 Box 114"/>
          <p:cNvSpPr txBox="1">
            <a:spLocks noChangeArrowheads="1"/>
          </p:cNvSpPr>
          <p:nvPr/>
        </p:nvSpPr>
        <p:spPr bwMode="auto">
          <a:xfrm>
            <a:off x="4325834" y="4548756"/>
            <a:ext cx="25343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85725" indent="-85725">
              <a:defRPr/>
            </a:pPr>
            <a:r>
              <a:rPr lang="ja-JP" altLang="en-US" sz="1800" b="1" dirty="0" err="1">
                <a:solidFill>
                  <a:srgbClr val="FF0000"/>
                </a:solidFill>
              </a:rPr>
              <a:t>．</a:t>
            </a:r>
            <a:r>
              <a:rPr lang="ja-JP" altLang="en-US" sz="1800" b="1" dirty="0">
                <a:solidFill>
                  <a:srgbClr val="FF0000"/>
                </a:solidFill>
              </a:rPr>
              <a:t>これより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graphicFrame>
        <p:nvGraphicFramePr>
          <p:cNvPr id="68" name="オブジェクト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730416"/>
              </p:ext>
            </p:extLst>
          </p:nvPr>
        </p:nvGraphicFramePr>
        <p:xfrm>
          <a:off x="4576763" y="4970199"/>
          <a:ext cx="164782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2" name="Equation" r:id="rId30" imgW="1091880" imgH="393480" progId="Equation.DSMT4">
                  <p:embed/>
                </p:oleObj>
              </mc:Choice>
              <mc:Fallback>
                <p:oleObj name="Equation" r:id="rId30" imgW="1091880" imgH="393480" progId="Equation.DSMT4">
                  <p:embed/>
                  <p:pic>
                    <p:nvPicPr>
                      <p:cNvPr id="50" name="オブジェクト 49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4576763" y="4970199"/>
                        <a:ext cx="1647825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Text Box 114"/>
          <p:cNvSpPr txBox="1">
            <a:spLocks noChangeArrowheads="1"/>
          </p:cNvSpPr>
          <p:nvPr/>
        </p:nvSpPr>
        <p:spPr bwMode="auto">
          <a:xfrm>
            <a:off x="4469848" y="5651956"/>
            <a:ext cx="40625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85725" indent="-85725"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→この場所が最大で，</a:t>
            </a:r>
            <a:r>
              <a:rPr lang="en-US" altLang="ja-JP" sz="1800" b="1" dirty="0">
                <a:solidFill>
                  <a:srgbClr val="FF0000"/>
                </a:solidFill>
              </a:rPr>
              <a:t>a=L/2</a:t>
            </a:r>
            <a:r>
              <a:rPr lang="ja-JP" altLang="en-US" sz="1800" b="1" dirty="0">
                <a:solidFill>
                  <a:srgbClr val="FF0000"/>
                </a:solidFill>
              </a:rPr>
              <a:t>が最大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752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12" y="1202802"/>
            <a:ext cx="6160720" cy="5479977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フレーム解析（ラーメン構造）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15" name="Text Box 114"/>
          <p:cNvSpPr txBox="1">
            <a:spLocks noChangeArrowheads="1"/>
          </p:cNvSpPr>
          <p:nvPr/>
        </p:nvSpPr>
        <p:spPr bwMode="auto">
          <a:xfrm>
            <a:off x="4531843" y="2204864"/>
            <a:ext cx="4644517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「アセンブリ」からコンポーネントを「作成」し，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→「</a:t>
            </a:r>
            <a:r>
              <a:rPr lang="en-US" altLang="ja-JP" sz="1800" b="1" dirty="0">
                <a:solidFill>
                  <a:srgbClr val="FF0000"/>
                </a:solidFill>
              </a:rPr>
              <a:t>2D</a:t>
            </a:r>
            <a:r>
              <a:rPr lang="ja-JP" altLang="en-US" sz="1800" b="1" dirty="0">
                <a:solidFill>
                  <a:srgbClr val="FF0000"/>
                </a:solidFill>
              </a:rPr>
              <a:t>スケッチを開始」して作図し，アセンブリに戻り，保存する．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64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1175807"/>
            <a:ext cx="7848873" cy="5601399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フレーム解析（ラーメン構造）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15" name="Text Box 114"/>
          <p:cNvSpPr txBox="1">
            <a:spLocks noChangeArrowheads="1"/>
          </p:cNvSpPr>
          <p:nvPr/>
        </p:nvSpPr>
        <p:spPr bwMode="auto">
          <a:xfrm>
            <a:off x="539552" y="5661248"/>
            <a:ext cx="464451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「デザイン」から「フレームメンバを挿入」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→梁を選択して設置する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92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17" y="1196752"/>
            <a:ext cx="8871086" cy="4917579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フレーム解析（ラーメン構造）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15" name="Text Box 114"/>
          <p:cNvSpPr txBox="1">
            <a:spLocks noChangeArrowheads="1"/>
          </p:cNvSpPr>
          <p:nvPr/>
        </p:nvSpPr>
        <p:spPr bwMode="auto">
          <a:xfrm>
            <a:off x="107504" y="5682297"/>
            <a:ext cx="8722283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「フレーム解析」→「シミュレーションを作成」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28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→左端を「ピンで固定」，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lnSpc>
                <a:spcPts val="28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→右端を「カスタム」で</a:t>
            </a:r>
            <a:r>
              <a:rPr lang="en-US" altLang="ja-JP" sz="1800" b="1" dirty="0">
                <a:solidFill>
                  <a:srgbClr val="FF0000"/>
                </a:solidFill>
              </a:rPr>
              <a:t>x</a:t>
            </a:r>
            <a:r>
              <a:rPr lang="ja-JP" altLang="en-US" sz="1800" b="1" dirty="0">
                <a:solidFill>
                  <a:srgbClr val="FF0000"/>
                </a:solidFill>
              </a:rPr>
              <a:t>移動自由，</a:t>
            </a:r>
            <a:r>
              <a:rPr lang="en-US" altLang="ja-JP" sz="1800" b="1" dirty="0">
                <a:solidFill>
                  <a:srgbClr val="FF0000"/>
                </a:solidFill>
              </a:rPr>
              <a:t>z</a:t>
            </a:r>
            <a:r>
              <a:rPr lang="ja-JP" altLang="en-US" sz="1800" b="1" dirty="0">
                <a:solidFill>
                  <a:srgbClr val="FF0000"/>
                </a:solidFill>
              </a:rPr>
              <a:t>軸回転自由にする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74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「構造」力学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7" name="Text Box 114"/>
          <p:cNvSpPr txBox="1">
            <a:spLocks noChangeArrowheads="1"/>
          </p:cNvSpPr>
          <p:nvPr/>
        </p:nvSpPr>
        <p:spPr bwMode="auto">
          <a:xfrm>
            <a:off x="323528" y="1268760"/>
            <a:ext cx="37643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骨組構造（</a:t>
            </a:r>
            <a:r>
              <a:rPr lang="en-US" altLang="ja-JP" sz="1800" b="1" dirty="0">
                <a:solidFill>
                  <a:srgbClr val="FF0000"/>
                </a:solidFill>
              </a:rPr>
              <a:t>framed structure</a:t>
            </a:r>
            <a:r>
              <a:rPr lang="ja-JP" altLang="en-US" sz="1800" b="1" dirty="0">
                <a:solidFill>
                  <a:srgbClr val="FF0000"/>
                </a:solidFill>
              </a:rPr>
              <a:t>）：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複数の梁で構成された構造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56992"/>
            <a:ext cx="6418955" cy="33464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461" y="421000"/>
            <a:ext cx="4802012" cy="3584064"/>
          </a:xfrm>
          <a:prstGeom prst="rect">
            <a:avLst/>
          </a:prstGeom>
        </p:spPr>
      </p:pic>
      <p:sp>
        <p:nvSpPr>
          <p:cNvPr id="10" name="Text Box 114"/>
          <p:cNvSpPr txBox="1">
            <a:spLocks noChangeArrowheads="1"/>
          </p:cNvSpPr>
          <p:nvPr/>
        </p:nvSpPr>
        <p:spPr bwMode="auto">
          <a:xfrm>
            <a:off x="346335" y="2852936"/>
            <a:ext cx="2913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ドーム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76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184721"/>
            <a:ext cx="8873071" cy="5124599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フレーム解析（ラーメン構造）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15" name="Text Box 114"/>
          <p:cNvSpPr txBox="1">
            <a:spLocks noChangeArrowheads="1"/>
          </p:cNvSpPr>
          <p:nvPr/>
        </p:nvSpPr>
        <p:spPr bwMode="auto">
          <a:xfrm>
            <a:off x="142234" y="6335015"/>
            <a:ext cx="4933822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「荷重」→大きさ「</a:t>
            </a:r>
            <a:r>
              <a:rPr lang="en-US" altLang="ja-JP" sz="1800" b="1" dirty="0">
                <a:solidFill>
                  <a:srgbClr val="FF0000"/>
                </a:solidFill>
              </a:rPr>
              <a:t>100 N</a:t>
            </a:r>
            <a:r>
              <a:rPr lang="ja-JP" altLang="en-US" sz="1800" b="1" dirty="0">
                <a:solidFill>
                  <a:srgbClr val="FF0000"/>
                </a:solidFill>
              </a:rPr>
              <a:t>」，オフセット「</a:t>
            </a:r>
            <a:r>
              <a:rPr lang="en-US" altLang="ja-JP" sz="1800" b="1" dirty="0">
                <a:solidFill>
                  <a:srgbClr val="FF0000"/>
                </a:solidFill>
              </a:rPr>
              <a:t>80 mm</a:t>
            </a:r>
            <a:r>
              <a:rPr lang="ja-JP" altLang="en-US" sz="1800" b="1" dirty="0">
                <a:solidFill>
                  <a:srgbClr val="FF0000"/>
                </a:solidFill>
              </a:rPr>
              <a:t>」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7" name="楕円 6"/>
          <p:cNvSpPr/>
          <p:nvPr/>
        </p:nvSpPr>
        <p:spPr>
          <a:xfrm>
            <a:off x="2479109" y="1216672"/>
            <a:ext cx="504056" cy="54126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/>
          <p:nvPr/>
        </p:nvSpPr>
        <p:spPr>
          <a:xfrm>
            <a:off x="6300192" y="2780928"/>
            <a:ext cx="504056" cy="54126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/>
          <p:cNvSpPr/>
          <p:nvPr/>
        </p:nvSpPr>
        <p:spPr>
          <a:xfrm>
            <a:off x="1187624" y="3516187"/>
            <a:ext cx="792088" cy="27063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/>
          <p:cNvSpPr/>
          <p:nvPr/>
        </p:nvSpPr>
        <p:spPr>
          <a:xfrm>
            <a:off x="2479109" y="3562984"/>
            <a:ext cx="792088" cy="27063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82129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6" y="1145071"/>
            <a:ext cx="8965828" cy="5246417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フレーム解析（ラーメン構造）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15" name="Text Box 114"/>
          <p:cNvSpPr txBox="1">
            <a:spLocks noChangeArrowheads="1"/>
          </p:cNvSpPr>
          <p:nvPr/>
        </p:nvSpPr>
        <p:spPr bwMode="auto">
          <a:xfrm>
            <a:off x="81716" y="6376466"/>
            <a:ext cx="6624736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「シミュレーション」を実行すると，変位が可視化される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7" name="楕円 6"/>
          <p:cNvSpPr/>
          <p:nvPr/>
        </p:nvSpPr>
        <p:spPr>
          <a:xfrm>
            <a:off x="4716016" y="1163337"/>
            <a:ext cx="606284" cy="53471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2437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6" y="1145071"/>
            <a:ext cx="8965828" cy="5246417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フレーム解析（ラーメン構造）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15" name="Text Box 114"/>
          <p:cNvSpPr txBox="1">
            <a:spLocks noChangeArrowheads="1"/>
          </p:cNvSpPr>
          <p:nvPr/>
        </p:nvSpPr>
        <p:spPr bwMode="auto">
          <a:xfrm>
            <a:off x="81716" y="6376466"/>
            <a:ext cx="8090684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「梁の詳細」で</a:t>
            </a:r>
            <a:r>
              <a:rPr lang="en-US" altLang="ja-JP" sz="1800" b="1" dirty="0" err="1">
                <a:solidFill>
                  <a:srgbClr val="FF0000"/>
                </a:solidFill>
              </a:rPr>
              <a:t>Fx</a:t>
            </a:r>
            <a:r>
              <a:rPr lang="ja-JP" altLang="en-US" sz="1800" b="1" dirty="0">
                <a:solidFill>
                  <a:srgbClr val="FF0000"/>
                </a:solidFill>
              </a:rPr>
              <a:t>（梁座標系）を選択すると，せん断力線図が表示される．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r="28680"/>
          <a:stretch/>
        </p:blipFill>
        <p:spPr>
          <a:xfrm>
            <a:off x="1259632" y="2132856"/>
            <a:ext cx="6912768" cy="3574473"/>
          </a:xfrm>
          <a:prstGeom prst="rect">
            <a:avLst/>
          </a:prstGeom>
        </p:spPr>
      </p:pic>
      <p:sp>
        <p:nvSpPr>
          <p:cNvPr id="8" name="楕円 7"/>
          <p:cNvSpPr/>
          <p:nvPr/>
        </p:nvSpPr>
        <p:spPr>
          <a:xfrm>
            <a:off x="5364088" y="1181341"/>
            <a:ext cx="606284" cy="53471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233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6" y="1145071"/>
            <a:ext cx="8965828" cy="5246417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フレーム解析（ラーメン構造）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15" name="Text Box 114"/>
          <p:cNvSpPr txBox="1">
            <a:spLocks noChangeArrowheads="1"/>
          </p:cNvSpPr>
          <p:nvPr/>
        </p:nvSpPr>
        <p:spPr bwMode="auto">
          <a:xfrm>
            <a:off x="81716" y="6376466"/>
            <a:ext cx="8090684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「梁の詳細」で</a:t>
            </a:r>
            <a:r>
              <a:rPr lang="en-US" altLang="ja-JP" sz="1800" b="1" dirty="0">
                <a:solidFill>
                  <a:srgbClr val="FF0000"/>
                </a:solidFill>
              </a:rPr>
              <a:t>My</a:t>
            </a:r>
            <a:r>
              <a:rPr lang="ja-JP" altLang="en-US" sz="1800" b="1" dirty="0">
                <a:solidFill>
                  <a:srgbClr val="FF0000"/>
                </a:solidFill>
              </a:rPr>
              <a:t>（梁座標系）を選択すると，曲げモーメント線図が表示される．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8" name="楕円 7"/>
          <p:cNvSpPr/>
          <p:nvPr/>
        </p:nvSpPr>
        <p:spPr>
          <a:xfrm>
            <a:off x="5364088" y="1181341"/>
            <a:ext cx="606284" cy="53471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r="28680"/>
          <a:stretch/>
        </p:blipFill>
        <p:spPr>
          <a:xfrm>
            <a:off x="1731328" y="2191025"/>
            <a:ext cx="7200800" cy="372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783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トラスとラーメン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15" name="Text Box 114"/>
          <p:cNvSpPr txBox="1">
            <a:spLocks noChangeArrowheads="1"/>
          </p:cNvSpPr>
          <p:nvPr/>
        </p:nvSpPr>
        <p:spPr bwMode="auto">
          <a:xfrm>
            <a:off x="467544" y="1196752"/>
            <a:ext cx="8090684" cy="197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ja-JP" altLang="en-US" sz="1800" b="1" dirty="0" err="1"/>
              <a:t>．</a:t>
            </a:r>
            <a:r>
              <a:rPr lang="ja-JP" altLang="en-US" sz="1800" b="1" dirty="0"/>
              <a:t>課題１：</a:t>
            </a:r>
            <a:endParaRPr lang="en-US" altLang="ja-JP" sz="1800" b="1" dirty="0"/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/>
              <a:t>どちらが変形量が小さいか，比較してみよう．</a:t>
            </a:r>
            <a:endParaRPr lang="en-US" altLang="ja-JP" sz="1800" b="1" dirty="0"/>
          </a:p>
          <a:p>
            <a:pPr>
              <a:lnSpc>
                <a:spcPts val="3000"/>
              </a:lnSpc>
              <a:defRPr/>
            </a:pPr>
            <a:endParaRPr lang="en-US" altLang="ja-JP" sz="1800" b="1" dirty="0"/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 err="1"/>
              <a:t>．</a:t>
            </a:r>
            <a:r>
              <a:rPr lang="ja-JP" altLang="en-US" sz="1800" b="1" dirty="0"/>
              <a:t>課題２：</a:t>
            </a:r>
            <a:endParaRPr lang="en-US" altLang="ja-JP" sz="1800" b="1" dirty="0"/>
          </a:p>
          <a:p>
            <a:pPr>
              <a:lnSpc>
                <a:spcPts val="3000"/>
              </a:lnSpc>
              <a:defRPr/>
            </a:pPr>
            <a:r>
              <a:rPr lang="ja-JP" altLang="en-US" sz="1800" b="1" dirty="0" err="1"/>
              <a:t>．</a:t>
            </a:r>
            <a:r>
              <a:rPr lang="ja-JP" altLang="en-US" sz="1800" b="1" dirty="0"/>
              <a:t>どちらが安全率が高いか比較してみよう．</a:t>
            </a:r>
            <a:endParaRPr lang="en-US" altLang="ja-JP" sz="1800" b="1" dirty="0"/>
          </a:p>
        </p:txBody>
      </p:sp>
    </p:spTree>
    <p:extLst>
      <p:ext uri="{BB962C8B-B14F-4D97-AF65-F5344CB8AC3E}">
        <p14:creationId xmlns:p14="http://schemas.microsoft.com/office/powerpoint/2010/main" val="3839839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「構造」力学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7" name="Text Box 114"/>
          <p:cNvSpPr txBox="1">
            <a:spLocks noChangeArrowheads="1"/>
          </p:cNvSpPr>
          <p:nvPr/>
        </p:nvSpPr>
        <p:spPr bwMode="auto">
          <a:xfrm>
            <a:off x="323528" y="1268760"/>
            <a:ext cx="44644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骨組構造（</a:t>
            </a:r>
            <a:r>
              <a:rPr lang="en-US" altLang="ja-JP" sz="1800" b="1" dirty="0">
                <a:solidFill>
                  <a:srgbClr val="FF0000"/>
                </a:solidFill>
              </a:rPr>
              <a:t>framed structure</a:t>
            </a:r>
            <a:r>
              <a:rPr lang="ja-JP" altLang="en-US" sz="1800" b="1" dirty="0">
                <a:solidFill>
                  <a:srgbClr val="FF0000"/>
                </a:solidFill>
              </a:rPr>
              <a:t>）の応用：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テンセグリティ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7564143-AFAA-417A-8FEA-D7368C3C5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51"/>
          <a:stretch/>
        </p:blipFill>
        <p:spPr>
          <a:xfrm>
            <a:off x="323528" y="2204864"/>
            <a:ext cx="8210550" cy="441414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5B53861-F230-47D9-9485-E3F35572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781" y="383004"/>
            <a:ext cx="3600971" cy="29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05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「構造」力学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7" name="Text Box 114"/>
          <p:cNvSpPr txBox="1">
            <a:spLocks noChangeArrowheads="1"/>
          </p:cNvSpPr>
          <p:nvPr/>
        </p:nvSpPr>
        <p:spPr bwMode="auto">
          <a:xfrm>
            <a:off x="323528" y="1268760"/>
            <a:ext cx="44644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骨組構造（</a:t>
            </a:r>
            <a:r>
              <a:rPr lang="en-US" altLang="ja-JP" sz="1800" b="1" dirty="0">
                <a:solidFill>
                  <a:srgbClr val="FF0000"/>
                </a:solidFill>
              </a:rPr>
              <a:t>framed structure</a:t>
            </a:r>
            <a:r>
              <a:rPr lang="ja-JP" altLang="en-US" sz="1800" b="1" dirty="0">
                <a:solidFill>
                  <a:srgbClr val="FF0000"/>
                </a:solidFill>
              </a:rPr>
              <a:t>）の応用：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テンセグリティ ロボット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580ADD1-59BC-4B2B-8F86-DD531493E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67" y="2138120"/>
            <a:ext cx="4459957" cy="4603248"/>
          </a:xfrm>
          <a:prstGeom prst="rect">
            <a:avLst/>
          </a:prstGeom>
        </p:spPr>
      </p:pic>
      <p:pic>
        <p:nvPicPr>
          <p:cNvPr id="9" name="tensegrity_test">
            <a:hlinkClick r:id="" action="ppaction://media"/>
            <a:extLst>
              <a:ext uri="{FF2B5EF4-FFF2-40B4-BE49-F238E27FC236}">
                <a16:creationId xmlns:a16="http://schemas.microsoft.com/office/drawing/2014/main" id="{237FABAA-7045-423B-B22F-372499AC6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4577" y="366503"/>
            <a:ext cx="3600971" cy="64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2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骨組構造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7" name="Text Box 114"/>
          <p:cNvSpPr txBox="1">
            <a:spLocks noChangeArrowheads="1"/>
          </p:cNvSpPr>
          <p:nvPr/>
        </p:nvSpPr>
        <p:spPr bwMode="auto">
          <a:xfrm>
            <a:off x="323528" y="1268760"/>
            <a:ext cx="85689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955925" indent="-2955925"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トラス構造（</a:t>
            </a:r>
            <a:r>
              <a:rPr lang="en-US" altLang="ja-JP" sz="1800" b="1" dirty="0">
                <a:solidFill>
                  <a:srgbClr val="FF0000"/>
                </a:solidFill>
              </a:rPr>
              <a:t>Truss structure</a:t>
            </a:r>
            <a:r>
              <a:rPr lang="ja-JP" altLang="en-US" sz="1800" b="1" dirty="0">
                <a:solidFill>
                  <a:srgbClr val="FF0000"/>
                </a:solidFill>
              </a:rPr>
              <a:t>）：　</a:t>
            </a:r>
            <a:r>
              <a:rPr lang="ja-JP" altLang="en-US" sz="1800" dirty="0"/>
              <a:t>結合部である節点（</a:t>
            </a:r>
            <a:r>
              <a:rPr lang="en-US" altLang="ja-JP" sz="1800" dirty="0"/>
              <a:t>node</a:t>
            </a:r>
            <a:r>
              <a:rPr lang="ja-JP" altLang="en-US" sz="1800" dirty="0"/>
              <a:t>）に回転自由度があり（節点への荷重では）</a:t>
            </a:r>
            <a:r>
              <a:rPr lang="ja-JP" altLang="en-US" sz="1800" u="sng" dirty="0">
                <a:solidFill>
                  <a:srgbClr val="FF0000"/>
                </a:solidFill>
              </a:rPr>
              <a:t>モーメントが発生しない</a:t>
            </a:r>
            <a:r>
              <a:rPr lang="ja-JP" altLang="en-US" sz="1800" dirty="0"/>
              <a:t>三角形の骨組構造</a:t>
            </a:r>
            <a:endParaRPr lang="en-US" altLang="ja-JP" sz="1800" dirty="0"/>
          </a:p>
        </p:txBody>
      </p:sp>
      <p:sp>
        <p:nvSpPr>
          <p:cNvPr id="11" name="Text Box 114"/>
          <p:cNvSpPr txBox="1">
            <a:spLocks noChangeArrowheads="1"/>
          </p:cNvSpPr>
          <p:nvPr/>
        </p:nvSpPr>
        <p:spPr bwMode="auto">
          <a:xfrm>
            <a:off x="323528" y="1988840"/>
            <a:ext cx="85689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13125" indent="-3413125"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ラーメン構造（</a:t>
            </a:r>
            <a:r>
              <a:rPr lang="en-US" altLang="ja-JP" sz="1800" b="1" dirty="0" err="1">
                <a:solidFill>
                  <a:srgbClr val="FF0000"/>
                </a:solidFill>
              </a:rPr>
              <a:t>Rahmen</a:t>
            </a:r>
            <a:r>
              <a:rPr lang="en-US" altLang="ja-JP" sz="1800" b="1" dirty="0">
                <a:solidFill>
                  <a:srgbClr val="FF0000"/>
                </a:solidFill>
              </a:rPr>
              <a:t> structure</a:t>
            </a:r>
            <a:r>
              <a:rPr lang="ja-JP" altLang="en-US" sz="1800" b="1" dirty="0">
                <a:solidFill>
                  <a:srgbClr val="FF0000"/>
                </a:solidFill>
              </a:rPr>
              <a:t>）：　</a:t>
            </a:r>
            <a:r>
              <a:rPr lang="ja-JP" altLang="en-US" sz="1800" dirty="0"/>
              <a:t>結合部が一体で，回転自由度がなく</a:t>
            </a:r>
            <a:r>
              <a:rPr lang="ja-JP" altLang="en-US" sz="1800" u="sng" dirty="0">
                <a:solidFill>
                  <a:srgbClr val="FF0000"/>
                </a:solidFill>
              </a:rPr>
              <a:t>モーメントが発生する</a:t>
            </a:r>
            <a:r>
              <a:rPr lang="ja-JP" altLang="en-US" sz="1800" dirty="0"/>
              <a:t>（四角形の）骨組構造</a:t>
            </a:r>
            <a:endParaRPr lang="en-US" altLang="ja-JP" sz="18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284984"/>
            <a:ext cx="2900087" cy="1872208"/>
          </a:xfrm>
          <a:prstGeom prst="rect">
            <a:avLst/>
          </a:prstGeom>
        </p:spPr>
      </p:pic>
      <p:sp>
        <p:nvSpPr>
          <p:cNvPr id="13" name="Text Box 114"/>
          <p:cNvSpPr txBox="1">
            <a:spLocks noChangeArrowheads="1"/>
          </p:cNvSpPr>
          <p:nvPr/>
        </p:nvSpPr>
        <p:spPr bwMode="auto">
          <a:xfrm>
            <a:off x="2267744" y="5210252"/>
            <a:ext cx="12241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 err="1">
                <a:solidFill>
                  <a:srgbClr val="FF0000"/>
                </a:solidFill>
              </a:rPr>
              <a:t>．</a:t>
            </a:r>
            <a:r>
              <a:rPr lang="ja-JP" altLang="en-US" sz="1800" b="1" dirty="0">
                <a:solidFill>
                  <a:srgbClr val="FF0000"/>
                </a:solidFill>
              </a:rPr>
              <a:t>圧縮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800" b="1" dirty="0" err="1">
                <a:solidFill>
                  <a:srgbClr val="FF0000"/>
                </a:solidFill>
              </a:rPr>
              <a:t>．</a:t>
            </a:r>
            <a:r>
              <a:rPr lang="ja-JP" altLang="en-US" sz="1800" b="1" dirty="0">
                <a:solidFill>
                  <a:srgbClr val="FF0000"/>
                </a:solidFill>
              </a:rPr>
              <a:t>引張り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14" name="Text Box 114"/>
          <p:cNvSpPr txBox="1">
            <a:spLocks noChangeArrowheads="1"/>
          </p:cNvSpPr>
          <p:nvPr/>
        </p:nvSpPr>
        <p:spPr bwMode="auto">
          <a:xfrm>
            <a:off x="467544" y="5210252"/>
            <a:ext cx="172819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dirty="0" err="1">
                <a:solidFill>
                  <a:srgbClr val="FF0000"/>
                </a:solidFill>
              </a:rPr>
              <a:t>．</a:t>
            </a:r>
            <a:r>
              <a:rPr lang="ja-JP" altLang="en-US" sz="1800" dirty="0">
                <a:solidFill>
                  <a:srgbClr val="FF0000"/>
                </a:solidFill>
              </a:rPr>
              <a:t>圧縮</a:t>
            </a:r>
            <a:endParaRPr lang="en-US" altLang="ja-JP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800" dirty="0" err="1">
                <a:solidFill>
                  <a:srgbClr val="FF0000"/>
                </a:solidFill>
              </a:rPr>
              <a:t>．</a:t>
            </a:r>
            <a:r>
              <a:rPr lang="ja-JP" altLang="en-US" sz="1800" dirty="0">
                <a:solidFill>
                  <a:srgbClr val="FF0000"/>
                </a:solidFill>
              </a:rPr>
              <a:t>引張り</a:t>
            </a:r>
            <a:endParaRPr lang="en-US" altLang="ja-JP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800" dirty="0" err="1">
                <a:solidFill>
                  <a:srgbClr val="FF0000"/>
                </a:solidFill>
              </a:rPr>
              <a:t>．</a:t>
            </a:r>
            <a:r>
              <a:rPr lang="ja-JP" altLang="en-US" sz="1800" dirty="0">
                <a:solidFill>
                  <a:srgbClr val="FF0000"/>
                </a:solidFill>
              </a:rPr>
              <a:t>せん断</a:t>
            </a:r>
            <a:endParaRPr lang="en-US" altLang="ja-JP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800" dirty="0" err="1">
                <a:solidFill>
                  <a:srgbClr val="FF0000"/>
                </a:solidFill>
              </a:rPr>
              <a:t>．</a:t>
            </a:r>
            <a:r>
              <a:rPr lang="ja-JP" altLang="en-US" sz="1800" dirty="0">
                <a:solidFill>
                  <a:srgbClr val="FF0000"/>
                </a:solidFill>
              </a:rPr>
              <a:t>曲げモーメント</a:t>
            </a:r>
            <a:endParaRPr lang="en-US" altLang="ja-JP" sz="1800" dirty="0">
              <a:solidFill>
                <a:srgbClr val="FF0000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/>
          <a:srcRect t="3436"/>
          <a:stretch/>
        </p:blipFill>
        <p:spPr>
          <a:xfrm>
            <a:off x="4283968" y="2708920"/>
            <a:ext cx="4219575" cy="4046984"/>
          </a:xfrm>
          <a:prstGeom prst="rect">
            <a:avLst/>
          </a:prstGeom>
        </p:spPr>
      </p:pic>
      <p:sp>
        <p:nvSpPr>
          <p:cNvPr id="10" name="Text Box 114">
            <a:extLst>
              <a:ext uri="{FF2B5EF4-FFF2-40B4-BE49-F238E27FC236}">
                <a16:creationId xmlns:a16="http://schemas.microsoft.com/office/drawing/2014/main" id="{BF328F7F-EA4C-4507-8050-465D54A19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5856583"/>
            <a:ext cx="201622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/>
              <a:t>曲げモーメント，せん断力を発生させないようにしている</a:t>
            </a:r>
            <a:endParaRPr lang="en-US" altLang="ja-JP" sz="1800" b="1" dirty="0"/>
          </a:p>
        </p:txBody>
      </p:sp>
    </p:spTree>
    <p:extLst>
      <p:ext uri="{BB962C8B-B14F-4D97-AF65-F5344CB8AC3E}">
        <p14:creationId xmlns:p14="http://schemas.microsoft.com/office/powerpoint/2010/main" val="375030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骨組構造（トラスの張力計算）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7" name="Text Box 114"/>
          <p:cNvSpPr txBox="1">
            <a:spLocks noChangeArrowheads="1"/>
          </p:cNvSpPr>
          <p:nvPr/>
        </p:nvSpPr>
        <p:spPr bwMode="auto">
          <a:xfrm>
            <a:off x="323528" y="1268760"/>
            <a:ext cx="85689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955925" indent="-2955925"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トラス構造（</a:t>
            </a:r>
            <a:r>
              <a:rPr lang="en-US" altLang="ja-JP" sz="1800" b="1" dirty="0">
                <a:solidFill>
                  <a:srgbClr val="FF0000"/>
                </a:solidFill>
              </a:rPr>
              <a:t>Truss structure</a:t>
            </a:r>
            <a:r>
              <a:rPr lang="ja-JP" altLang="en-US" sz="1800" b="1" dirty="0">
                <a:solidFill>
                  <a:srgbClr val="FF0000"/>
                </a:solidFill>
              </a:rPr>
              <a:t>）：　</a:t>
            </a:r>
            <a:r>
              <a:rPr lang="ja-JP" altLang="en-US" sz="1800" dirty="0"/>
              <a:t>結合部である節点（</a:t>
            </a:r>
            <a:r>
              <a:rPr lang="en-US" altLang="ja-JP" sz="1800" dirty="0"/>
              <a:t>node</a:t>
            </a:r>
            <a:r>
              <a:rPr lang="ja-JP" altLang="en-US" sz="1800" dirty="0"/>
              <a:t>）に回転自由度があり</a:t>
            </a:r>
            <a:r>
              <a:rPr lang="ja-JP" altLang="en-US" sz="1800" u="sng" dirty="0">
                <a:solidFill>
                  <a:srgbClr val="FF0000"/>
                </a:solidFill>
              </a:rPr>
              <a:t>曲げモーメントが発生しない</a:t>
            </a:r>
            <a:r>
              <a:rPr lang="ja-JP" altLang="en-US" sz="1800" dirty="0"/>
              <a:t>三角形の骨組構造</a:t>
            </a:r>
            <a:endParaRPr lang="en-US" altLang="ja-JP" sz="1800" dirty="0"/>
          </a:p>
        </p:txBody>
      </p:sp>
      <p:sp>
        <p:nvSpPr>
          <p:cNvPr id="10" name="楕円 9"/>
          <p:cNvSpPr/>
          <p:nvPr/>
        </p:nvSpPr>
        <p:spPr>
          <a:xfrm>
            <a:off x="3398766" y="3700855"/>
            <a:ext cx="144016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>
            <a:stCxn id="26" idx="4"/>
          </p:cNvCxnSpPr>
          <p:nvPr/>
        </p:nvCxnSpPr>
        <p:spPr>
          <a:xfrm flipH="1">
            <a:off x="3485267" y="2750749"/>
            <a:ext cx="438661" cy="9770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>
            <a:endCxn id="25" idx="2"/>
          </p:cNvCxnSpPr>
          <p:nvPr/>
        </p:nvCxnSpPr>
        <p:spPr>
          <a:xfrm flipV="1">
            <a:off x="3542782" y="3750892"/>
            <a:ext cx="1195402" cy="125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二等辺三角形 17"/>
          <p:cNvSpPr/>
          <p:nvPr/>
        </p:nvSpPr>
        <p:spPr>
          <a:xfrm>
            <a:off x="3362762" y="3844871"/>
            <a:ext cx="216024" cy="202568"/>
          </a:xfrm>
          <a:prstGeom prst="triangl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/>
          <p:cNvGrpSpPr/>
          <p:nvPr/>
        </p:nvGrpSpPr>
        <p:grpSpPr>
          <a:xfrm>
            <a:off x="4694226" y="3813918"/>
            <a:ext cx="252028" cy="264474"/>
            <a:chOff x="5400092" y="3889312"/>
            <a:chExt cx="252028" cy="168165"/>
          </a:xfrm>
        </p:grpSpPr>
        <p:sp>
          <p:nvSpPr>
            <p:cNvPr id="20" name="二等辺三角形 19"/>
            <p:cNvSpPr/>
            <p:nvPr/>
          </p:nvSpPr>
          <p:spPr>
            <a:xfrm>
              <a:off x="5400092" y="3889312"/>
              <a:ext cx="252028" cy="115752"/>
            </a:xfrm>
            <a:prstGeom prst="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5400092" y="4057477"/>
              <a:ext cx="25202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直線矢印コネクタ 21"/>
          <p:cNvCxnSpPr/>
          <p:nvPr/>
        </p:nvCxnSpPr>
        <p:spPr>
          <a:xfrm>
            <a:off x="3912917" y="2270322"/>
            <a:ext cx="10048" cy="331664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オブジェクト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610916"/>
              </p:ext>
            </p:extLst>
          </p:nvPr>
        </p:nvGraphicFramePr>
        <p:xfrm>
          <a:off x="3628042" y="2060118"/>
          <a:ext cx="215900" cy="21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0" name="Equation" r:id="rId3" imgW="164880" imgH="164880" progId="Equation.DSMT4">
                  <p:embed/>
                </p:oleObj>
              </mc:Choice>
              <mc:Fallback>
                <p:oleObj name="Equation" r:id="rId3" imgW="164880" imgH="164880" progId="Equation.DSMT4">
                  <p:embed/>
                  <p:pic>
                    <p:nvPicPr>
                      <p:cNvPr id="87" name="オブジェクト 8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28042" y="2060118"/>
                        <a:ext cx="215900" cy="214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直線矢印コネクタ 23"/>
          <p:cNvCxnSpPr/>
          <p:nvPr/>
        </p:nvCxnSpPr>
        <p:spPr>
          <a:xfrm flipH="1" flipV="1">
            <a:off x="4815362" y="3396070"/>
            <a:ext cx="10750" cy="337240"/>
          </a:xfrm>
          <a:prstGeom prst="straightConnector1">
            <a:avLst/>
          </a:prstGeom>
          <a:ln w="19050">
            <a:solidFill>
              <a:srgbClr val="0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楕円 24"/>
          <p:cNvSpPr/>
          <p:nvPr/>
        </p:nvSpPr>
        <p:spPr>
          <a:xfrm>
            <a:off x="4738184" y="3678884"/>
            <a:ext cx="144016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/>
          <p:cNvSpPr/>
          <p:nvPr/>
        </p:nvSpPr>
        <p:spPr>
          <a:xfrm>
            <a:off x="3851920" y="2606733"/>
            <a:ext cx="144016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コネクタ 26"/>
          <p:cNvCxnSpPr>
            <a:stCxn id="25" idx="1"/>
            <a:endCxn id="26" idx="4"/>
          </p:cNvCxnSpPr>
          <p:nvPr/>
        </p:nvCxnSpPr>
        <p:spPr>
          <a:xfrm flipH="1" flipV="1">
            <a:off x="3923928" y="2750749"/>
            <a:ext cx="835347" cy="9492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オブジェクト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098857"/>
              </p:ext>
            </p:extLst>
          </p:nvPr>
        </p:nvGraphicFramePr>
        <p:xfrm>
          <a:off x="4848058" y="3225362"/>
          <a:ext cx="24765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1" name="Equation" r:id="rId5" imgW="190440" imgH="228600" progId="Equation.DSMT4">
                  <p:embed/>
                </p:oleObj>
              </mc:Choice>
              <mc:Fallback>
                <p:oleObj name="Equation" r:id="rId5" imgW="190440" imgH="228600" progId="Equation.DSMT4">
                  <p:embed/>
                  <p:pic>
                    <p:nvPicPr>
                      <p:cNvPr id="107" name="オブジェクト 10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48058" y="3225362"/>
                        <a:ext cx="247650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114"/>
          <p:cNvSpPr txBox="1">
            <a:spLocks noChangeArrowheads="1"/>
          </p:cNvSpPr>
          <p:nvPr/>
        </p:nvSpPr>
        <p:spPr bwMode="auto">
          <a:xfrm>
            <a:off x="4488170" y="4236847"/>
            <a:ext cx="38282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71463" indent="-271463">
              <a:defRPr/>
            </a:pPr>
            <a:r>
              <a:rPr lang="ja-JP" altLang="en-US" sz="1200" b="1" dirty="0">
                <a:solidFill>
                  <a:srgbClr val="FF0000"/>
                </a:solidFill>
              </a:rPr>
              <a:t>注：</a:t>
            </a:r>
            <a:r>
              <a:rPr lang="en-US" altLang="ja-JP" sz="1200" b="1" dirty="0">
                <a:solidFill>
                  <a:srgbClr val="FF0000"/>
                </a:solidFill>
              </a:rPr>
              <a:t>x</a:t>
            </a:r>
            <a:r>
              <a:rPr lang="ja-JP" altLang="en-US" sz="1200" b="1" dirty="0">
                <a:solidFill>
                  <a:srgbClr val="FF0000"/>
                </a:solidFill>
              </a:rPr>
              <a:t>拘束していないので反力を</a:t>
            </a:r>
            <a:r>
              <a:rPr lang="en-US" altLang="ja-JP" sz="1200" b="1" dirty="0">
                <a:solidFill>
                  <a:srgbClr val="FF0000"/>
                </a:solidFill>
              </a:rPr>
              <a:t>x</a:t>
            </a:r>
            <a:r>
              <a:rPr lang="ja-JP" altLang="en-US" sz="1200" b="1" dirty="0">
                <a:solidFill>
                  <a:srgbClr val="FF0000"/>
                </a:solidFill>
              </a:rPr>
              <a:t>方向に出せない．</a:t>
            </a:r>
            <a:endParaRPr lang="en-US" altLang="ja-JP" sz="1200" b="1" dirty="0">
              <a:solidFill>
                <a:srgbClr val="FF0000"/>
              </a:solidFill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 flipH="1" flipV="1">
            <a:off x="3425417" y="3291574"/>
            <a:ext cx="14512" cy="411085"/>
          </a:xfrm>
          <a:prstGeom prst="straightConnector1">
            <a:avLst/>
          </a:prstGeom>
          <a:ln w="19050">
            <a:solidFill>
              <a:srgbClr val="0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オブジェクト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620519"/>
              </p:ext>
            </p:extLst>
          </p:nvPr>
        </p:nvGraphicFramePr>
        <p:xfrm>
          <a:off x="3052355" y="3347669"/>
          <a:ext cx="2159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2" name="Equation" r:id="rId7" imgW="164880" imgH="228600" progId="Equation.DSMT4">
                  <p:embed/>
                </p:oleObj>
              </mc:Choice>
              <mc:Fallback>
                <p:oleObj name="Equation" r:id="rId7" imgW="164880" imgH="228600" progId="Equation.DSMT4">
                  <p:embed/>
                  <p:pic>
                    <p:nvPicPr>
                      <p:cNvPr id="110" name="オブジェクト 10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52355" y="3347669"/>
                        <a:ext cx="215900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直線矢印コネクタ 31"/>
          <p:cNvCxnSpPr/>
          <p:nvPr/>
        </p:nvCxnSpPr>
        <p:spPr>
          <a:xfrm flipV="1">
            <a:off x="3492579" y="3304899"/>
            <a:ext cx="158967" cy="373985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H="1">
            <a:off x="3747555" y="2741255"/>
            <a:ext cx="158967" cy="373985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V="1">
            <a:off x="3533084" y="3776161"/>
            <a:ext cx="405817" cy="2967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 flipV="1">
            <a:off x="4317758" y="3765716"/>
            <a:ext cx="405817" cy="2967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flipH="1" flipV="1">
            <a:off x="3946903" y="2741218"/>
            <a:ext cx="232180" cy="267266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4524028" y="3411331"/>
            <a:ext cx="232180" cy="267266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オブジェクト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236899"/>
              </p:ext>
            </p:extLst>
          </p:nvPr>
        </p:nvGraphicFramePr>
        <p:xfrm>
          <a:off x="3598264" y="3489039"/>
          <a:ext cx="198437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3" name="Equation" r:id="rId9" imgW="152280" imgH="228600" progId="Equation.DSMT4">
                  <p:embed/>
                </p:oleObj>
              </mc:Choice>
              <mc:Fallback>
                <p:oleObj name="Equation" r:id="rId9" imgW="152280" imgH="228600" progId="Equation.DSMT4">
                  <p:embed/>
                  <p:pic>
                    <p:nvPicPr>
                      <p:cNvPr id="120" name="オブジェクト 11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98264" y="3489039"/>
                        <a:ext cx="198437" cy="296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オブジェクト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088362"/>
              </p:ext>
            </p:extLst>
          </p:nvPr>
        </p:nvGraphicFramePr>
        <p:xfrm>
          <a:off x="4294188" y="3431274"/>
          <a:ext cx="214312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4" name="Equation" r:id="rId11" imgW="164880" imgH="228600" progId="Equation.DSMT4">
                  <p:embed/>
                </p:oleObj>
              </mc:Choice>
              <mc:Fallback>
                <p:oleObj name="Equation" r:id="rId11" imgW="164880" imgH="228600" progId="Equation.DSMT4">
                  <p:embed/>
                  <p:pic>
                    <p:nvPicPr>
                      <p:cNvPr id="121" name="オブジェクト 12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94188" y="3431274"/>
                        <a:ext cx="214312" cy="29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直線コネクタ 39"/>
          <p:cNvCxnSpPr/>
          <p:nvPr/>
        </p:nvCxnSpPr>
        <p:spPr>
          <a:xfrm flipV="1">
            <a:off x="3325264" y="2674996"/>
            <a:ext cx="1195402" cy="12560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オブジェクト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051293"/>
              </p:ext>
            </p:extLst>
          </p:nvPr>
        </p:nvGraphicFramePr>
        <p:xfrm>
          <a:off x="4124232" y="2697746"/>
          <a:ext cx="214312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5" name="Equation" r:id="rId13" imgW="164880" imgH="228600" progId="Equation.DSMT4">
                  <p:embed/>
                </p:oleObj>
              </mc:Choice>
              <mc:Fallback>
                <p:oleObj name="Equation" r:id="rId13" imgW="164880" imgH="228600" progId="Equation.DSMT4">
                  <p:embed/>
                  <p:pic>
                    <p:nvPicPr>
                      <p:cNvPr id="123" name="オブジェクト 12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124232" y="2697746"/>
                        <a:ext cx="214312" cy="29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オブジェクト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7760"/>
              </p:ext>
            </p:extLst>
          </p:nvPr>
        </p:nvGraphicFramePr>
        <p:xfrm>
          <a:off x="3598264" y="2694106"/>
          <a:ext cx="198437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6" name="Equation" r:id="rId15" imgW="152280" imgH="228600" progId="Equation.DSMT4">
                  <p:embed/>
                </p:oleObj>
              </mc:Choice>
              <mc:Fallback>
                <p:oleObj name="Equation" r:id="rId15" imgW="152280" imgH="228600" progId="Equation.DSMT4">
                  <p:embed/>
                  <p:pic>
                    <p:nvPicPr>
                      <p:cNvPr id="124" name="オブジェクト 12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598264" y="2694106"/>
                        <a:ext cx="198437" cy="296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オブジェクト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437302"/>
              </p:ext>
            </p:extLst>
          </p:nvPr>
        </p:nvGraphicFramePr>
        <p:xfrm>
          <a:off x="3435350" y="2994712"/>
          <a:ext cx="182563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7" name="Equation" r:id="rId17" imgW="139680" imgH="228600" progId="Equation.DSMT4">
                  <p:embed/>
                </p:oleObj>
              </mc:Choice>
              <mc:Fallback>
                <p:oleObj name="Equation" r:id="rId17" imgW="139680" imgH="228600" progId="Equation.DSMT4">
                  <p:embed/>
                  <p:pic>
                    <p:nvPicPr>
                      <p:cNvPr id="125" name="オブジェクト 124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435350" y="2994712"/>
                        <a:ext cx="182563" cy="296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オブジェクト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953163"/>
              </p:ext>
            </p:extLst>
          </p:nvPr>
        </p:nvGraphicFramePr>
        <p:xfrm>
          <a:off x="4489450" y="3005824"/>
          <a:ext cx="2159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8" name="Equation" r:id="rId19" imgW="164880" imgH="228600" progId="Equation.DSMT4">
                  <p:embed/>
                </p:oleObj>
              </mc:Choice>
              <mc:Fallback>
                <p:oleObj name="Equation" r:id="rId19" imgW="164880" imgH="228600" progId="Equation.DSMT4">
                  <p:embed/>
                  <p:pic>
                    <p:nvPicPr>
                      <p:cNvPr id="126" name="オブジェクト 125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489450" y="3005824"/>
                        <a:ext cx="215900" cy="29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オブジェクト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689974"/>
              </p:ext>
            </p:extLst>
          </p:nvPr>
        </p:nvGraphicFramePr>
        <p:xfrm>
          <a:off x="4037013" y="3843379"/>
          <a:ext cx="198437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9" name="Equation" r:id="rId21" imgW="152280" imgH="228600" progId="Equation.DSMT4">
                  <p:embed/>
                </p:oleObj>
              </mc:Choice>
              <mc:Fallback>
                <p:oleObj name="Equation" r:id="rId21" imgW="152280" imgH="228600" progId="Equation.DSMT4">
                  <p:embed/>
                  <p:pic>
                    <p:nvPicPr>
                      <p:cNvPr id="127" name="オブジェクト 126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037013" y="3843379"/>
                        <a:ext cx="198437" cy="296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オブジェクト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7328740"/>
              </p:ext>
            </p:extLst>
          </p:nvPr>
        </p:nvGraphicFramePr>
        <p:xfrm>
          <a:off x="1777742" y="3931216"/>
          <a:ext cx="1341437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0" name="Equation" r:id="rId23" imgW="1028520" imgH="457200" progId="Equation.DSMT4">
                  <p:embed/>
                </p:oleObj>
              </mc:Choice>
              <mc:Fallback>
                <p:oleObj name="Equation" r:id="rId23" imgW="1028520" imgH="457200" progId="Equation.DSMT4">
                  <p:embed/>
                  <p:pic>
                    <p:nvPicPr>
                      <p:cNvPr id="128" name="オブジェクト 127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777742" y="3931216"/>
                        <a:ext cx="1341437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オブジェクト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583956"/>
              </p:ext>
            </p:extLst>
          </p:nvPr>
        </p:nvGraphicFramePr>
        <p:xfrm>
          <a:off x="1006475" y="2327275"/>
          <a:ext cx="2233613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1" name="Equation" r:id="rId25" imgW="1714320" imgH="457200" progId="Equation.DSMT4">
                  <p:embed/>
                </p:oleObj>
              </mc:Choice>
              <mc:Fallback>
                <p:oleObj name="Equation" r:id="rId25" imgW="1714320" imgH="457200" progId="Equation.DSMT4">
                  <p:embed/>
                  <p:pic>
                    <p:nvPicPr>
                      <p:cNvPr id="129" name="オブジェクト 128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006475" y="2327275"/>
                        <a:ext cx="2233613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オブジェクト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5968932"/>
              </p:ext>
            </p:extLst>
          </p:nvPr>
        </p:nvGraphicFramePr>
        <p:xfrm>
          <a:off x="5104861" y="3598863"/>
          <a:ext cx="140493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2" name="Equation" r:id="rId27" imgW="1079280" imgH="457200" progId="Equation.DSMT4">
                  <p:embed/>
                </p:oleObj>
              </mc:Choice>
              <mc:Fallback>
                <p:oleObj name="Equation" r:id="rId27" imgW="1079280" imgH="457200" progId="Equation.DSMT4">
                  <p:embed/>
                  <p:pic>
                    <p:nvPicPr>
                      <p:cNvPr id="130" name="オブジェクト 129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104861" y="3598863"/>
                        <a:ext cx="1404938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114"/>
          <p:cNvSpPr txBox="1">
            <a:spLocks noChangeArrowheads="1"/>
          </p:cNvSpPr>
          <p:nvPr/>
        </p:nvSpPr>
        <p:spPr bwMode="auto">
          <a:xfrm>
            <a:off x="4971883" y="2261184"/>
            <a:ext cx="34063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71463" indent="-271463">
              <a:defRPr/>
            </a:pPr>
            <a:r>
              <a:rPr lang="ja-JP" altLang="en-US" sz="1400" b="1" dirty="0">
                <a:solidFill>
                  <a:srgbClr val="FF0000"/>
                </a:solidFill>
              </a:rPr>
              <a:t>変数</a:t>
            </a:r>
            <a:r>
              <a:rPr lang="en-US" altLang="ja-JP" sz="1400" b="1" dirty="0">
                <a:solidFill>
                  <a:srgbClr val="FF0000"/>
                </a:solidFill>
              </a:rPr>
              <a:t>5</a:t>
            </a:r>
            <a:r>
              <a:rPr lang="ja-JP" altLang="en-US" sz="1400" b="1" dirty="0">
                <a:solidFill>
                  <a:srgbClr val="FF0000"/>
                </a:solidFill>
              </a:rPr>
              <a:t>（</a:t>
            </a:r>
            <a:r>
              <a:rPr lang="en-US" altLang="ja-JP" sz="1400" b="1" dirty="0">
                <a:solidFill>
                  <a:srgbClr val="FF0000"/>
                </a:solidFill>
              </a:rPr>
              <a:t>T</a:t>
            </a:r>
            <a:r>
              <a:rPr lang="en-US" altLang="ja-JP" sz="1000" b="1" dirty="0">
                <a:solidFill>
                  <a:srgbClr val="FF0000"/>
                </a:solidFill>
              </a:rPr>
              <a:t>1</a:t>
            </a:r>
            <a:r>
              <a:rPr lang="en-US" altLang="ja-JP" sz="1400" b="1" dirty="0">
                <a:solidFill>
                  <a:srgbClr val="FF0000"/>
                </a:solidFill>
              </a:rPr>
              <a:t>,T</a:t>
            </a:r>
            <a:r>
              <a:rPr lang="en-US" altLang="ja-JP" sz="1000" b="1" dirty="0">
                <a:solidFill>
                  <a:srgbClr val="FF0000"/>
                </a:solidFill>
              </a:rPr>
              <a:t>2</a:t>
            </a:r>
            <a:r>
              <a:rPr lang="en-US" altLang="ja-JP" sz="1400" b="1" dirty="0">
                <a:solidFill>
                  <a:srgbClr val="FF0000"/>
                </a:solidFill>
              </a:rPr>
              <a:t>,T</a:t>
            </a:r>
            <a:r>
              <a:rPr lang="en-US" altLang="ja-JP" sz="1000" b="1" dirty="0">
                <a:solidFill>
                  <a:srgbClr val="FF0000"/>
                </a:solidFill>
              </a:rPr>
              <a:t>3</a:t>
            </a:r>
            <a:r>
              <a:rPr lang="en-US" altLang="ja-JP" sz="1400" b="1" dirty="0">
                <a:solidFill>
                  <a:srgbClr val="FF0000"/>
                </a:solidFill>
              </a:rPr>
              <a:t>,R</a:t>
            </a:r>
            <a:r>
              <a:rPr lang="en-US" altLang="ja-JP" sz="1000" b="1" dirty="0">
                <a:solidFill>
                  <a:srgbClr val="FF0000"/>
                </a:solidFill>
              </a:rPr>
              <a:t>1</a:t>
            </a:r>
            <a:r>
              <a:rPr lang="en-US" altLang="ja-JP" sz="1400" b="1" dirty="0">
                <a:solidFill>
                  <a:srgbClr val="FF0000"/>
                </a:solidFill>
              </a:rPr>
              <a:t>,R</a:t>
            </a:r>
            <a:r>
              <a:rPr lang="en-US" altLang="ja-JP" sz="1000" b="1" dirty="0">
                <a:solidFill>
                  <a:srgbClr val="FF0000"/>
                </a:solidFill>
              </a:rPr>
              <a:t>2</a:t>
            </a:r>
            <a:r>
              <a:rPr lang="ja-JP" altLang="en-US" sz="1400" b="1" dirty="0">
                <a:solidFill>
                  <a:srgbClr val="FF0000"/>
                </a:solidFill>
              </a:rPr>
              <a:t>）に対して式</a:t>
            </a:r>
            <a:r>
              <a:rPr lang="en-US" altLang="ja-JP" sz="1400" b="1" dirty="0">
                <a:solidFill>
                  <a:srgbClr val="FF0000"/>
                </a:solidFill>
              </a:rPr>
              <a:t>6</a:t>
            </a:r>
            <a:r>
              <a:rPr lang="ja-JP" altLang="en-US" sz="1400" b="1" dirty="0" err="1">
                <a:solidFill>
                  <a:srgbClr val="FF0000"/>
                </a:solidFill>
              </a:rPr>
              <a:t>．</a:t>
            </a:r>
            <a:endParaRPr lang="en-US" altLang="ja-JP" sz="1400" b="1" dirty="0">
              <a:solidFill>
                <a:srgbClr val="FF0000"/>
              </a:solidFill>
            </a:endParaRPr>
          </a:p>
          <a:p>
            <a:pPr marL="271463" indent="-271463">
              <a:defRPr/>
            </a:pPr>
            <a:r>
              <a:rPr lang="ja-JP" altLang="en-US" sz="1400" b="1" dirty="0">
                <a:solidFill>
                  <a:srgbClr val="FF0000"/>
                </a:solidFill>
              </a:rPr>
              <a:t>解きたいのは部材の張力</a:t>
            </a:r>
            <a:r>
              <a:rPr lang="en-US" altLang="ja-JP" sz="1400" b="1" dirty="0">
                <a:solidFill>
                  <a:srgbClr val="FF0000"/>
                </a:solidFill>
              </a:rPr>
              <a:t>T</a:t>
            </a:r>
            <a:r>
              <a:rPr lang="en-US" altLang="ja-JP" sz="1200" b="1" dirty="0">
                <a:solidFill>
                  <a:srgbClr val="FF0000"/>
                </a:solidFill>
              </a:rPr>
              <a:t>1</a:t>
            </a:r>
            <a:r>
              <a:rPr lang="en-US" altLang="ja-JP" sz="1400" b="1" dirty="0">
                <a:solidFill>
                  <a:srgbClr val="FF0000"/>
                </a:solidFill>
              </a:rPr>
              <a:t>, T</a:t>
            </a:r>
            <a:r>
              <a:rPr lang="en-US" altLang="ja-JP" sz="1200" b="1" dirty="0">
                <a:solidFill>
                  <a:srgbClr val="FF0000"/>
                </a:solidFill>
              </a:rPr>
              <a:t>2</a:t>
            </a:r>
            <a:r>
              <a:rPr lang="en-US" altLang="ja-JP" sz="1400" b="1" dirty="0">
                <a:solidFill>
                  <a:srgbClr val="FF0000"/>
                </a:solidFill>
              </a:rPr>
              <a:t>, T</a:t>
            </a:r>
            <a:r>
              <a:rPr lang="en-US" altLang="ja-JP" sz="1200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466625" y="4570219"/>
            <a:ext cx="6310413" cy="1749269"/>
            <a:chOff x="466625" y="4570219"/>
            <a:chExt cx="6310413" cy="1749269"/>
          </a:xfrm>
        </p:grpSpPr>
        <p:sp>
          <p:nvSpPr>
            <p:cNvPr id="49" name="正方形/長方形 48"/>
            <p:cNvSpPr/>
            <p:nvPr/>
          </p:nvSpPr>
          <p:spPr>
            <a:xfrm>
              <a:off x="466625" y="4570219"/>
              <a:ext cx="1128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1800" b="1" dirty="0">
                  <a:solidFill>
                    <a:srgbClr val="FF0000"/>
                  </a:solidFill>
                </a:rPr>
                <a:t>これより，</a:t>
              </a:r>
              <a:endParaRPr lang="en-US" altLang="ja-JP" sz="1800" b="1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51" name="オブジェクト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8907510"/>
                </p:ext>
              </p:extLst>
            </p:nvPr>
          </p:nvGraphicFramePr>
          <p:xfrm>
            <a:off x="725774" y="5744813"/>
            <a:ext cx="1373187" cy="574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83" name="Equation" r:id="rId29" imgW="1054080" imgH="444240" progId="Equation.DSMT4">
                    <p:embed/>
                  </p:oleObj>
                </mc:Choice>
                <mc:Fallback>
                  <p:oleObj name="Equation" r:id="rId29" imgW="1054080" imgH="444240" progId="Equation.DSMT4">
                    <p:embed/>
                    <p:pic>
                      <p:nvPicPr>
                        <p:cNvPr id="132" name="オブジェクト 131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725774" y="5744813"/>
                          <a:ext cx="1373187" cy="574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オブジェクト 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9040319"/>
                </p:ext>
              </p:extLst>
            </p:nvPr>
          </p:nvGraphicFramePr>
          <p:xfrm>
            <a:off x="705676" y="5013176"/>
            <a:ext cx="1357312" cy="574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84" name="Equation" r:id="rId31" imgW="1041120" imgH="444240" progId="Equation.DSMT4">
                    <p:embed/>
                  </p:oleObj>
                </mc:Choice>
                <mc:Fallback>
                  <p:oleObj name="Equation" r:id="rId31" imgW="1041120" imgH="444240" progId="Equation.DSMT4">
                    <p:embed/>
                    <p:pic>
                      <p:nvPicPr>
                        <p:cNvPr id="133" name="オブジェクト 132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705676" y="5013176"/>
                          <a:ext cx="1357312" cy="574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オブジェクト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5575688"/>
                </p:ext>
              </p:extLst>
            </p:nvPr>
          </p:nvGraphicFramePr>
          <p:xfrm>
            <a:off x="2432050" y="5034409"/>
            <a:ext cx="1585913" cy="574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85" name="Equation" r:id="rId33" imgW="1218960" imgH="444240" progId="Equation.DSMT4">
                    <p:embed/>
                  </p:oleObj>
                </mc:Choice>
                <mc:Fallback>
                  <p:oleObj name="Equation" r:id="rId33" imgW="1218960" imgH="444240" progId="Equation.DSMT4">
                    <p:embed/>
                    <p:pic>
                      <p:nvPicPr>
                        <p:cNvPr id="135" name="オブジェクト 134"/>
                        <p:cNvPicPr/>
                        <p:nvPr/>
                      </p:nvPicPr>
                      <p:blipFill>
                        <a:blip r:embed="rId34"/>
                        <a:stretch>
                          <a:fillRect/>
                        </a:stretch>
                      </p:blipFill>
                      <p:spPr>
                        <a:xfrm>
                          <a:off x="2432050" y="5034409"/>
                          <a:ext cx="1585913" cy="574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オブジェクト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790441"/>
                </p:ext>
              </p:extLst>
            </p:nvPr>
          </p:nvGraphicFramePr>
          <p:xfrm>
            <a:off x="5173663" y="5043934"/>
            <a:ext cx="1603375" cy="1149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86" name="Equation" r:id="rId35" imgW="1231560" imgH="888840" progId="Equation.DSMT4">
                    <p:embed/>
                  </p:oleObj>
                </mc:Choice>
                <mc:Fallback>
                  <p:oleObj name="Equation" r:id="rId35" imgW="1231560" imgH="888840" progId="Equation.DSMT4">
                    <p:embed/>
                    <p:pic>
                      <p:nvPicPr>
                        <p:cNvPr id="46" name="オブジェクト 45"/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5173663" y="5043934"/>
                          <a:ext cx="1603375" cy="1149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4" name="直線矢印コネクタ 53"/>
          <p:cNvCxnSpPr/>
          <p:nvPr/>
        </p:nvCxnSpPr>
        <p:spPr>
          <a:xfrm flipV="1">
            <a:off x="1006475" y="3785901"/>
            <a:ext cx="405817" cy="2967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 flipV="1">
            <a:off x="999219" y="3372411"/>
            <a:ext cx="14512" cy="411085"/>
          </a:xfrm>
          <a:prstGeom prst="straightConnector1">
            <a:avLst/>
          </a:prstGeom>
          <a:ln w="19050">
            <a:solidFill>
              <a:srgbClr val="0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オブジェクト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872683"/>
              </p:ext>
            </p:extLst>
          </p:nvPr>
        </p:nvGraphicFramePr>
        <p:xfrm>
          <a:off x="1535113" y="3598863"/>
          <a:ext cx="166687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7" name="Equation" r:id="rId37" imgW="126720" imgH="139680" progId="Equation.DSMT4">
                  <p:embed/>
                </p:oleObj>
              </mc:Choice>
              <mc:Fallback>
                <p:oleObj name="Equation" r:id="rId37" imgW="126720" imgH="139680" progId="Equation.DSMT4">
                  <p:embed/>
                  <p:pic>
                    <p:nvPicPr>
                      <p:cNvPr id="31" name="オブジェクト 30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35113" y="3598863"/>
                        <a:ext cx="166687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オブジェクト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6228955"/>
              </p:ext>
            </p:extLst>
          </p:nvPr>
        </p:nvGraphicFramePr>
        <p:xfrm>
          <a:off x="709613" y="3254375"/>
          <a:ext cx="184150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8" name="Equation" r:id="rId39" imgW="139680" imgH="164880" progId="Equation.DSMT4">
                  <p:embed/>
                </p:oleObj>
              </mc:Choice>
              <mc:Fallback>
                <p:oleObj name="Equation" r:id="rId39" imgW="139680" imgH="164880" progId="Equation.DSMT4">
                  <p:embed/>
                  <p:pic>
                    <p:nvPicPr>
                      <p:cNvPr id="58" name="オブジェクト 57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709613" y="3254375"/>
                        <a:ext cx="184150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 Box 114">
            <a:extLst>
              <a:ext uri="{FF2B5EF4-FFF2-40B4-BE49-F238E27FC236}">
                <a16:creationId xmlns:a16="http://schemas.microsoft.com/office/drawing/2014/main" id="{9A9AC865-D0EE-4020-9D76-3E7DC97A6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392" y="6392930"/>
            <a:ext cx="85689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/>
              <a:t>力の釣り合いのみで解ける構造を</a:t>
            </a:r>
            <a:r>
              <a:rPr lang="ja-JP" altLang="en-US" sz="1800" b="1" dirty="0">
                <a:solidFill>
                  <a:srgbClr val="FF0000"/>
                </a:solidFill>
              </a:rPr>
              <a:t>「静定」（</a:t>
            </a:r>
            <a:r>
              <a:rPr lang="en-US" altLang="ja-JP" sz="1800" b="1" dirty="0">
                <a:solidFill>
                  <a:srgbClr val="FF0000"/>
                </a:solidFill>
              </a:rPr>
              <a:t>statically determinate</a:t>
            </a:r>
            <a:r>
              <a:rPr lang="ja-JP" altLang="en-US" sz="1800" b="1" dirty="0">
                <a:solidFill>
                  <a:srgbClr val="FF0000"/>
                </a:solidFill>
              </a:rPr>
              <a:t>）トラス</a:t>
            </a:r>
            <a:r>
              <a:rPr lang="ja-JP" altLang="en-US" sz="1800" b="1" dirty="0"/>
              <a:t>という</a:t>
            </a:r>
            <a:endParaRPr lang="en-US" altLang="ja-JP" sz="1800" b="1" dirty="0"/>
          </a:p>
        </p:txBody>
      </p:sp>
    </p:spTree>
    <p:extLst>
      <p:ext uri="{BB962C8B-B14F-4D97-AF65-F5344CB8AC3E}">
        <p14:creationId xmlns:p14="http://schemas.microsoft.com/office/powerpoint/2010/main" val="69727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83004"/>
            <a:ext cx="8496944" cy="658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骨組構造（トラスの張力計算）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08104" y="44450"/>
            <a:ext cx="360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Mechanics of Robot Materials and Structures</a:t>
            </a:r>
          </a:p>
        </p:txBody>
      </p:sp>
      <p:sp>
        <p:nvSpPr>
          <p:cNvPr id="7" name="Text Box 114"/>
          <p:cNvSpPr txBox="1">
            <a:spLocks noChangeArrowheads="1"/>
          </p:cNvSpPr>
          <p:nvPr/>
        </p:nvSpPr>
        <p:spPr bwMode="auto">
          <a:xfrm>
            <a:off x="323528" y="1268760"/>
            <a:ext cx="85689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955925" indent="-2955925"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トラス構造（</a:t>
            </a:r>
            <a:r>
              <a:rPr lang="en-US" altLang="ja-JP" sz="1800" b="1" dirty="0">
                <a:solidFill>
                  <a:srgbClr val="FF0000"/>
                </a:solidFill>
              </a:rPr>
              <a:t>Truss structure</a:t>
            </a:r>
            <a:r>
              <a:rPr lang="ja-JP" altLang="en-US" sz="1800" b="1" dirty="0">
                <a:solidFill>
                  <a:srgbClr val="FF0000"/>
                </a:solidFill>
              </a:rPr>
              <a:t>）：　</a:t>
            </a:r>
            <a:r>
              <a:rPr lang="ja-JP" altLang="en-US" sz="1800" dirty="0"/>
              <a:t>結合部である節点（</a:t>
            </a:r>
            <a:r>
              <a:rPr lang="en-US" altLang="ja-JP" sz="1800" dirty="0"/>
              <a:t>node</a:t>
            </a:r>
            <a:r>
              <a:rPr lang="ja-JP" altLang="en-US" sz="1800" dirty="0"/>
              <a:t>）に回転自由度があり</a:t>
            </a:r>
            <a:r>
              <a:rPr lang="ja-JP" altLang="en-US" sz="1800" u="sng" dirty="0">
                <a:solidFill>
                  <a:srgbClr val="FF0000"/>
                </a:solidFill>
              </a:rPr>
              <a:t>曲げモーメントが発生しない</a:t>
            </a:r>
            <a:r>
              <a:rPr lang="ja-JP" altLang="en-US" sz="1800" dirty="0"/>
              <a:t>三角形の骨組構造</a:t>
            </a:r>
            <a:endParaRPr lang="en-US" altLang="ja-JP" sz="1800" dirty="0"/>
          </a:p>
        </p:txBody>
      </p:sp>
      <p:sp>
        <p:nvSpPr>
          <p:cNvPr id="10" name="楕円 9"/>
          <p:cNvSpPr/>
          <p:nvPr/>
        </p:nvSpPr>
        <p:spPr>
          <a:xfrm>
            <a:off x="3398766" y="3700855"/>
            <a:ext cx="144016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>
            <a:stCxn id="26" idx="4"/>
          </p:cNvCxnSpPr>
          <p:nvPr/>
        </p:nvCxnSpPr>
        <p:spPr>
          <a:xfrm flipH="1">
            <a:off x="3485267" y="2750749"/>
            <a:ext cx="438661" cy="9770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>
            <a:endCxn id="25" idx="2"/>
          </p:cNvCxnSpPr>
          <p:nvPr/>
        </p:nvCxnSpPr>
        <p:spPr>
          <a:xfrm flipV="1">
            <a:off x="3542782" y="3750892"/>
            <a:ext cx="1195402" cy="125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二等辺三角形 17"/>
          <p:cNvSpPr/>
          <p:nvPr/>
        </p:nvSpPr>
        <p:spPr>
          <a:xfrm>
            <a:off x="3362762" y="3844871"/>
            <a:ext cx="216024" cy="202568"/>
          </a:xfrm>
          <a:prstGeom prst="triangl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/>
          <p:cNvGrpSpPr/>
          <p:nvPr/>
        </p:nvGrpSpPr>
        <p:grpSpPr>
          <a:xfrm>
            <a:off x="4694226" y="3813918"/>
            <a:ext cx="252028" cy="264474"/>
            <a:chOff x="5400092" y="3889312"/>
            <a:chExt cx="252028" cy="168165"/>
          </a:xfrm>
        </p:grpSpPr>
        <p:sp>
          <p:nvSpPr>
            <p:cNvPr id="20" name="二等辺三角形 19"/>
            <p:cNvSpPr/>
            <p:nvPr/>
          </p:nvSpPr>
          <p:spPr>
            <a:xfrm>
              <a:off x="5400092" y="3889312"/>
              <a:ext cx="252028" cy="115752"/>
            </a:xfrm>
            <a:prstGeom prst="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5400092" y="4057477"/>
              <a:ext cx="25202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直線矢印コネクタ 21"/>
          <p:cNvCxnSpPr/>
          <p:nvPr/>
        </p:nvCxnSpPr>
        <p:spPr>
          <a:xfrm>
            <a:off x="3912917" y="2270322"/>
            <a:ext cx="10048" cy="331664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オブジェクト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610916"/>
              </p:ext>
            </p:extLst>
          </p:nvPr>
        </p:nvGraphicFramePr>
        <p:xfrm>
          <a:off x="3628042" y="2060118"/>
          <a:ext cx="215900" cy="21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8" name="Equation" r:id="rId3" imgW="164880" imgH="164880" progId="Equation.DSMT4">
                  <p:embed/>
                </p:oleObj>
              </mc:Choice>
              <mc:Fallback>
                <p:oleObj name="Equation" r:id="rId3" imgW="164880" imgH="164880" progId="Equation.DSMT4">
                  <p:embed/>
                  <p:pic>
                    <p:nvPicPr>
                      <p:cNvPr id="23" name="オブジェクト 2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28042" y="2060118"/>
                        <a:ext cx="215900" cy="214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直線矢印コネクタ 23"/>
          <p:cNvCxnSpPr/>
          <p:nvPr/>
        </p:nvCxnSpPr>
        <p:spPr>
          <a:xfrm flipH="1" flipV="1">
            <a:off x="4815362" y="3396070"/>
            <a:ext cx="10750" cy="337240"/>
          </a:xfrm>
          <a:prstGeom prst="straightConnector1">
            <a:avLst/>
          </a:prstGeom>
          <a:ln w="19050">
            <a:solidFill>
              <a:srgbClr val="0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楕円 24"/>
          <p:cNvSpPr/>
          <p:nvPr/>
        </p:nvSpPr>
        <p:spPr>
          <a:xfrm>
            <a:off x="4738184" y="3678884"/>
            <a:ext cx="144016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/>
          <p:cNvSpPr/>
          <p:nvPr/>
        </p:nvSpPr>
        <p:spPr>
          <a:xfrm>
            <a:off x="3851920" y="2606733"/>
            <a:ext cx="144016" cy="1440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コネクタ 26"/>
          <p:cNvCxnSpPr>
            <a:stCxn id="25" idx="1"/>
            <a:endCxn id="26" idx="4"/>
          </p:cNvCxnSpPr>
          <p:nvPr/>
        </p:nvCxnSpPr>
        <p:spPr>
          <a:xfrm flipH="1" flipV="1">
            <a:off x="3923928" y="2750749"/>
            <a:ext cx="835347" cy="9492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オブジェクト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583986"/>
              </p:ext>
            </p:extLst>
          </p:nvPr>
        </p:nvGraphicFramePr>
        <p:xfrm>
          <a:off x="4941465" y="3329791"/>
          <a:ext cx="24765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9" name="Equation" r:id="rId5" imgW="190440" imgH="228600" progId="Equation.DSMT4">
                  <p:embed/>
                </p:oleObj>
              </mc:Choice>
              <mc:Fallback>
                <p:oleObj name="Equation" r:id="rId5" imgW="190440" imgH="228600" progId="Equation.DSMT4">
                  <p:embed/>
                  <p:pic>
                    <p:nvPicPr>
                      <p:cNvPr id="28" name="オブジェクト 2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41465" y="3329791"/>
                        <a:ext cx="247650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直線矢印コネクタ 29"/>
          <p:cNvCxnSpPr/>
          <p:nvPr/>
        </p:nvCxnSpPr>
        <p:spPr>
          <a:xfrm flipH="1" flipV="1">
            <a:off x="3425417" y="3291574"/>
            <a:ext cx="14512" cy="411085"/>
          </a:xfrm>
          <a:prstGeom prst="straightConnector1">
            <a:avLst/>
          </a:prstGeom>
          <a:ln w="19050">
            <a:solidFill>
              <a:srgbClr val="0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オブジェクト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620519"/>
              </p:ext>
            </p:extLst>
          </p:nvPr>
        </p:nvGraphicFramePr>
        <p:xfrm>
          <a:off x="3052355" y="3347669"/>
          <a:ext cx="2159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0" name="Equation" r:id="rId7" imgW="164880" imgH="228600" progId="Equation.DSMT4">
                  <p:embed/>
                </p:oleObj>
              </mc:Choice>
              <mc:Fallback>
                <p:oleObj name="Equation" r:id="rId7" imgW="164880" imgH="228600" progId="Equation.DSMT4">
                  <p:embed/>
                  <p:pic>
                    <p:nvPicPr>
                      <p:cNvPr id="31" name="オブジェクト 3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52355" y="3347669"/>
                        <a:ext cx="215900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直線矢印コネクタ 31"/>
          <p:cNvCxnSpPr/>
          <p:nvPr/>
        </p:nvCxnSpPr>
        <p:spPr>
          <a:xfrm flipV="1">
            <a:off x="3492579" y="3304899"/>
            <a:ext cx="158967" cy="373985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H="1">
            <a:off x="3747555" y="2741255"/>
            <a:ext cx="158967" cy="373985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V="1">
            <a:off x="3533084" y="3776161"/>
            <a:ext cx="405817" cy="2967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 flipV="1">
            <a:off x="4317758" y="3765716"/>
            <a:ext cx="405817" cy="2967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flipH="1" flipV="1">
            <a:off x="3946903" y="2741218"/>
            <a:ext cx="232180" cy="267266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4524028" y="3411331"/>
            <a:ext cx="232180" cy="267266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3325264" y="2674996"/>
            <a:ext cx="1195402" cy="12560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オブジェクト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437302"/>
              </p:ext>
            </p:extLst>
          </p:nvPr>
        </p:nvGraphicFramePr>
        <p:xfrm>
          <a:off x="3435350" y="2994712"/>
          <a:ext cx="182563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1" name="Equation" r:id="rId9" imgW="139680" imgH="228600" progId="Equation.DSMT4">
                  <p:embed/>
                </p:oleObj>
              </mc:Choice>
              <mc:Fallback>
                <p:oleObj name="Equation" r:id="rId9" imgW="139680" imgH="228600" progId="Equation.DSMT4">
                  <p:embed/>
                  <p:pic>
                    <p:nvPicPr>
                      <p:cNvPr id="43" name="オブジェクト 4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35350" y="2994712"/>
                        <a:ext cx="182563" cy="296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オブジェクト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953163"/>
              </p:ext>
            </p:extLst>
          </p:nvPr>
        </p:nvGraphicFramePr>
        <p:xfrm>
          <a:off x="4489450" y="3005824"/>
          <a:ext cx="2159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2" name="Equation" r:id="rId11" imgW="164880" imgH="228600" progId="Equation.DSMT4">
                  <p:embed/>
                </p:oleObj>
              </mc:Choice>
              <mc:Fallback>
                <p:oleObj name="Equation" r:id="rId11" imgW="164880" imgH="228600" progId="Equation.DSMT4">
                  <p:embed/>
                  <p:pic>
                    <p:nvPicPr>
                      <p:cNvPr id="44" name="オブジェクト 4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89450" y="3005824"/>
                        <a:ext cx="215900" cy="29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オブジェクト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689974"/>
              </p:ext>
            </p:extLst>
          </p:nvPr>
        </p:nvGraphicFramePr>
        <p:xfrm>
          <a:off x="4037013" y="3843379"/>
          <a:ext cx="198437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3" name="Equation" r:id="rId13" imgW="152280" imgH="228600" progId="Equation.DSMT4">
                  <p:embed/>
                </p:oleObj>
              </mc:Choice>
              <mc:Fallback>
                <p:oleObj name="Equation" r:id="rId13" imgW="152280" imgH="228600" progId="Equation.DSMT4">
                  <p:embed/>
                  <p:pic>
                    <p:nvPicPr>
                      <p:cNvPr id="45" name="オブジェクト 4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037013" y="3843379"/>
                        <a:ext cx="198437" cy="296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グループ化 1"/>
          <p:cNvGrpSpPr/>
          <p:nvPr/>
        </p:nvGrpSpPr>
        <p:grpSpPr>
          <a:xfrm>
            <a:off x="466625" y="4570219"/>
            <a:ext cx="6310413" cy="1749269"/>
            <a:chOff x="466625" y="4570219"/>
            <a:chExt cx="6310413" cy="1749269"/>
          </a:xfrm>
        </p:grpSpPr>
        <p:sp>
          <p:nvSpPr>
            <p:cNvPr id="49" name="正方形/長方形 48"/>
            <p:cNvSpPr/>
            <p:nvPr/>
          </p:nvSpPr>
          <p:spPr>
            <a:xfrm>
              <a:off x="466625" y="4570219"/>
              <a:ext cx="1128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1800" b="1" dirty="0">
                  <a:solidFill>
                    <a:srgbClr val="FF0000"/>
                  </a:solidFill>
                </a:rPr>
                <a:t>これより，</a:t>
              </a:r>
              <a:endParaRPr lang="en-US" altLang="ja-JP" sz="1800" b="1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51" name="オブジェクト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463917"/>
                </p:ext>
              </p:extLst>
            </p:nvPr>
          </p:nvGraphicFramePr>
          <p:xfrm>
            <a:off x="725774" y="5744813"/>
            <a:ext cx="1373187" cy="574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4" name="Equation" r:id="rId15" imgW="1054080" imgH="444240" progId="Equation.DSMT4">
                    <p:embed/>
                  </p:oleObj>
                </mc:Choice>
                <mc:Fallback>
                  <p:oleObj name="Equation" r:id="rId15" imgW="1054080" imgH="444240" progId="Equation.DSMT4">
                    <p:embed/>
                    <p:pic>
                      <p:nvPicPr>
                        <p:cNvPr id="51" name="オブジェクト 50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725774" y="5744813"/>
                          <a:ext cx="1373187" cy="574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オブジェクト 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8683083"/>
                </p:ext>
              </p:extLst>
            </p:nvPr>
          </p:nvGraphicFramePr>
          <p:xfrm>
            <a:off x="705676" y="5013176"/>
            <a:ext cx="1357312" cy="574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5" name="Equation" r:id="rId17" imgW="1041120" imgH="444240" progId="Equation.DSMT4">
                    <p:embed/>
                  </p:oleObj>
                </mc:Choice>
                <mc:Fallback>
                  <p:oleObj name="Equation" r:id="rId17" imgW="1041120" imgH="444240" progId="Equation.DSMT4">
                    <p:embed/>
                    <p:pic>
                      <p:nvPicPr>
                        <p:cNvPr id="52" name="オブジェクト 51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705676" y="5013176"/>
                          <a:ext cx="1357312" cy="574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オブジェクト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599131"/>
                </p:ext>
              </p:extLst>
            </p:nvPr>
          </p:nvGraphicFramePr>
          <p:xfrm>
            <a:off x="2432050" y="5034409"/>
            <a:ext cx="1585913" cy="574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6" name="Equation" r:id="rId19" imgW="1218960" imgH="444240" progId="Equation.DSMT4">
                    <p:embed/>
                  </p:oleObj>
                </mc:Choice>
                <mc:Fallback>
                  <p:oleObj name="Equation" r:id="rId19" imgW="1218960" imgH="444240" progId="Equation.DSMT4">
                    <p:embed/>
                    <p:pic>
                      <p:nvPicPr>
                        <p:cNvPr id="53" name="オブジェクト 52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2432050" y="5034409"/>
                          <a:ext cx="1585913" cy="574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オブジェクト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9999393"/>
                </p:ext>
              </p:extLst>
            </p:nvPr>
          </p:nvGraphicFramePr>
          <p:xfrm>
            <a:off x="5173663" y="5043934"/>
            <a:ext cx="1603375" cy="1149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7" name="Equation" r:id="rId21" imgW="1231560" imgH="888840" progId="Equation.DSMT4">
                    <p:embed/>
                  </p:oleObj>
                </mc:Choice>
                <mc:Fallback>
                  <p:oleObj name="Equation" r:id="rId21" imgW="1231560" imgH="888840" progId="Equation.DSMT4">
                    <p:embed/>
                    <p:pic>
                      <p:nvPicPr>
                        <p:cNvPr id="56" name="オブジェクト 55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173663" y="5043934"/>
                          <a:ext cx="1603375" cy="1149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4" name="直線矢印コネクタ 53"/>
          <p:cNvCxnSpPr/>
          <p:nvPr/>
        </p:nvCxnSpPr>
        <p:spPr>
          <a:xfrm flipV="1">
            <a:off x="1006475" y="3785901"/>
            <a:ext cx="405817" cy="2967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 flipV="1">
            <a:off x="999219" y="3372411"/>
            <a:ext cx="14512" cy="411085"/>
          </a:xfrm>
          <a:prstGeom prst="straightConnector1">
            <a:avLst/>
          </a:prstGeom>
          <a:ln w="19050">
            <a:solidFill>
              <a:srgbClr val="0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オブジェクト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872683"/>
              </p:ext>
            </p:extLst>
          </p:nvPr>
        </p:nvGraphicFramePr>
        <p:xfrm>
          <a:off x="1535113" y="3598863"/>
          <a:ext cx="166687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8" name="Equation" r:id="rId23" imgW="126720" imgH="139680" progId="Equation.DSMT4">
                  <p:embed/>
                </p:oleObj>
              </mc:Choice>
              <mc:Fallback>
                <p:oleObj name="Equation" r:id="rId23" imgW="126720" imgH="139680" progId="Equation.DSMT4">
                  <p:embed/>
                  <p:pic>
                    <p:nvPicPr>
                      <p:cNvPr id="58" name="オブジェクト 57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35113" y="3598863"/>
                        <a:ext cx="166687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オブジェクト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6228955"/>
              </p:ext>
            </p:extLst>
          </p:nvPr>
        </p:nvGraphicFramePr>
        <p:xfrm>
          <a:off x="709613" y="3254375"/>
          <a:ext cx="184150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9" name="Equation" r:id="rId25" imgW="139680" imgH="164880" progId="Equation.DSMT4">
                  <p:embed/>
                </p:oleObj>
              </mc:Choice>
              <mc:Fallback>
                <p:oleObj name="Equation" r:id="rId25" imgW="139680" imgH="164880" progId="Equation.DSMT4">
                  <p:embed/>
                  <p:pic>
                    <p:nvPicPr>
                      <p:cNvPr id="59" name="オブジェクト 58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09613" y="3254375"/>
                        <a:ext cx="184150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楕円 2"/>
          <p:cNvSpPr/>
          <p:nvPr/>
        </p:nvSpPr>
        <p:spPr>
          <a:xfrm>
            <a:off x="1164776" y="5003344"/>
            <a:ext cx="268716" cy="28803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Text Box 114"/>
          <p:cNvSpPr txBox="1">
            <a:spLocks noChangeArrowheads="1"/>
          </p:cNvSpPr>
          <p:nvPr/>
        </p:nvSpPr>
        <p:spPr bwMode="auto">
          <a:xfrm>
            <a:off x="4690311" y="2773600"/>
            <a:ext cx="11021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71463" indent="-271463">
              <a:defRPr/>
            </a:pPr>
            <a:r>
              <a:rPr lang="ja-JP" altLang="en-US" sz="1400" b="1" dirty="0">
                <a:solidFill>
                  <a:srgbClr val="FF0000"/>
                </a:solidFill>
              </a:rPr>
              <a:t>圧縮</a:t>
            </a:r>
            <a:endParaRPr lang="en-US" altLang="ja-JP" sz="1400" b="1" dirty="0">
              <a:solidFill>
                <a:srgbClr val="FF0000"/>
              </a:solidFill>
            </a:endParaRPr>
          </a:p>
        </p:txBody>
      </p:sp>
      <p:sp>
        <p:nvSpPr>
          <p:cNvPr id="62" name="Text Box 114"/>
          <p:cNvSpPr txBox="1">
            <a:spLocks noChangeArrowheads="1"/>
          </p:cNvSpPr>
          <p:nvPr/>
        </p:nvSpPr>
        <p:spPr bwMode="auto">
          <a:xfrm>
            <a:off x="3787478" y="4218672"/>
            <a:ext cx="11021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71463" indent="-271463">
              <a:defRPr/>
            </a:pPr>
            <a:r>
              <a:rPr lang="ja-JP" altLang="en-US" sz="1400" b="1" dirty="0">
                <a:solidFill>
                  <a:srgbClr val="FF0000"/>
                </a:solidFill>
              </a:rPr>
              <a:t>引張り</a:t>
            </a:r>
            <a:endParaRPr lang="en-US" altLang="ja-JP" sz="1400" b="1" dirty="0">
              <a:solidFill>
                <a:srgbClr val="FF0000"/>
              </a:solidFill>
            </a:endParaRPr>
          </a:p>
        </p:txBody>
      </p:sp>
      <p:sp>
        <p:nvSpPr>
          <p:cNvPr id="63" name="Text Box 114"/>
          <p:cNvSpPr txBox="1">
            <a:spLocks noChangeArrowheads="1"/>
          </p:cNvSpPr>
          <p:nvPr/>
        </p:nvSpPr>
        <p:spPr bwMode="auto">
          <a:xfrm>
            <a:off x="2630473" y="2911589"/>
            <a:ext cx="109035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71463" indent="-271463">
              <a:defRPr/>
            </a:pPr>
            <a:r>
              <a:rPr lang="ja-JP" altLang="en-US" sz="1400" b="1" dirty="0">
                <a:solidFill>
                  <a:srgbClr val="FF0000"/>
                </a:solidFill>
              </a:rPr>
              <a:t>圧縮</a:t>
            </a:r>
            <a:endParaRPr lang="en-US" altLang="ja-JP" sz="1400" b="1" dirty="0">
              <a:solidFill>
                <a:srgbClr val="FF0000"/>
              </a:solidFill>
            </a:endParaRPr>
          </a:p>
        </p:txBody>
      </p:sp>
      <p:cxnSp>
        <p:nvCxnSpPr>
          <p:cNvPr id="64" name="直線矢印コネクタ 63"/>
          <p:cNvCxnSpPr/>
          <p:nvPr/>
        </p:nvCxnSpPr>
        <p:spPr>
          <a:xfrm flipV="1">
            <a:off x="3821634" y="2901129"/>
            <a:ext cx="158967" cy="373985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/>
          <p:cNvCxnSpPr/>
          <p:nvPr/>
        </p:nvCxnSpPr>
        <p:spPr>
          <a:xfrm flipH="1">
            <a:off x="3588645" y="3380206"/>
            <a:ext cx="158967" cy="373985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114"/>
          <p:cNvSpPr txBox="1">
            <a:spLocks noChangeArrowheads="1"/>
          </p:cNvSpPr>
          <p:nvPr/>
        </p:nvSpPr>
        <p:spPr bwMode="auto">
          <a:xfrm>
            <a:off x="5455957" y="2622073"/>
            <a:ext cx="277999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400" b="1" dirty="0"/>
              <a:t>外から</a:t>
            </a:r>
            <a:r>
              <a:rPr lang="ja-JP" altLang="en-US" sz="1400" b="1" dirty="0">
                <a:solidFill>
                  <a:srgbClr val="FF0000"/>
                </a:solidFill>
              </a:rPr>
              <a:t>圧縮応力</a:t>
            </a:r>
            <a:r>
              <a:rPr lang="ja-JP" altLang="en-US" sz="1400" b="1" dirty="0"/>
              <a:t>をかけられているので，梁自体は伸びようと</a:t>
            </a:r>
            <a:r>
              <a:rPr lang="ja-JP" altLang="en-US" sz="1400" b="1" dirty="0">
                <a:solidFill>
                  <a:srgbClr val="FF0000"/>
                </a:solidFill>
              </a:rPr>
              <a:t>外側に反力</a:t>
            </a:r>
            <a:r>
              <a:rPr lang="ja-JP" altLang="en-US" sz="1400" b="1" dirty="0"/>
              <a:t>を出す．</a:t>
            </a:r>
            <a:endParaRPr lang="en-US" altLang="ja-JP" sz="1400" b="1" dirty="0"/>
          </a:p>
        </p:txBody>
      </p:sp>
      <p:sp>
        <p:nvSpPr>
          <p:cNvPr id="67" name="Text Box 114"/>
          <p:cNvSpPr txBox="1">
            <a:spLocks noChangeArrowheads="1"/>
          </p:cNvSpPr>
          <p:nvPr/>
        </p:nvSpPr>
        <p:spPr bwMode="auto">
          <a:xfrm>
            <a:off x="457116" y="2207965"/>
            <a:ext cx="277999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400" b="1" dirty="0"/>
              <a:t>外から</a:t>
            </a:r>
            <a:r>
              <a:rPr lang="ja-JP" altLang="en-US" sz="1400" b="1" dirty="0">
                <a:solidFill>
                  <a:srgbClr val="FF0000"/>
                </a:solidFill>
              </a:rPr>
              <a:t>圧縮応力</a:t>
            </a:r>
            <a:r>
              <a:rPr lang="ja-JP" altLang="en-US" sz="1400" b="1" dirty="0"/>
              <a:t>をかけられているので，梁自体は伸びようと</a:t>
            </a:r>
            <a:r>
              <a:rPr lang="ja-JP" altLang="en-US" sz="1400" b="1" dirty="0">
                <a:solidFill>
                  <a:srgbClr val="FF0000"/>
                </a:solidFill>
              </a:rPr>
              <a:t>外側に反力</a:t>
            </a:r>
            <a:r>
              <a:rPr lang="ja-JP" altLang="en-US" sz="1400" b="1" dirty="0"/>
              <a:t>を出す．</a:t>
            </a:r>
            <a:endParaRPr lang="en-US" altLang="ja-JP" sz="1400" b="1" dirty="0"/>
          </a:p>
        </p:txBody>
      </p:sp>
      <p:sp>
        <p:nvSpPr>
          <p:cNvPr id="68" name="Text Box 114"/>
          <p:cNvSpPr txBox="1">
            <a:spLocks noChangeArrowheads="1"/>
          </p:cNvSpPr>
          <p:nvPr/>
        </p:nvSpPr>
        <p:spPr bwMode="auto">
          <a:xfrm>
            <a:off x="4736052" y="4237774"/>
            <a:ext cx="277999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400" b="1" dirty="0"/>
              <a:t>外から</a:t>
            </a:r>
            <a:r>
              <a:rPr lang="ja-JP" altLang="en-US" sz="1400" b="1" dirty="0">
                <a:solidFill>
                  <a:srgbClr val="FF0000"/>
                </a:solidFill>
              </a:rPr>
              <a:t>引張り応力</a:t>
            </a:r>
            <a:r>
              <a:rPr lang="ja-JP" altLang="en-US" sz="1400" b="1" dirty="0"/>
              <a:t>をかけられているので，梁自体は縮もうと</a:t>
            </a:r>
            <a:r>
              <a:rPr lang="ja-JP" altLang="en-US" sz="1400" b="1" dirty="0">
                <a:solidFill>
                  <a:srgbClr val="FF0000"/>
                </a:solidFill>
              </a:rPr>
              <a:t>内側に反力</a:t>
            </a:r>
            <a:r>
              <a:rPr lang="ja-JP" altLang="en-US" sz="1400" b="1" dirty="0"/>
              <a:t>を出す．</a:t>
            </a:r>
            <a:endParaRPr lang="en-US" altLang="ja-JP" sz="1400" b="1" dirty="0"/>
          </a:p>
        </p:txBody>
      </p:sp>
      <p:sp>
        <p:nvSpPr>
          <p:cNvPr id="60" name="Text Box 114">
            <a:extLst>
              <a:ext uri="{FF2B5EF4-FFF2-40B4-BE49-F238E27FC236}">
                <a16:creationId xmlns:a16="http://schemas.microsoft.com/office/drawing/2014/main" id="{027008CB-8081-41D6-A37E-299293E15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392" y="6392930"/>
            <a:ext cx="85689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b="1" dirty="0"/>
              <a:t>力の釣り合いのみで解ける構造を</a:t>
            </a:r>
            <a:r>
              <a:rPr lang="ja-JP" altLang="en-US" sz="1800" b="1" dirty="0">
                <a:solidFill>
                  <a:srgbClr val="FF0000"/>
                </a:solidFill>
              </a:rPr>
              <a:t>「静定」（</a:t>
            </a:r>
            <a:r>
              <a:rPr lang="en-US" altLang="ja-JP" sz="1800" b="1" dirty="0">
                <a:solidFill>
                  <a:srgbClr val="FF0000"/>
                </a:solidFill>
              </a:rPr>
              <a:t>statically determinate</a:t>
            </a:r>
            <a:r>
              <a:rPr lang="ja-JP" altLang="en-US" sz="1800" b="1" dirty="0">
                <a:solidFill>
                  <a:srgbClr val="FF0000"/>
                </a:solidFill>
              </a:rPr>
              <a:t>）トラス</a:t>
            </a:r>
            <a:r>
              <a:rPr lang="ja-JP" altLang="en-US" sz="1800" b="1" dirty="0"/>
              <a:t>という</a:t>
            </a:r>
            <a:endParaRPr lang="en-US" altLang="ja-JP" sz="1800" b="1" dirty="0"/>
          </a:p>
        </p:txBody>
      </p:sp>
    </p:spTree>
    <p:extLst>
      <p:ext uri="{BB962C8B-B14F-4D97-AF65-F5344CB8AC3E}">
        <p14:creationId xmlns:p14="http://schemas.microsoft.com/office/powerpoint/2010/main" val="216333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16218</TotalTime>
  <Words>2087</Words>
  <Application>Microsoft Office PowerPoint</Application>
  <PresentationFormat>画面に合わせる (4:3)</PresentationFormat>
  <Paragraphs>229</Paragraphs>
  <Slides>44</Slides>
  <Notes>1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52" baseType="lpstr">
      <vt:lpstr>ＭＳ Ｐゴシック</vt:lpstr>
      <vt:lpstr>ＭＳ Ｐ明朝</vt:lpstr>
      <vt:lpstr>Arial</vt:lpstr>
      <vt:lpstr>Calibri</vt:lpstr>
      <vt:lpstr>Calibri Light</vt:lpstr>
      <vt:lpstr>Times New Roman</vt:lpstr>
      <vt:lpstr>Office テーマ</vt:lpstr>
      <vt:lpstr>Equation</vt:lpstr>
      <vt:lpstr>PowerPoint プレゼンテーション</vt:lpstr>
      <vt:lpstr>「構造」力学</vt:lpstr>
      <vt:lpstr>「構造」力学</vt:lpstr>
      <vt:lpstr>「構造」力学</vt:lpstr>
      <vt:lpstr>「構造」力学</vt:lpstr>
      <vt:lpstr>「構造」力学</vt:lpstr>
      <vt:lpstr>骨組構造</vt:lpstr>
      <vt:lpstr>骨組構造（トラスの張力計算）</vt:lpstr>
      <vt:lpstr>骨組構造（トラスの張力計算）</vt:lpstr>
      <vt:lpstr>骨組構造（トラスの張力計算）</vt:lpstr>
      <vt:lpstr>フレーム解析（骨組解析）</vt:lpstr>
      <vt:lpstr>フレーム解析（コンポーネント作成）</vt:lpstr>
      <vt:lpstr>フレーム解析（コンポーネント作成）</vt:lpstr>
      <vt:lpstr>フレーム解析（デザインによる梁の設置）</vt:lpstr>
      <vt:lpstr>フレーム解析（デザインによる梁の設置）</vt:lpstr>
      <vt:lpstr>フレーム解析（拘束条件）</vt:lpstr>
      <vt:lpstr>フレーム解析（拘束条件）</vt:lpstr>
      <vt:lpstr>フレーム解析（拘束条件）</vt:lpstr>
      <vt:lpstr>フレーム解析（荷重設定）</vt:lpstr>
      <vt:lpstr>フレーム解析（可視化）</vt:lpstr>
      <vt:lpstr>フレーム解析（可視化）</vt:lpstr>
      <vt:lpstr>フレーム解析（可視化）</vt:lpstr>
      <vt:lpstr>トラス橋</vt:lpstr>
      <vt:lpstr>トラス橋（Warren truss bridge）</vt:lpstr>
      <vt:lpstr>トラス橋（Warren truss bridge）</vt:lpstr>
      <vt:lpstr>トラス橋（Warren truss bridge）</vt:lpstr>
      <vt:lpstr>トラス橋（Warren truss bridge）</vt:lpstr>
      <vt:lpstr>トラス橋（Warren truss bridge）</vt:lpstr>
      <vt:lpstr>トラス橋（Warren truss bridge）</vt:lpstr>
      <vt:lpstr>トラス橋（Warren truss bridge）</vt:lpstr>
      <vt:lpstr>トラス橋（Warren truss bridge）</vt:lpstr>
      <vt:lpstr>フレーム解析</vt:lpstr>
      <vt:lpstr>フレーム解析</vt:lpstr>
      <vt:lpstr>フレーム解析</vt:lpstr>
      <vt:lpstr>骨組構造</vt:lpstr>
      <vt:lpstr>骨組構造（ラーメン構造）</vt:lpstr>
      <vt:lpstr>フレーム解析（ラーメン構造）</vt:lpstr>
      <vt:lpstr>フレーム解析（ラーメン構造）</vt:lpstr>
      <vt:lpstr>フレーム解析（ラーメン構造）</vt:lpstr>
      <vt:lpstr>フレーム解析（ラーメン構造）</vt:lpstr>
      <vt:lpstr>フレーム解析（ラーメン構造）</vt:lpstr>
      <vt:lpstr>フレーム解析（ラーメン構造）</vt:lpstr>
      <vt:lpstr>フレーム解析（ラーメン構造）</vt:lpstr>
      <vt:lpstr>トラスとラーメン</vt:lpstr>
    </vt:vector>
  </TitlesOfParts>
  <Company>CIT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構造力学</dc:title>
  <dc:creator>K.KIKUCHI</dc:creator>
  <cp:lastModifiedBy>kikut</cp:lastModifiedBy>
  <cp:revision>1414</cp:revision>
  <cp:lastPrinted>1999-07-09T09:45:22Z</cp:lastPrinted>
  <dcterms:created xsi:type="dcterms:W3CDTF">2001-08-24T08:04:05Z</dcterms:created>
  <dcterms:modified xsi:type="dcterms:W3CDTF">2024-09-27T03:30:12Z</dcterms:modified>
</cp:coreProperties>
</file>