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56" r:id="rId2"/>
    <p:sldId id="362" r:id="rId3"/>
    <p:sldId id="384" r:id="rId4"/>
    <p:sldId id="363" r:id="rId5"/>
    <p:sldId id="364" r:id="rId6"/>
    <p:sldId id="365" r:id="rId7"/>
    <p:sldId id="367" r:id="rId8"/>
    <p:sldId id="366" r:id="rId9"/>
    <p:sldId id="368" r:id="rId10"/>
    <p:sldId id="370" r:id="rId11"/>
    <p:sldId id="369" r:id="rId12"/>
    <p:sldId id="371" r:id="rId13"/>
    <p:sldId id="372" r:id="rId14"/>
    <p:sldId id="373" r:id="rId15"/>
    <p:sldId id="374" r:id="rId16"/>
    <p:sldId id="379" r:id="rId17"/>
    <p:sldId id="380" r:id="rId18"/>
    <p:sldId id="375" r:id="rId19"/>
    <p:sldId id="376" r:id="rId20"/>
    <p:sldId id="377" r:id="rId21"/>
    <p:sldId id="378" r:id="rId22"/>
    <p:sldId id="385" r:id="rId23"/>
    <p:sldId id="381" r:id="rId24"/>
    <p:sldId id="382" r:id="rId25"/>
    <p:sldId id="383" r:id="rId26"/>
  </p:sldIdLst>
  <p:sldSz cx="9144000" cy="6858000" type="screen4x3"/>
  <p:notesSz cx="6888163" cy="9623425"/>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0000"/>
    <a:srgbClr val="00FF00"/>
    <a:srgbClr val="0070C0"/>
    <a:srgbClr val="0000CC"/>
    <a:srgbClr val="5B9BD5"/>
    <a:srgbClr val="0A3676"/>
    <a:srgbClr val="FF99FF"/>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1" autoAdjust="0"/>
    <p:restoredTop sz="93043" autoAdjust="0"/>
  </p:normalViewPr>
  <p:slideViewPr>
    <p:cSldViewPr>
      <p:cViewPr varScale="1">
        <p:scale>
          <a:sx n="94" d="100"/>
          <a:sy n="94" d="100"/>
        </p:scale>
        <p:origin x="432" y="84"/>
      </p:cViewPr>
      <p:guideLst>
        <p:guide orient="horz" pos="2160"/>
        <p:guide pos="25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7.wmf"/><Relationship Id="rId1" Type="http://schemas.openxmlformats.org/officeDocument/2006/relationships/image" Target="../media/image38.wmf"/><Relationship Id="rId5" Type="http://schemas.openxmlformats.org/officeDocument/2006/relationships/image" Target="../media/image41.wmf"/><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608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t" anchorCtr="0" compatLnSpc="1">
            <a:prstTxWarp prst="textNoShape">
              <a:avLst/>
            </a:prstTxWarp>
          </a:bodyPr>
          <a:lstStyle>
            <a:lvl1pPr>
              <a:defRPr sz="1000"/>
            </a:lvl1pPr>
          </a:lstStyle>
          <a:p>
            <a:pPr>
              <a:defRPr/>
            </a:pPr>
            <a:endParaRPr lang="en-US" altLang="ja-JP"/>
          </a:p>
        </p:txBody>
      </p:sp>
      <p:sp>
        <p:nvSpPr>
          <p:cNvPr id="15363" name="Rectangle 3"/>
          <p:cNvSpPr>
            <a:spLocks noGrp="1" noChangeArrowheads="1"/>
          </p:cNvSpPr>
          <p:nvPr>
            <p:ph type="dt" sz="quarter" idx="1"/>
          </p:nvPr>
        </p:nvSpPr>
        <p:spPr bwMode="auto">
          <a:xfrm>
            <a:off x="3902075" y="0"/>
            <a:ext cx="298608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t" anchorCtr="0" compatLnSpc="1">
            <a:prstTxWarp prst="textNoShape">
              <a:avLst/>
            </a:prstTxWarp>
          </a:bodyPr>
          <a:lstStyle>
            <a:lvl1pPr algn="r">
              <a:defRPr sz="1000"/>
            </a:lvl1pPr>
          </a:lstStyle>
          <a:p>
            <a:pPr>
              <a:defRPr/>
            </a:pPr>
            <a:endParaRPr lang="en-US" altLang="ja-JP"/>
          </a:p>
        </p:txBody>
      </p:sp>
      <p:sp>
        <p:nvSpPr>
          <p:cNvPr id="15364" name="Rectangle 4"/>
          <p:cNvSpPr>
            <a:spLocks noGrp="1" noChangeArrowheads="1"/>
          </p:cNvSpPr>
          <p:nvPr>
            <p:ph type="ftr" sz="quarter" idx="2"/>
          </p:nvPr>
        </p:nvSpPr>
        <p:spPr bwMode="auto">
          <a:xfrm>
            <a:off x="0" y="9142413"/>
            <a:ext cx="298608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b" anchorCtr="0" compatLnSpc="1">
            <a:prstTxWarp prst="textNoShape">
              <a:avLst/>
            </a:prstTxWarp>
          </a:bodyPr>
          <a:lstStyle>
            <a:lvl1pPr>
              <a:defRPr sz="1000"/>
            </a:lvl1pPr>
          </a:lstStyle>
          <a:p>
            <a:pPr>
              <a:defRPr/>
            </a:pPr>
            <a:endParaRPr lang="en-US" altLang="ja-JP"/>
          </a:p>
        </p:txBody>
      </p:sp>
      <p:sp>
        <p:nvSpPr>
          <p:cNvPr id="15365" name="Rectangle 5"/>
          <p:cNvSpPr>
            <a:spLocks noGrp="1" noChangeArrowheads="1"/>
          </p:cNvSpPr>
          <p:nvPr>
            <p:ph type="sldNum" sz="quarter" idx="3"/>
          </p:nvPr>
        </p:nvSpPr>
        <p:spPr bwMode="auto">
          <a:xfrm>
            <a:off x="3902075" y="9142413"/>
            <a:ext cx="298608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b" anchorCtr="0" compatLnSpc="1">
            <a:prstTxWarp prst="textNoShape">
              <a:avLst/>
            </a:prstTxWarp>
          </a:bodyPr>
          <a:lstStyle>
            <a:lvl1pPr algn="r">
              <a:defRPr sz="1000"/>
            </a:lvl1pPr>
          </a:lstStyle>
          <a:p>
            <a:fld id="{572FD485-4BFB-4012-8D8C-C69B7483D277}" type="slidenum">
              <a:rPr lang="ja-JP" altLang="en-US"/>
              <a:pPr/>
              <a:t>‹#›</a:t>
            </a:fld>
            <a:endParaRPr lang="en-US" altLang="ja-JP"/>
          </a:p>
        </p:txBody>
      </p:sp>
    </p:spTree>
    <p:extLst>
      <p:ext uri="{BB962C8B-B14F-4D97-AF65-F5344CB8AC3E}">
        <p14:creationId xmlns:p14="http://schemas.microsoft.com/office/powerpoint/2010/main" val="211384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8608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t" anchorCtr="0" compatLnSpc="1">
            <a:prstTxWarp prst="textNoShape">
              <a:avLst/>
            </a:prstTxWarp>
          </a:bodyPr>
          <a:lstStyle>
            <a:lvl1pPr>
              <a:defRPr kumimoji="0" sz="1000"/>
            </a:lvl1pPr>
          </a:lstStyle>
          <a:p>
            <a:pPr>
              <a:defRPr/>
            </a:pPr>
            <a:endParaRPr lang="en-US" altLang="ja-JP"/>
          </a:p>
        </p:txBody>
      </p:sp>
      <p:sp>
        <p:nvSpPr>
          <p:cNvPr id="29699" name="Rectangle 3"/>
          <p:cNvSpPr>
            <a:spLocks noGrp="1" noRot="1" noChangeAspect="1" noChangeArrowheads="1"/>
          </p:cNvSpPr>
          <p:nvPr>
            <p:ph type="sldImg" idx="2"/>
          </p:nvPr>
        </p:nvSpPr>
        <p:spPr bwMode="auto">
          <a:xfrm>
            <a:off x="1038225" y="720725"/>
            <a:ext cx="4813300" cy="360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9163" y="4570413"/>
            <a:ext cx="5049837"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2053" name="Rectangle 5"/>
          <p:cNvSpPr>
            <a:spLocks noGrp="1" noChangeArrowheads="1"/>
          </p:cNvSpPr>
          <p:nvPr>
            <p:ph type="dt" idx="1"/>
          </p:nvPr>
        </p:nvSpPr>
        <p:spPr bwMode="auto">
          <a:xfrm>
            <a:off x="3902075" y="0"/>
            <a:ext cx="298608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t" anchorCtr="0" compatLnSpc="1">
            <a:prstTxWarp prst="textNoShape">
              <a:avLst/>
            </a:prstTxWarp>
          </a:bodyPr>
          <a:lstStyle>
            <a:lvl1pPr algn="r">
              <a:defRPr kumimoji="0" sz="1000"/>
            </a:lvl1pPr>
          </a:lstStyle>
          <a:p>
            <a:pPr>
              <a:defRPr/>
            </a:pPr>
            <a:endParaRPr lang="en-US" altLang="ja-JP"/>
          </a:p>
        </p:txBody>
      </p:sp>
      <p:sp>
        <p:nvSpPr>
          <p:cNvPr id="2054" name="Rectangle 6"/>
          <p:cNvSpPr>
            <a:spLocks noGrp="1" noChangeArrowheads="1"/>
          </p:cNvSpPr>
          <p:nvPr>
            <p:ph type="ftr" sz="quarter" idx="4"/>
          </p:nvPr>
        </p:nvSpPr>
        <p:spPr bwMode="auto">
          <a:xfrm>
            <a:off x="0" y="9142413"/>
            <a:ext cx="298608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b" anchorCtr="0" compatLnSpc="1">
            <a:prstTxWarp prst="textNoShape">
              <a:avLst/>
            </a:prstTxWarp>
          </a:bodyPr>
          <a:lstStyle>
            <a:lvl1pPr>
              <a:defRPr kumimoji="0" sz="1000"/>
            </a:lvl1pPr>
          </a:lstStyle>
          <a:p>
            <a:pPr>
              <a:defRPr/>
            </a:pPr>
            <a:endParaRPr lang="en-US" altLang="ja-JP"/>
          </a:p>
        </p:txBody>
      </p:sp>
      <p:sp>
        <p:nvSpPr>
          <p:cNvPr id="2055" name="Rectangle 7"/>
          <p:cNvSpPr>
            <a:spLocks noGrp="1" noChangeArrowheads="1"/>
          </p:cNvSpPr>
          <p:nvPr>
            <p:ph type="sldNum" sz="quarter" idx="5"/>
          </p:nvPr>
        </p:nvSpPr>
        <p:spPr bwMode="auto">
          <a:xfrm>
            <a:off x="3902075" y="9142413"/>
            <a:ext cx="298608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58" tIns="45729" rIns="91458" bIns="45729" numCol="1" anchor="b" anchorCtr="0" compatLnSpc="1">
            <a:prstTxWarp prst="textNoShape">
              <a:avLst/>
            </a:prstTxWarp>
          </a:bodyPr>
          <a:lstStyle>
            <a:lvl1pPr algn="r">
              <a:defRPr kumimoji="0" sz="1000"/>
            </a:lvl1pPr>
          </a:lstStyle>
          <a:p>
            <a:fld id="{978C0926-DCE6-4E0B-BD21-8D5A717040C0}" type="slidenum">
              <a:rPr lang="ja-JP" altLang="en-US"/>
              <a:pPr/>
              <a:t>‹#›</a:t>
            </a:fld>
            <a:endParaRPr lang="en-US" altLang="ja-JP"/>
          </a:p>
        </p:txBody>
      </p:sp>
    </p:spTree>
    <p:extLst>
      <p:ext uri="{BB962C8B-B14F-4D97-AF65-F5344CB8AC3E}">
        <p14:creationId xmlns:p14="http://schemas.microsoft.com/office/powerpoint/2010/main" val="1961699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98D8DD9B-AE13-482A-9B49-3F29071DD9BD}" type="slidenum">
              <a:rPr kumimoji="0" lang="ja-JP" altLang="en-US" sz="1000"/>
              <a:pPr/>
              <a:t>1</a:t>
            </a:fld>
            <a:endParaRPr kumimoji="0" lang="en-US" altLang="ja-JP"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20845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16627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66538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316075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204937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138458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424103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187005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47131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201998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271362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endParaRPr lang="ja-JP" altLang="en-US"/>
          </a:p>
        </p:txBody>
      </p:sp>
    </p:spTree>
    <p:extLst>
      <p:ext uri="{BB962C8B-B14F-4D97-AF65-F5344CB8AC3E}">
        <p14:creationId xmlns:p14="http://schemas.microsoft.com/office/powerpoint/2010/main" val="685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70000"/>
              </a:schemeClr>
            </a:gs>
            <a:gs pos="35000">
              <a:schemeClr val="accent3">
                <a:lumMod val="0"/>
                <a:lumOff val="100000"/>
              </a:schemeClr>
            </a:gs>
            <a:gs pos="100000">
              <a:schemeClr val="accent3">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ja-JP" altLang="en-US"/>
          </a:p>
        </p:txBody>
      </p:sp>
    </p:spTree>
    <p:extLst>
      <p:ext uri="{BB962C8B-B14F-4D97-AF65-F5344CB8AC3E}">
        <p14:creationId xmlns:p14="http://schemas.microsoft.com/office/powerpoint/2010/main" val="42171997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oleObject2.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40.wmf"/><Relationship Id="rId4" Type="http://schemas.openxmlformats.org/officeDocument/2006/relationships/image" Target="../media/image38.wmf"/><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4209" name="Text Box 113"/>
          <p:cNvSpPr txBox="1">
            <a:spLocks noChangeArrowheads="1"/>
          </p:cNvSpPr>
          <p:nvPr/>
        </p:nvSpPr>
        <p:spPr bwMode="auto">
          <a:xfrm>
            <a:off x="611560" y="1052736"/>
            <a:ext cx="75608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2400"/>
              </a:spcAft>
              <a:defRPr/>
            </a:pPr>
            <a:r>
              <a:rPr lang="ja-JP" altLang="en-US" sz="4800" b="1" dirty="0">
                <a:solidFill>
                  <a:srgbClr val="FF0000"/>
                </a:solidFill>
                <a:effectLst>
                  <a:outerShdw blurRad="38100" dist="38100" dir="2700000" algn="tl">
                    <a:srgbClr val="000000"/>
                  </a:outerShdw>
                </a:effectLst>
              </a:rPr>
              <a:t>ロボット構造力学</a:t>
            </a:r>
            <a:r>
              <a:rPr lang="en-US" altLang="ja-JP" sz="4800" b="1" dirty="0">
                <a:solidFill>
                  <a:srgbClr val="FF0000"/>
                </a:solidFill>
                <a:effectLst>
                  <a:outerShdw blurRad="38100" dist="38100" dir="2700000" algn="tl">
                    <a:srgbClr val="000000"/>
                  </a:outerShdw>
                </a:effectLst>
              </a:rPr>
              <a:t> </a:t>
            </a:r>
          </a:p>
          <a:p>
            <a:pPr algn="ctr">
              <a:defRPr/>
            </a:pPr>
            <a:r>
              <a:rPr lang="en-US" altLang="ja-JP" sz="3600" b="1" dirty="0">
                <a:solidFill>
                  <a:srgbClr val="FF0000"/>
                </a:solidFill>
                <a:effectLst>
                  <a:outerShdw blurRad="38100" dist="38100" dir="2700000" algn="tl">
                    <a:srgbClr val="000000"/>
                  </a:outerShdw>
                </a:effectLst>
              </a:rPr>
              <a:t>Mechanics of Robot Materials and Structures</a:t>
            </a:r>
          </a:p>
        </p:txBody>
      </p:sp>
      <p:sp>
        <p:nvSpPr>
          <p:cNvPr id="4210" name="Text Box 114"/>
          <p:cNvSpPr txBox="1">
            <a:spLocks noChangeArrowheads="1"/>
          </p:cNvSpPr>
          <p:nvPr/>
        </p:nvSpPr>
        <p:spPr bwMode="auto">
          <a:xfrm>
            <a:off x="1691680" y="4509120"/>
            <a:ext cx="6840760" cy="1533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defRPr/>
            </a:pPr>
            <a:r>
              <a:rPr lang="ja-JP" altLang="en-US" b="1" dirty="0">
                <a:solidFill>
                  <a:schemeClr val="tx1">
                    <a:lumMod val="85000"/>
                    <a:lumOff val="15000"/>
                  </a:schemeClr>
                </a:solidFill>
              </a:rPr>
              <a:t>未来ロボティクス学科</a:t>
            </a:r>
            <a:endParaRPr lang="en-US" altLang="ja-JP" b="1" dirty="0">
              <a:solidFill>
                <a:schemeClr val="tx1">
                  <a:lumMod val="85000"/>
                  <a:lumOff val="15000"/>
                </a:schemeClr>
              </a:solidFill>
            </a:endParaRPr>
          </a:p>
          <a:p>
            <a:pPr algn="r">
              <a:defRPr/>
            </a:pPr>
            <a:r>
              <a:rPr lang="ja-JP" altLang="en-US" b="1" dirty="0">
                <a:solidFill>
                  <a:schemeClr val="tx1">
                    <a:lumMod val="85000"/>
                    <a:lumOff val="15000"/>
                  </a:schemeClr>
                </a:solidFill>
              </a:rPr>
              <a:t>菊池　耕生</a:t>
            </a:r>
            <a:endParaRPr lang="en-US" altLang="ja-JP" b="1" dirty="0">
              <a:solidFill>
                <a:schemeClr val="tx1">
                  <a:lumMod val="85000"/>
                  <a:lumOff val="15000"/>
                </a:schemeClr>
              </a:solidFill>
            </a:endParaRPr>
          </a:p>
          <a:p>
            <a:pPr defTabSz="542925">
              <a:defRPr/>
            </a:pPr>
            <a:endParaRPr lang="en-US" altLang="ja-JP" b="1" dirty="0">
              <a:solidFill>
                <a:schemeClr val="tx1">
                  <a:lumMod val="85000"/>
                  <a:lumOff val="15000"/>
                </a:schemeClr>
              </a:solidFill>
            </a:endParaRPr>
          </a:p>
          <a:p>
            <a:pPr algn="r">
              <a:spcBef>
                <a:spcPts val="200"/>
              </a:spcBef>
              <a:defRPr/>
            </a:pPr>
            <a:r>
              <a:rPr lang="en-US" altLang="ja-JP" sz="2000" b="1" dirty="0">
                <a:solidFill>
                  <a:schemeClr val="tx1">
                    <a:lumMod val="85000"/>
                    <a:lumOff val="15000"/>
                  </a:schemeClr>
                </a:solidFill>
              </a:rPr>
              <a:t>TA:	</a:t>
            </a:r>
            <a:r>
              <a:rPr lang="ja-JP" altLang="en-US" sz="2000" b="1" dirty="0"/>
              <a:t>平野 清遼，三原 千奈，馬頭莉子</a:t>
            </a:r>
            <a:endParaRPr lang="en-US" altLang="ja-JP" sz="2000" b="1" dirty="0">
              <a:solidFill>
                <a:srgbClr val="FF0000"/>
              </a:solidFill>
            </a:endParaRPr>
          </a:p>
        </p:txBody>
      </p:sp>
      <p:sp>
        <p:nvSpPr>
          <p:cNvPr id="5" name="Text Box 114"/>
          <p:cNvSpPr txBox="1">
            <a:spLocks noChangeArrowheads="1"/>
          </p:cNvSpPr>
          <p:nvPr/>
        </p:nvSpPr>
        <p:spPr bwMode="auto">
          <a:xfrm>
            <a:off x="827584" y="3575531"/>
            <a:ext cx="6840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応力集中</a:t>
            </a:r>
            <a:endParaRPr lang="en-US" altLang="ja-JP"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6234" y="1913587"/>
            <a:ext cx="8505825" cy="4095750"/>
          </a:xfrm>
          <a:prstGeom prst="rect">
            <a:avLst/>
          </a:prstGeom>
        </p:spPr>
      </p:pic>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数値構造計算（フィレット）</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48" name="Text Box 114"/>
          <p:cNvSpPr txBox="1">
            <a:spLocks noChangeArrowheads="1"/>
          </p:cNvSpPr>
          <p:nvPr/>
        </p:nvSpPr>
        <p:spPr bwMode="auto">
          <a:xfrm>
            <a:off x="539552" y="1220953"/>
            <a:ext cx="4824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さらに格子を分割してみる</a:t>
            </a:r>
            <a:endParaRPr lang="en-US" altLang="ja-JP" sz="2000" b="1" dirty="0">
              <a:solidFill>
                <a:srgbClr val="FF0000"/>
              </a:solidFill>
            </a:endParaRPr>
          </a:p>
        </p:txBody>
      </p:sp>
      <p:pic>
        <p:nvPicPr>
          <p:cNvPr id="4" name="図 3"/>
          <p:cNvPicPr>
            <a:picLocks noChangeAspect="1"/>
          </p:cNvPicPr>
          <p:nvPr/>
        </p:nvPicPr>
        <p:blipFill rotWithShape="1">
          <a:blip r:embed="rId3"/>
          <a:srcRect b="62547"/>
          <a:stretch/>
        </p:blipFill>
        <p:spPr>
          <a:xfrm>
            <a:off x="1466926" y="2270724"/>
            <a:ext cx="3914775" cy="859731"/>
          </a:xfrm>
          <a:prstGeom prst="rect">
            <a:avLst/>
          </a:prstGeom>
        </p:spPr>
      </p:pic>
      <p:sp>
        <p:nvSpPr>
          <p:cNvPr id="18" name="楕円 17"/>
          <p:cNvSpPr/>
          <p:nvPr/>
        </p:nvSpPr>
        <p:spPr>
          <a:xfrm>
            <a:off x="251520" y="2493783"/>
            <a:ext cx="1080120" cy="413614"/>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114"/>
          <p:cNvSpPr txBox="1">
            <a:spLocks noChangeArrowheads="1"/>
          </p:cNvSpPr>
          <p:nvPr/>
        </p:nvSpPr>
        <p:spPr bwMode="auto">
          <a:xfrm>
            <a:off x="1115616" y="5397023"/>
            <a:ext cx="79208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 </a:t>
            </a:r>
            <a:r>
              <a:rPr lang="en-US" altLang="ja-JP" sz="1800" b="1" dirty="0">
                <a:solidFill>
                  <a:srgbClr val="FF0000"/>
                </a:solidFill>
              </a:rPr>
              <a:t>38.93</a:t>
            </a:r>
            <a:r>
              <a:rPr lang="ja-JP" altLang="en-US" sz="1800" b="1" dirty="0">
                <a:solidFill>
                  <a:srgbClr val="FF0000"/>
                </a:solidFill>
              </a:rPr>
              <a:t>からさらに大きくなったので，分解能は</a:t>
            </a:r>
            <a:r>
              <a:rPr lang="ja-JP" altLang="en-US" sz="1800" b="1" u="sng" dirty="0">
                <a:solidFill>
                  <a:srgbClr val="FF0000"/>
                </a:solidFill>
              </a:rPr>
              <a:t>不十分</a:t>
            </a:r>
            <a:endParaRPr lang="en-US" altLang="ja-JP" sz="1800" b="1" u="sng" dirty="0">
              <a:solidFill>
                <a:srgbClr val="FF0000"/>
              </a:solidFill>
            </a:endParaRPr>
          </a:p>
          <a:p>
            <a:pPr>
              <a:defRPr/>
            </a:pPr>
            <a:r>
              <a:rPr lang="ja-JP" altLang="en-US" sz="1800" b="1" dirty="0">
                <a:solidFill>
                  <a:srgbClr val="FF0000"/>
                </a:solidFill>
              </a:rPr>
              <a:t>　　ただし，伸びると応力集中が緩和される．</a:t>
            </a:r>
            <a:endParaRPr lang="en-US" altLang="ja-JP" sz="1800" b="1" dirty="0">
              <a:solidFill>
                <a:srgbClr val="FF0000"/>
              </a:solidFill>
            </a:endParaRPr>
          </a:p>
          <a:p>
            <a:pPr>
              <a:defRPr/>
            </a:pPr>
            <a:r>
              <a:rPr lang="ja-JP" altLang="en-US" sz="1800" b="1" dirty="0">
                <a:solidFill>
                  <a:srgbClr val="FF0000"/>
                </a:solidFill>
              </a:rPr>
              <a:t>　　（醤油パックの切り欠き部分を引っ張って伸ばしてしまうと，切れなくなる</a:t>
            </a:r>
            <a:r>
              <a:rPr lang="ja-JP" altLang="en-US" sz="1800" b="1" dirty="0" err="1">
                <a:solidFill>
                  <a:srgbClr val="FF0000"/>
                </a:solidFill>
              </a:rPr>
              <a:t>．．．</a:t>
            </a:r>
            <a:r>
              <a:rPr lang="ja-JP" altLang="en-US" sz="1800" b="1" dirty="0">
                <a:solidFill>
                  <a:srgbClr val="FF0000"/>
                </a:solidFill>
              </a:rPr>
              <a:t>）</a:t>
            </a:r>
            <a:endParaRPr lang="en-US" altLang="ja-JP" sz="1800" b="1" dirty="0">
              <a:solidFill>
                <a:srgbClr val="FF0000"/>
              </a:solidFill>
            </a:endParaRPr>
          </a:p>
          <a:p>
            <a:pPr>
              <a:defRPr/>
            </a:pPr>
            <a:r>
              <a:rPr lang="ja-JP" altLang="en-US" sz="1800" b="1" dirty="0">
                <a:solidFill>
                  <a:srgbClr val="FF0000"/>
                </a:solidFill>
              </a:rPr>
              <a:t>　　応力集中の数値解析は難しい．応力集中しない設計が大切．</a:t>
            </a:r>
            <a:endParaRPr lang="en-US" altLang="ja-JP" sz="1800" b="1" dirty="0">
              <a:solidFill>
                <a:srgbClr val="FF0000"/>
              </a:solidFill>
            </a:endParaRPr>
          </a:p>
        </p:txBody>
      </p:sp>
      <p:pic>
        <p:nvPicPr>
          <p:cNvPr id="3" name="図 2"/>
          <p:cNvPicPr>
            <a:picLocks noChangeAspect="1"/>
          </p:cNvPicPr>
          <p:nvPr/>
        </p:nvPicPr>
        <p:blipFill rotWithShape="1">
          <a:blip r:embed="rId4"/>
          <a:srcRect t="25848"/>
          <a:stretch/>
        </p:blipFill>
        <p:spPr>
          <a:xfrm>
            <a:off x="5595970" y="1044359"/>
            <a:ext cx="3414291" cy="2717167"/>
          </a:xfrm>
          <a:prstGeom prst="rect">
            <a:avLst/>
          </a:prstGeom>
        </p:spPr>
      </p:pic>
    </p:spTree>
    <p:extLst>
      <p:ext uri="{BB962C8B-B14F-4D97-AF65-F5344CB8AC3E}">
        <p14:creationId xmlns:p14="http://schemas.microsoft.com/office/powerpoint/2010/main" val="25301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7504" y="2698090"/>
            <a:ext cx="7560840" cy="4059796"/>
          </a:xfrm>
          <a:prstGeom prst="rect">
            <a:avLst/>
          </a:prstGeom>
        </p:spPr>
      </p:pic>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数値構造計算（フィレット）してみよう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35" name="Text Box 114"/>
          <p:cNvSpPr txBox="1">
            <a:spLocks noChangeArrowheads="1"/>
          </p:cNvSpPr>
          <p:nvPr/>
        </p:nvSpPr>
        <p:spPr bwMode="auto">
          <a:xfrm>
            <a:off x="499914" y="1220125"/>
            <a:ext cx="4824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どこから破断するか？</a:t>
            </a:r>
            <a:endParaRPr lang="en-US" altLang="ja-JP" sz="2000" b="1" dirty="0">
              <a:solidFill>
                <a:srgbClr val="FF0000"/>
              </a:solidFill>
            </a:endParaRPr>
          </a:p>
        </p:txBody>
      </p:sp>
      <p:pic>
        <p:nvPicPr>
          <p:cNvPr id="20" name="図 19"/>
          <p:cNvPicPr>
            <a:picLocks noChangeAspect="1"/>
          </p:cNvPicPr>
          <p:nvPr/>
        </p:nvPicPr>
        <p:blipFill rotWithShape="1">
          <a:blip r:embed="rId3"/>
          <a:srcRect t="6921" r="6491" b="9546"/>
          <a:stretch/>
        </p:blipFill>
        <p:spPr>
          <a:xfrm>
            <a:off x="5993398" y="1154365"/>
            <a:ext cx="2755066" cy="2352160"/>
          </a:xfrm>
          <a:prstGeom prst="rect">
            <a:avLst/>
          </a:prstGeom>
        </p:spPr>
      </p:pic>
      <p:sp>
        <p:nvSpPr>
          <p:cNvPr id="50" name="楕円 49"/>
          <p:cNvSpPr/>
          <p:nvPr/>
        </p:nvSpPr>
        <p:spPr>
          <a:xfrm>
            <a:off x="7243753" y="1531353"/>
            <a:ext cx="1000654" cy="631993"/>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p:cNvSpPr/>
          <p:nvPr/>
        </p:nvSpPr>
        <p:spPr>
          <a:xfrm>
            <a:off x="7236950" y="2593875"/>
            <a:ext cx="1000654" cy="631993"/>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Text Box 114"/>
          <p:cNvSpPr txBox="1">
            <a:spLocks noChangeArrowheads="1"/>
          </p:cNvSpPr>
          <p:nvPr/>
        </p:nvSpPr>
        <p:spPr bwMode="auto">
          <a:xfrm>
            <a:off x="3944423" y="1203129"/>
            <a:ext cx="19957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フィレットで応力集中を緩和しているので壊れない</a:t>
            </a:r>
            <a:endParaRPr lang="en-US" altLang="ja-JP" sz="1800" b="1" dirty="0">
              <a:solidFill>
                <a:srgbClr val="FF0000"/>
              </a:solidFill>
            </a:endParaRPr>
          </a:p>
        </p:txBody>
      </p:sp>
      <p:sp>
        <p:nvSpPr>
          <p:cNvPr id="18" name="楕円 17"/>
          <p:cNvSpPr/>
          <p:nvPr/>
        </p:nvSpPr>
        <p:spPr>
          <a:xfrm>
            <a:off x="251520" y="4797152"/>
            <a:ext cx="1000654" cy="343961"/>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114"/>
          <p:cNvSpPr txBox="1">
            <a:spLocks noChangeArrowheads="1"/>
          </p:cNvSpPr>
          <p:nvPr/>
        </p:nvSpPr>
        <p:spPr bwMode="auto">
          <a:xfrm>
            <a:off x="5940152" y="4322801"/>
            <a:ext cx="25202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応力集中しているところから壊れる</a:t>
            </a:r>
            <a:endParaRPr lang="en-US" altLang="ja-JP" sz="1800" b="1" dirty="0">
              <a:solidFill>
                <a:srgbClr val="FF0000"/>
              </a:solidFill>
            </a:endParaRPr>
          </a:p>
        </p:txBody>
      </p:sp>
    </p:spTree>
    <p:extLst>
      <p:ext uri="{BB962C8B-B14F-4D97-AF65-F5344CB8AC3E}">
        <p14:creationId xmlns:p14="http://schemas.microsoft.com/office/powerpoint/2010/main" val="389617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数値構造計算（フィレット）してみよう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35" name="Text Box 114"/>
          <p:cNvSpPr txBox="1">
            <a:spLocks noChangeArrowheads="1"/>
          </p:cNvSpPr>
          <p:nvPr/>
        </p:nvSpPr>
        <p:spPr bwMode="auto">
          <a:xfrm>
            <a:off x="499914" y="1220125"/>
            <a:ext cx="48245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どこが伸びているか？</a:t>
            </a:r>
            <a:endParaRPr lang="en-US" altLang="ja-JP" sz="2000" b="1" dirty="0">
              <a:solidFill>
                <a:srgbClr val="FF0000"/>
              </a:solidFill>
            </a:endParaRPr>
          </a:p>
          <a:p>
            <a:pPr>
              <a:defRPr/>
            </a:pPr>
            <a:r>
              <a:rPr lang="en-US" altLang="ja-JP" sz="2000" b="1" dirty="0">
                <a:solidFill>
                  <a:srgbClr val="FF0000"/>
                </a:solidFill>
              </a:rPr>
              <a:t>1000N</a:t>
            </a:r>
            <a:r>
              <a:rPr lang="ja-JP" altLang="en-US" sz="2000" b="1" dirty="0">
                <a:solidFill>
                  <a:srgbClr val="FF0000"/>
                </a:solidFill>
              </a:rPr>
              <a:t>で引っ張ってみる</a:t>
            </a:r>
            <a:endParaRPr lang="en-US" altLang="ja-JP" sz="2000" b="1" dirty="0">
              <a:solidFill>
                <a:srgbClr val="FF0000"/>
              </a:solidFill>
            </a:endParaRPr>
          </a:p>
        </p:txBody>
      </p:sp>
      <p:pic>
        <p:nvPicPr>
          <p:cNvPr id="4" name="図 3"/>
          <p:cNvPicPr>
            <a:picLocks noChangeAspect="1"/>
          </p:cNvPicPr>
          <p:nvPr/>
        </p:nvPicPr>
        <p:blipFill>
          <a:blip r:embed="rId2"/>
          <a:stretch>
            <a:fillRect/>
          </a:stretch>
        </p:blipFill>
        <p:spPr>
          <a:xfrm>
            <a:off x="35606" y="2564905"/>
            <a:ext cx="9040779" cy="3960440"/>
          </a:xfrm>
          <a:prstGeom prst="rect">
            <a:avLst/>
          </a:prstGeom>
        </p:spPr>
      </p:pic>
      <p:sp>
        <p:nvSpPr>
          <p:cNvPr id="37" name="楕円 36"/>
          <p:cNvSpPr/>
          <p:nvPr/>
        </p:nvSpPr>
        <p:spPr>
          <a:xfrm>
            <a:off x="251520" y="4797152"/>
            <a:ext cx="792088" cy="36004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Text Box 114"/>
          <p:cNvSpPr txBox="1">
            <a:spLocks noChangeArrowheads="1"/>
          </p:cNvSpPr>
          <p:nvPr/>
        </p:nvSpPr>
        <p:spPr bwMode="auto">
          <a:xfrm>
            <a:off x="3493264" y="5661248"/>
            <a:ext cx="18309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あまり伸びない</a:t>
            </a:r>
            <a:endParaRPr lang="en-US" altLang="ja-JP" sz="1800" b="1" dirty="0">
              <a:solidFill>
                <a:srgbClr val="FF0000"/>
              </a:solidFill>
            </a:endParaRPr>
          </a:p>
        </p:txBody>
      </p:sp>
      <p:sp>
        <p:nvSpPr>
          <p:cNvPr id="40" name="Text Box 114"/>
          <p:cNvSpPr txBox="1">
            <a:spLocks noChangeArrowheads="1"/>
          </p:cNvSpPr>
          <p:nvPr/>
        </p:nvSpPr>
        <p:spPr bwMode="auto">
          <a:xfrm>
            <a:off x="6372200" y="5661248"/>
            <a:ext cx="16561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より伸びる</a:t>
            </a:r>
            <a:endParaRPr lang="en-US" altLang="ja-JP" sz="1800" b="1" dirty="0">
              <a:solidFill>
                <a:srgbClr val="FF0000"/>
              </a:solidFill>
            </a:endParaRPr>
          </a:p>
        </p:txBody>
      </p:sp>
    </p:spTree>
    <p:extLst>
      <p:ext uri="{BB962C8B-B14F-4D97-AF65-F5344CB8AC3E}">
        <p14:creationId xmlns:p14="http://schemas.microsoft.com/office/powerpoint/2010/main" val="362177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数値構造計算（凸形状）してみよう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cxnSp>
        <p:nvCxnSpPr>
          <p:cNvPr id="9" name="直線コネクタ 8"/>
          <p:cNvCxnSpPr/>
          <p:nvPr/>
        </p:nvCxnSpPr>
        <p:spPr>
          <a:xfrm>
            <a:off x="1098796" y="1484525"/>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115616" y="1796174"/>
            <a:ext cx="44476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105474" y="2211052"/>
            <a:ext cx="44578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69970" y="1785205"/>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rot="10800000" flipH="1" flipV="1">
            <a:off x="861663" y="1395481"/>
            <a:ext cx="253953" cy="1207198"/>
            <a:chOff x="5015814" y="1556792"/>
            <a:chExt cx="253953" cy="1207198"/>
          </a:xfrm>
        </p:grpSpPr>
        <p:cxnSp>
          <p:nvCxnSpPr>
            <p:cNvPr id="14" name="直線コネクタ 13"/>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Box 114"/>
          <p:cNvSpPr txBox="1">
            <a:spLocks noChangeArrowheads="1"/>
          </p:cNvSpPr>
          <p:nvPr/>
        </p:nvSpPr>
        <p:spPr bwMode="auto">
          <a:xfrm>
            <a:off x="1105474" y="2319263"/>
            <a:ext cx="2153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凸なし</a:t>
            </a:r>
            <a:endParaRPr lang="en-US" altLang="ja-JP" b="1" dirty="0">
              <a:solidFill>
                <a:srgbClr val="FF0000"/>
              </a:solidFill>
            </a:endParaRPr>
          </a:p>
        </p:txBody>
      </p:sp>
      <p:sp>
        <p:nvSpPr>
          <p:cNvPr id="22" name="右矢印 21"/>
          <p:cNvSpPr/>
          <p:nvPr/>
        </p:nvSpPr>
        <p:spPr>
          <a:xfrm>
            <a:off x="6104891" y="183872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114"/>
          <p:cNvSpPr txBox="1">
            <a:spLocks noChangeArrowheads="1"/>
          </p:cNvSpPr>
          <p:nvPr/>
        </p:nvSpPr>
        <p:spPr bwMode="auto">
          <a:xfrm>
            <a:off x="5748190" y="1363447"/>
            <a:ext cx="18655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F=1000 [N]</a:t>
            </a:r>
            <a:endParaRPr lang="en-US" altLang="ja-JP" sz="2000" b="1" dirty="0">
              <a:solidFill>
                <a:srgbClr val="FF0000"/>
              </a:solidFill>
            </a:endParaRPr>
          </a:p>
        </p:txBody>
      </p:sp>
      <p:sp>
        <p:nvSpPr>
          <p:cNvPr id="25" name="Text Box 114"/>
          <p:cNvSpPr txBox="1">
            <a:spLocks noChangeArrowheads="1"/>
          </p:cNvSpPr>
          <p:nvPr/>
        </p:nvSpPr>
        <p:spPr bwMode="auto">
          <a:xfrm>
            <a:off x="2611833" y="1401389"/>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L=100</a:t>
            </a:r>
          </a:p>
        </p:txBody>
      </p:sp>
      <p:sp>
        <p:nvSpPr>
          <p:cNvPr id="26" name="Text Box 114"/>
          <p:cNvSpPr txBox="1">
            <a:spLocks noChangeArrowheads="1"/>
          </p:cNvSpPr>
          <p:nvPr/>
        </p:nvSpPr>
        <p:spPr bwMode="auto">
          <a:xfrm>
            <a:off x="4493371" y="1796174"/>
            <a:ext cx="1224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H=20</a:t>
            </a:r>
          </a:p>
        </p:txBody>
      </p:sp>
      <p:sp>
        <p:nvSpPr>
          <p:cNvPr id="27" name="Text Box 114"/>
          <p:cNvSpPr txBox="1">
            <a:spLocks noChangeArrowheads="1"/>
          </p:cNvSpPr>
          <p:nvPr/>
        </p:nvSpPr>
        <p:spPr bwMode="auto">
          <a:xfrm>
            <a:off x="4716016" y="1371165"/>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t=10</a:t>
            </a:r>
          </a:p>
        </p:txBody>
      </p:sp>
      <p:cxnSp>
        <p:nvCxnSpPr>
          <p:cNvPr id="3" name="直線矢印コネクタ 2"/>
          <p:cNvCxnSpPr/>
          <p:nvPr/>
        </p:nvCxnSpPr>
        <p:spPr>
          <a:xfrm>
            <a:off x="1115616" y="1996229"/>
            <a:ext cx="860759"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a:off x="680416" y="1575897"/>
            <a:ext cx="860759"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 Box 114"/>
          <p:cNvSpPr txBox="1">
            <a:spLocks noChangeArrowheads="1"/>
          </p:cNvSpPr>
          <p:nvPr/>
        </p:nvSpPr>
        <p:spPr bwMode="auto">
          <a:xfrm>
            <a:off x="1922979" y="1810942"/>
            <a:ext cx="53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i="1" dirty="0"/>
              <a:t>x</a:t>
            </a:r>
          </a:p>
        </p:txBody>
      </p:sp>
      <p:sp>
        <p:nvSpPr>
          <p:cNvPr id="32" name="Text Box 114"/>
          <p:cNvSpPr txBox="1">
            <a:spLocks noChangeArrowheads="1"/>
          </p:cNvSpPr>
          <p:nvPr/>
        </p:nvSpPr>
        <p:spPr bwMode="auto">
          <a:xfrm>
            <a:off x="1151494" y="1137182"/>
            <a:ext cx="53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i="1" dirty="0"/>
              <a:t>y</a:t>
            </a:r>
          </a:p>
        </p:txBody>
      </p:sp>
      <p:pic>
        <p:nvPicPr>
          <p:cNvPr id="7" name="図 6"/>
          <p:cNvPicPr>
            <a:picLocks noChangeAspect="1"/>
          </p:cNvPicPr>
          <p:nvPr/>
        </p:nvPicPr>
        <p:blipFill>
          <a:blip r:embed="rId2"/>
          <a:stretch>
            <a:fillRect/>
          </a:stretch>
        </p:blipFill>
        <p:spPr>
          <a:xfrm>
            <a:off x="2678421" y="3969996"/>
            <a:ext cx="3695700" cy="2628900"/>
          </a:xfrm>
          <a:prstGeom prst="rect">
            <a:avLst/>
          </a:prstGeom>
        </p:spPr>
      </p:pic>
      <p:pic>
        <p:nvPicPr>
          <p:cNvPr id="8" name="図 7"/>
          <p:cNvPicPr>
            <a:picLocks noChangeAspect="1"/>
          </p:cNvPicPr>
          <p:nvPr/>
        </p:nvPicPr>
        <p:blipFill rotWithShape="1">
          <a:blip r:embed="rId3"/>
          <a:srcRect b="22442"/>
          <a:stretch/>
        </p:blipFill>
        <p:spPr>
          <a:xfrm>
            <a:off x="84890" y="4656369"/>
            <a:ext cx="2974941" cy="2091955"/>
          </a:xfrm>
          <a:prstGeom prst="rect">
            <a:avLst/>
          </a:prstGeom>
        </p:spPr>
      </p:pic>
      <p:pic>
        <p:nvPicPr>
          <p:cNvPr id="28" name="図 27"/>
          <p:cNvPicPr>
            <a:picLocks noChangeAspect="1"/>
          </p:cNvPicPr>
          <p:nvPr/>
        </p:nvPicPr>
        <p:blipFill rotWithShape="1">
          <a:blip r:embed="rId4"/>
          <a:srcRect b="22325"/>
          <a:stretch/>
        </p:blipFill>
        <p:spPr>
          <a:xfrm>
            <a:off x="3347864" y="2365684"/>
            <a:ext cx="2913455" cy="2051808"/>
          </a:xfrm>
          <a:prstGeom prst="rect">
            <a:avLst/>
          </a:prstGeom>
        </p:spPr>
      </p:pic>
      <p:pic>
        <p:nvPicPr>
          <p:cNvPr id="29" name="図 28"/>
          <p:cNvPicPr>
            <a:picLocks noChangeAspect="1"/>
          </p:cNvPicPr>
          <p:nvPr/>
        </p:nvPicPr>
        <p:blipFill rotWithShape="1">
          <a:blip r:embed="rId5"/>
          <a:srcRect b="22710"/>
          <a:stretch/>
        </p:blipFill>
        <p:spPr>
          <a:xfrm>
            <a:off x="5940152" y="4562705"/>
            <a:ext cx="3118920" cy="2185619"/>
          </a:xfrm>
          <a:prstGeom prst="rect">
            <a:avLst/>
          </a:prstGeom>
        </p:spPr>
      </p:pic>
      <p:cxnSp>
        <p:nvCxnSpPr>
          <p:cNvPr id="38" name="直線矢印コネクタ 37"/>
          <p:cNvCxnSpPr/>
          <p:nvPr/>
        </p:nvCxnSpPr>
        <p:spPr>
          <a:xfrm>
            <a:off x="3539620" y="2907759"/>
            <a:ext cx="456316" cy="2104142"/>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664708" y="5103865"/>
            <a:ext cx="3250986" cy="131882"/>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4092616" y="5019619"/>
            <a:ext cx="1919544" cy="25614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8" name="図 47"/>
          <p:cNvPicPr>
            <a:picLocks noChangeAspect="1"/>
          </p:cNvPicPr>
          <p:nvPr/>
        </p:nvPicPr>
        <p:blipFill rotWithShape="1">
          <a:blip r:embed="rId6"/>
          <a:srcRect b="61501"/>
          <a:stretch/>
        </p:blipFill>
        <p:spPr>
          <a:xfrm>
            <a:off x="34651" y="3140146"/>
            <a:ext cx="3249216" cy="733505"/>
          </a:xfrm>
          <a:prstGeom prst="rect">
            <a:avLst/>
          </a:prstGeom>
        </p:spPr>
      </p:pic>
    </p:spTree>
    <p:extLst>
      <p:ext uri="{BB962C8B-B14F-4D97-AF65-F5344CB8AC3E}">
        <p14:creationId xmlns:p14="http://schemas.microsoft.com/office/powerpoint/2010/main" val="409357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数値構造計算（凸形状）してみよう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cxnSp>
        <p:nvCxnSpPr>
          <p:cNvPr id="9" name="直線コネクタ 8"/>
          <p:cNvCxnSpPr/>
          <p:nvPr/>
        </p:nvCxnSpPr>
        <p:spPr>
          <a:xfrm>
            <a:off x="1098796" y="1484525"/>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115616" y="1796174"/>
            <a:ext cx="44476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105474" y="2211052"/>
            <a:ext cx="44578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569970" y="1785205"/>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rot="10800000" flipH="1" flipV="1">
            <a:off x="861663" y="1395481"/>
            <a:ext cx="253953" cy="1207198"/>
            <a:chOff x="5015814" y="1556792"/>
            <a:chExt cx="253953" cy="1207198"/>
          </a:xfrm>
        </p:grpSpPr>
        <p:cxnSp>
          <p:nvCxnSpPr>
            <p:cNvPr id="14" name="直線コネクタ 13"/>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Box 114"/>
          <p:cNvSpPr txBox="1">
            <a:spLocks noChangeArrowheads="1"/>
          </p:cNvSpPr>
          <p:nvPr/>
        </p:nvSpPr>
        <p:spPr bwMode="auto">
          <a:xfrm>
            <a:off x="1105474" y="2319263"/>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凸なし</a:t>
            </a:r>
            <a:endParaRPr lang="en-US" altLang="ja-JP" b="1" dirty="0">
              <a:solidFill>
                <a:srgbClr val="FF0000"/>
              </a:solidFill>
            </a:endParaRPr>
          </a:p>
        </p:txBody>
      </p:sp>
      <p:sp>
        <p:nvSpPr>
          <p:cNvPr id="22" name="右矢印 21"/>
          <p:cNvSpPr/>
          <p:nvPr/>
        </p:nvSpPr>
        <p:spPr>
          <a:xfrm>
            <a:off x="6104891" y="183872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114"/>
          <p:cNvSpPr txBox="1">
            <a:spLocks noChangeArrowheads="1"/>
          </p:cNvSpPr>
          <p:nvPr/>
        </p:nvSpPr>
        <p:spPr bwMode="auto">
          <a:xfrm>
            <a:off x="5748190" y="1363447"/>
            <a:ext cx="18655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F=1000 [N]</a:t>
            </a:r>
            <a:endParaRPr lang="en-US" altLang="ja-JP" sz="2000" b="1" dirty="0">
              <a:solidFill>
                <a:srgbClr val="FF0000"/>
              </a:solidFill>
            </a:endParaRPr>
          </a:p>
        </p:txBody>
      </p:sp>
      <p:sp>
        <p:nvSpPr>
          <p:cNvPr id="25" name="Text Box 114"/>
          <p:cNvSpPr txBox="1">
            <a:spLocks noChangeArrowheads="1"/>
          </p:cNvSpPr>
          <p:nvPr/>
        </p:nvSpPr>
        <p:spPr bwMode="auto">
          <a:xfrm>
            <a:off x="2611833" y="1401389"/>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L=100</a:t>
            </a:r>
          </a:p>
        </p:txBody>
      </p:sp>
      <p:sp>
        <p:nvSpPr>
          <p:cNvPr id="26" name="Text Box 114"/>
          <p:cNvSpPr txBox="1">
            <a:spLocks noChangeArrowheads="1"/>
          </p:cNvSpPr>
          <p:nvPr/>
        </p:nvSpPr>
        <p:spPr bwMode="auto">
          <a:xfrm>
            <a:off x="4493371" y="1796174"/>
            <a:ext cx="1224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H=20</a:t>
            </a:r>
          </a:p>
        </p:txBody>
      </p:sp>
      <p:sp>
        <p:nvSpPr>
          <p:cNvPr id="27" name="Text Box 114"/>
          <p:cNvSpPr txBox="1">
            <a:spLocks noChangeArrowheads="1"/>
          </p:cNvSpPr>
          <p:nvPr/>
        </p:nvSpPr>
        <p:spPr bwMode="auto">
          <a:xfrm>
            <a:off x="4716016" y="1371165"/>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t=10</a:t>
            </a:r>
          </a:p>
        </p:txBody>
      </p:sp>
      <p:cxnSp>
        <p:nvCxnSpPr>
          <p:cNvPr id="3" name="直線矢印コネクタ 2"/>
          <p:cNvCxnSpPr/>
          <p:nvPr/>
        </p:nvCxnSpPr>
        <p:spPr>
          <a:xfrm>
            <a:off x="1115616" y="1996229"/>
            <a:ext cx="860759"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a:off x="680416" y="1575897"/>
            <a:ext cx="860759"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 Box 114"/>
          <p:cNvSpPr txBox="1">
            <a:spLocks noChangeArrowheads="1"/>
          </p:cNvSpPr>
          <p:nvPr/>
        </p:nvSpPr>
        <p:spPr bwMode="auto">
          <a:xfrm>
            <a:off x="1922979" y="1810942"/>
            <a:ext cx="53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i="1" dirty="0"/>
              <a:t>x</a:t>
            </a:r>
          </a:p>
        </p:txBody>
      </p:sp>
      <p:sp>
        <p:nvSpPr>
          <p:cNvPr id="32" name="Text Box 114"/>
          <p:cNvSpPr txBox="1">
            <a:spLocks noChangeArrowheads="1"/>
          </p:cNvSpPr>
          <p:nvPr/>
        </p:nvSpPr>
        <p:spPr bwMode="auto">
          <a:xfrm>
            <a:off x="1151494" y="1137182"/>
            <a:ext cx="53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i="1" dirty="0"/>
              <a:t>y</a:t>
            </a:r>
          </a:p>
        </p:txBody>
      </p:sp>
      <p:pic>
        <p:nvPicPr>
          <p:cNvPr id="5" name="図 4"/>
          <p:cNvPicPr>
            <a:picLocks noChangeAspect="1"/>
          </p:cNvPicPr>
          <p:nvPr/>
        </p:nvPicPr>
        <p:blipFill>
          <a:blip r:embed="rId2"/>
          <a:stretch>
            <a:fillRect/>
          </a:stretch>
        </p:blipFill>
        <p:spPr>
          <a:xfrm>
            <a:off x="861662" y="2879365"/>
            <a:ext cx="7460281" cy="3748960"/>
          </a:xfrm>
          <a:prstGeom prst="rect">
            <a:avLst/>
          </a:prstGeom>
        </p:spPr>
      </p:pic>
      <p:sp>
        <p:nvSpPr>
          <p:cNvPr id="35" name="Text Box 114"/>
          <p:cNvSpPr txBox="1">
            <a:spLocks noChangeArrowheads="1"/>
          </p:cNvSpPr>
          <p:nvPr/>
        </p:nvSpPr>
        <p:spPr bwMode="auto">
          <a:xfrm>
            <a:off x="3386193" y="4731158"/>
            <a:ext cx="2153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rgbClr val="FF0000"/>
                </a:solidFill>
              </a:rPr>
              <a:t>σ=5 [</a:t>
            </a:r>
            <a:r>
              <a:rPr lang="en-US" altLang="ja-JP" b="1" dirty="0" err="1">
                <a:solidFill>
                  <a:srgbClr val="FF0000"/>
                </a:solidFill>
              </a:rPr>
              <a:t>Mpa</a:t>
            </a:r>
            <a:r>
              <a:rPr lang="en-US" altLang="ja-JP" b="1" dirty="0">
                <a:solidFill>
                  <a:srgbClr val="FF0000"/>
                </a:solidFill>
              </a:rPr>
              <a:t>]</a:t>
            </a:r>
          </a:p>
        </p:txBody>
      </p:sp>
    </p:spTree>
    <p:extLst>
      <p:ext uri="{BB962C8B-B14F-4D97-AF65-F5344CB8AC3E}">
        <p14:creationId xmlns:p14="http://schemas.microsoft.com/office/powerpoint/2010/main" val="418287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数値構造計算（凸形状）してみよう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cxnSp>
        <p:nvCxnSpPr>
          <p:cNvPr id="12" name="直線コネクタ 11"/>
          <p:cNvCxnSpPr/>
          <p:nvPr/>
        </p:nvCxnSpPr>
        <p:spPr>
          <a:xfrm>
            <a:off x="5569970" y="1785205"/>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 Box 114"/>
          <p:cNvSpPr txBox="1">
            <a:spLocks noChangeArrowheads="1"/>
          </p:cNvSpPr>
          <p:nvPr/>
        </p:nvSpPr>
        <p:spPr bwMode="auto">
          <a:xfrm>
            <a:off x="1105474" y="2319263"/>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凸あり</a:t>
            </a:r>
            <a:endParaRPr lang="en-US" altLang="ja-JP" b="1" dirty="0">
              <a:solidFill>
                <a:srgbClr val="FF0000"/>
              </a:solidFill>
            </a:endParaRPr>
          </a:p>
        </p:txBody>
      </p:sp>
      <p:sp>
        <p:nvSpPr>
          <p:cNvPr id="22" name="右矢印 21"/>
          <p:cNvSpPr/>
          <p:nvPr/>
        </p:nvSpPr>
        <p:spPr>
          <a:xfrm>
            <a:off x="6104891" y="183872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114"/>
          <p:cNvSpPr txBox="1">
            <a:spLocks noChangeArrowheads="1"/>
          </p:cNvSpPr>
          <p:nvPr/>
        </p:nvSpPr>
        <p:spPr bwMode="auto">
          <a:xfrm>
            <a:off x="5748190" y="1363447"/>
            <a:ext cx="18655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F=1000 [N]</a:t>
            </a:r>
            <a:endParaRPr lang="en-US" altLang="ja-JP" sz="2000" b="1" dirty="0">
              <a:solidFill>
                <a:srgbClr val="FF0000"/>
              </a:solidFill>
            </a:endParaRPr>
          </a:p>
        </p:txBody>
      </p:sp>
      <p:sp>
        <p:nvSpPr>
          <p:cNvPr id="25" name="Text Box 114"/>
          <p:cNvSpPr txBox="1">
            <a:spLocks noChangeArrowheads="1"/>
          </p:cNvSpPr>
          <p:nvPr/>
        </p:nvSpPr>
        <p:spPr bwMode="auto">
          <a:xfrm>
            <a:off x="1727614" y="1379436"/>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1</a:t>
            </a:r>
            <a:r>
              <a:rPr lang="en-US" altLang="ja-JP" sz="2000" b="1" dirty="0"/>
              <a:t>=95</a:t>
            </a:r>
          </a:p>
        </p:txBody>
      </p:sp>
      <p:sp>
        <p:nvSpPr>
          <p:cNvPr id="27" name="Text Box 114"/>
          <p:cNvSpPr txBox="1">
            <a:spLocks noChangeArrowheads="1"/>
          </p:cNvSpPr>
          <p:nvPr/>
        </p:nvSpPr>
        <p:spPr bwMode="auto">
          <a:xfrm>
            <a:off x="4258336" y="2173561"/>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t=10</a:t>
            </a:r>
          </a:p>
        </p:txBody>
      </p:sp>
      <p:cxnSp>
        <p:nvCxnSpPr>
          <p:cNvPr id="3" name="直線矢印コネクタ 2"/>
          <p:cNvCxnSpPr/>
          <p:nvPr/>
        </p:nvCxnSpPr>
        <p:spPr>
          <a:xfrm>
            <a:off x="1115616" y="1996229"/>
            <a:ext cx="860759"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a:off x="680416" y="1575897"/>
            <a:ext cx="860759"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 Box 114"/>
          <p:cNvSpPr txBox="1">
            <a:spLocks noChangeArrowheads="1"/>
          </p:cNvSpPr>
          <p:nvPr/>
        </p:nvSpPr>
        <p:spPr bwMode="auto">
          <a:xfrm>
            <a:off x="1801281" y="1810942"/>
            <a:ext cx="53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i="1" dirty="0"/>
              <a:t>x</a:t>
            </a:r>
          </a:p>
        </p:txBody>
      </p:sp>
      <p:sp>
        <p:nvSpPr>
          <p:cNvPr id="32" name="Text Box 114"/>
          <p:cNvSpPr txBox="1">
            <a:spLocks noChangeArrowheads="1"/>
          </p:cNvSpPr>
          <p:nvPr/>
        </p:nvSpPr>
        <p:spPr bwMode="auto">
          <a:xfrm>
            <a:off x="1151494" y="1137182"/>
            <a:ext cx="53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i="1" dirty="0"/>
              <a:t>y</a:t>
            </a:r>
          </a:p>
        </p:txBody>
      </p:sp>
      <p:grpSp>
        <p:nvGrpSpPr>
          <p:cNvPr id="28" name="グループ化 27"/>
          <p:cNvGrpSpPr/>
          <p:nvPr/>
        </p:nvGrpSpPr>
        <p:grpSpPr>
          <a:xfrm>
            <a:off x="856584" y="1380056"/>
            <a:ext cx="4731805" cy="1207198"/>
            <a:chOff x="1194302" y="1679733"/>
            <a:chExt cx="4731805" cy="1207198"/>
          </a:xfrm>
        </p:grpSpPr>
        <p:grpSp>
          <p:nvGrpSpPr>
            <p:cNvPr id="29" name="グループ化 28"/>
            <p:cNvGrpSpPr/>
            <p:nvPr/>
          </p:nvGrpSpPr>
          <p:grpSpPr>
            <a:xfrm rot="10800000" flipH="1" flipV="1">
              <a:off x="1194302" y="1679733"/>
              <a:ext cx="253953" cy="1207198"/>
              <a:chOff x="5015814" y="1556792"/>
              <a:chExt cx="253953" cy="1207198"/>
            </a:xfrm>
          </p:grpSpPr>
          <p:cxnSp>
            <p:nvCxnSpPr>
              <p:cNvPr id="47" name="直線コネクタ 46"/>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線コネクタ 32"/>
            <p:cNvCxnSpPr/>
            <p:nvPr/>
          </p:nvCxnSpPr>
          <p:spPr>
            <a:xfrm>
              <a:off x="3507162" y="2795967"/>
              <a:ext cx="3667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454933" y="1768777"/>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873879" y="2079505"/>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3873879" y="2495304"/>
              <a:ext cx="2045550" cy="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507162" y="249530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926107" y="2069457"/>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424726" y="2079505"/>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1461612" y="2495304"/>
              <a:ext cx="2045550" cy="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873879" y="249530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グループ化 42"/>
            <p:cNvGrpSpPr/>
            <p:nvPr/>
          </p:nvGrpSpPr>
          <p:grpSpPr>
            <a:xfrm flipV="1">
              <a:off x="3493116" y="1781368"/>
              <a:ext cx="366717" cy="300663"/>
              <a:chOff x="3462972" y="1801464"/>
              <a:chExt cx="366717" cy="300663"/>
            </a:xfrm>
          </p:grpSpPr>
          <p:cxnSp>
            <p:nvCxnSpPr>
              <p:cNvPr id="44" name="直線コネクタ 43"/>
              <p:cNvCxnSpPr/>
              <p:nvPr/>
            </p:nvCxnSpPr>
            <p:spPr>
              <a:xfrm>
                <a:off x="3462972" y="2102127"/>
                <a:ext cx="3667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462972" y="180146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829689" y="180146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4" name="Text Box 114"/>
          <p:cNvSpPr txBox="1">
            <a:spLocks noChangeArrowheads="1"/>
          </p:cNvSpPr>
          <p:nvPr/>
        </p:nvSpPr>
        <p:spPr bwMode="auto">
          <a:xfrm>
            <a:off x="4131158" y="1369621"/>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3</a:t>
            </a:r>
            <a:r>
              <a:rPr lang="en-US" altLang="ja-JP" sz="2000" b="1" dirty="0"/>
              <a:t>=95</a:t>
            </a:r>
          </a:p>
        </p:txBody>
      </p:sp>
      <p:sp>
        <p:nvSpPr>
          <p:cNvPr id="55" name="Text Box 114"/>
          <p:cNvSpPr txBox="1">
            <a:spLocks noChangeArrowheads="1"/>
          </p:cNvSpPr>
          <p:nvPr/>
        </p:nvSpPr>
        <p:spPr bwMode="auto">
          <a:xfrm>
            <a:off x="2844463" y="1058395"/>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2</a:t>
            </a:r>
            <a:r>
              <a:rPr lang="en-US" altLang="ja-JP" sz="2000" b="1" dirty="0"/>
              <a:t>=10</a:t>
            </a:r>
          </a:p>
        </p:txBody>
      </p:sp>
      <p:sp>
        <p:nvSpPr>
          <p:cNvPr id="56" name="Text Box 114"/>
          <p:cNvSpPr txBox="1">
            <a:spLocks noChangeArrowheads="1"/>
          </p:cNvSpPr>
          <p:nvPr/>
        </p:nvSpPr>
        <p:spPr bwMode="auto">
          <a:xfrm>
            <a:off x="2123728" y="1786015"/>
            <a:ext cx="1064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1</a:t>
            </a:r>
            <a:r>
              <a:rPr lang="en-US" altLang="ja-JP" sz="2000" b="1" dirty="0"/>
              <a:t>=20</a:t>
            </a:r>
          </a:p>
        </p:txBody>
      </p:sp>
      <p:sp>
        <p:nvSpPr>
          <p:cNvPr id="57" name="Text Box 114"/>
          <p:cNvSpPr txBox="1">
            <a:spLocks noChangeArrowheads="1"/>
          </p:cNvSpPr>
          <p:nvPr/>
        </p:nvSpPr>
        <p:spPr bwMode="auto">
          <a:xfrm>
            <a:off x="3090645" y="1756181"/>
            <a:ext cx="1064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2</a:t>
            </a:r>
            <a:r>
              <a:rPr lang="en-US" altLang="ja-JP" sz="2000" b="1" dirty="0"/>
              <a:t>=40</a:t>
            </a:r>
          </a:p>
        </p:txBody>
      </p:sp>
      <p:sp>
        <p:nvSpPr>
          <p:cNvPr id="58" name="Text Box 114"/>
          <p:cNvSpPr txBox="1">
            <a:spLocks noChangeArrowheads="1"/>
          </p:cNvSpPr>
          <p:nvPr/>
        </p:nvSpPr>
        <p:spPr bwMode="auto">
          <a:xfrm>
            <a:off x="4425080" y="1766067"/>
            <a:ext cx="10648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3</a:t>
            </a:r>
            <a:r>
              <a:rPr lang="en-US" altLang="ja-JP" sz="2000" b="1" dirty="0"/>
              <a:t>=20</a:t>
            </a:r>
          </a:p>
        </p:txBody>
      </p:sp>
      <p:pic>
        <p:nvPicPr>
          <p:cNvPr id="2" name="図 1"/>
          <p:cNvPicPr>
            <a:picLocks noChangeAspect="1"/>
          </p:cNvPicPr>
          <p:nvPr/>
        </p:nvPicPr>
        <p:blipFill>
          <a:blip r:embed="rId2"/>
          <a:stretch>
            <a:fillRect/>
          </a:stretch>
        </p:blipFill>
        <p:spPr>
          <a:xfrm>
            <a:off x="724764" y="3028800"/>
            <a:ext cx="7668344" cy="3784576"/>
          </a:xfrm>
          <a:prstGeom prst="rect">
            <a:avLst/>
          </a:prstGeom>
        </p:spPr>
      </p:pic>
      <p:pic>
        <p:nvPicPr>
          <p:cNvPr id="4" name="図 3"/>
          <p:cNvPicPr>
            <a:picLocks noChangeAspect="1"/>
          </p:cNvPicPr>
          <p:nvPr/>
        </p:nvPicPr>
        <p:blipFill>
          <a:blip r:embed="rId3"/>
          <a:stretch>
            <a:fillRect/>
          </a:stretch>
        </p:blipFill>
        <p:spPr>
          <a:xfrm>
            <a:off x="5588389" y="2314634"/>
            <a:ext cx="3311799" cy="3099364"/>
          </a:xfrm>
          <a:prstGeom prst="rect">
            <a:avLst/>
          </a:prstGeom>
        </p:spPr>
      </p:pic>
      <p:sp>
        <p:nvSpPr>
          <p:cNvPr id="59" name="Text Box 114"/>
          <p:cNvSpPr txBox="1">
            <a:spLocks noChangeArrowheads="1"/>
          </p:cNvSpPr>
          <p:nvPr/>
        </p:nvSpPr>
        <p:spPr bwMode="auto">
          <a:xfrm>
            <a:off x="6746374" y="4005064"/>
            <a:ext cx="2153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rgbClr val="FF0000"/>
                </a:solidFill>
              </a:rPr>
              <a:t>σ=11 [</a:t>
            </a:r>
            <a:r>
              <a:rPr lang="en-US" altLang="ja-JP" b="1" dirty="0" err="1">
                <a:solidFill>
                  <a:srgbClr val="FF0000"/>
                </a:solidFill>
              </a:rPr>
              <a:t>Mpa</a:t>
            </a:r>
            <a:r>
              <a:rPr lang="en-US" altLang="ja-JP" b="1" dirty="0">
                <a:solidFill>
                  <a:srgbClr val="FF0000"/>
                </a:solidFill>
              </a:rPr>
              <a:t>]</a:t>
            </a:r>
          </a:p>
        </p:txBody>
      </p:sp>
      <p:sp>
        <p:nvSpPr>
          <p:cNvPr id="60" name="Text Box 114"/>
          <p:cNvSpPr txBox="1">
            <a:spLocks noChangeArrowheads="1"/>
          </p:cNvSpPr>
          <p:nvPr/>
        </p:nvSpPr>
        <p:spPr bwMode="auto">
          <a:xfrm>
            <a:off x="2185291" y="3665277"/>
            <a:ext cx="33228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ja-JP" altLang="en-US" sz="2000" b="1" dirty="0">
                <a:solidFill>
                  <a:srgbClr val="FF0000"/>
                </a:solidFill>
              </a:rPr>
              <a:t>余計な形状をつけてしまったがために応力集中が発生してしまったことが分かる．</a:t>
            </a:r>
            <a:endParaRPr lang="en-US" altLang="ja-JP" sz="2000" b="1" dirty="0">
              <a:solidFill>
                <a:srgbClr val="FF0000"/>
              </a:solidFill>
            </a:endParaRPr>
          </a:p>
        </p:txBody>
      </p:sp>
    </p:spTree>
    <p:extLst>
      <p:ext uri="{BB962C8B-B14F-4D97-AF65-F5344CB8AC3E}">
        <p14:creationId xmlns:p14="http://schemas.microsoft.com/office/powerpoint/2010/main" val="250718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数値構造計算（凹形状）してみよう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61" name="Text Box 114"/>
          <p:cNvSpPr txBox="1">
            <a:spLocks noChangeArrowheads="1"/>
          </p:cNvSpPr>
          <p:nvPr/>
        </p:nvSpPr>
        <p:spPr bwMode="auto">
          <a:xfrm>
            <a:off x="611560" y="1196752"/>
            <a:ext cx="81369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シャフトに，フィレットなしの溝を切るとどうなる？</a:t>
            </a:r>
            <a:endParaRPr lang="en-US" altLang="ja-JP" sz="2000" b="1" dirty="0">
              <a:solidFill>
                <a:srgbClr val="FF0000"/>
              </a:solidFill>
            </a:endParaRPr>
          </a:p>
        </p:txBody>
      </p:sp>
      <p:pic>
        <p:nvPicPr>
          <p:cNvPr id="5" name="図 4"/>
          <p:cNvPicPr>
            <a:picLocks noChangeAspect="1"/>
          </p:cNvPicPr>
          <p:nvPr/>
        </p:nvPicPr>
        <p:blipFill>
          <a:blip r:embed="rId2"/>
          <a:stretch>
            <a:fillRect/>
          </a:stretch>
        </p:blipFill>
        <p:spPr>
          <a:xfrm>
            <a:off x="589669" y="1690666"/>
            <a:ext cx="7654739" cy="2483437"/>
          </a:xfrm>
          <a:prstGeom prst="rect">
            <a:avLst/>
          </a:prstGeom>
        </p:spPr>
      </p:pic>
      <p:pic>
        <p:nvPicPr>
          <p:cNvPr id="7" name="図 6"/>
          <p:cNvPicPr>
            <a:picLocks noChangeAspect="1"/>
          </p:cNvPicPr>
          <p:nvPr/>
        </p:nvPicPr>
        <p:blipFill>
          <a:blip r:embed="rId3"/>
          <a:stretch>
            <a:fillRect/>
          </a:stretch>
        </p:blipFill>
        <p:spPr>
          <a:xfrm>
            <a:off x="646497" y="4252152"/>
            <a:ext cx="7597912" cy="2520702"/>
          </a:xfrm>
          <a:prstGeom prst="rect">
            <a:avLst/>
          </a:prstGeom>
        </p:spPr>
      </p:pic>
      <p:sp>
        <p:nvSpPr>
          <p:cNvPr id="62" name="楕円 61"/>
          <p:cNvSpPr/>
          <p:nvPr/>
        </p:nvSpPr>
        <p:spPr>
          <a:xfrm>
            <a:off x="827584" y="2065692"/>
            <a:ext cx="792088" cy="36004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795987" y="4642933"/>
            <a:ext cx="792088" cy="36004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Text Box 114"/>
          <p:cNvSpPr txBox="1">
            <a:spLocks noChangeArrowheads="1"/>
          </p:cNvSpPr>
          <p:nvPr/>
        </p:nvSpPr>
        <p:spPr bwMode="auto">
          <a:xfrm>
            <a:off x="1115616" y="2693674"/>
            <a:ext cx="2153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rgbClr val="FF0000"/>
                </a:solidFill>
              </a:rPr>
              <a:t>σ=20 [MPa]</a:t>
            </a:r>
          </a:p>
        </p:txBody>
      </p:sp>
      <p:sp>
        <p:nvSpPr>
          <p:cNvPr id="65" name="Text Box 114"/>
          <p:cNvSpPr txBox="1">
            <a:spLocks noChangeArrowheads="1"/>
          </p:cNvSpPr>
          <p:nvPr/>
        </p:nvSpPr>
        <p:spPr bwMode="auto">
          <a:xfrm>
            <a:off x="3639109" y="5013737"/>
            <a:ext cx="2153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rgbClr val="FF0000"/>
                </a:solidFill>
              </a:rPr>
              <a:t>σ=63 [MPa]</a:t>
            </a:r>
          </a:p>
        </p:txBody>
      </p:sp>
      <p:sp>
        <p:nvSpPr>
          <p:cNvPr id="66" name="Text Box 114"/>
          <p:cNvSpPr txBox="1">
            <a:spLocks noChangeArrowheads="1"/>
          </p:cNvSpPr>
          <p:nvPr/>
        </p:nvSpPr>
        <p:spPr bwMode="auto">
          <a:xfrm>
            <a:off x="3426804" y="6036932"/>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b="1" dirty="0">
                <a:solidFill>
                  <a:srgbClr val="FF0000"/>
                </a:solidFill>
              </a:rPr>
              <a:t>3</a:t>
            </a:r>
            <a:r>
              <a:rPr lang="ja-JP" altLang="en-US" sz="2000" b="1" dirty="0">
                <a:solidFill>
                  <a:srgbClr val="FF0000"/>
                </a:solidFill>
              </a:rPr>
              <a:t>倍も壊れやすくなっている．</a:t>
            </a:r>
            <a:endParaRPr lang="en-US" altLang="ja-JP" sz="2000" b="1" dirty="0">
              <a:solidFill>
                <a:srgbClr val="FF0000"/>
              </a:solidFill>
            </a:endParaRPr>
          </a:p>
        </p:txBody>
      </p:sp>
    </p:spTree>
    <p:extLst>
      <p:ext uri="{BB962C8B-B14F-4D97-AF65-F5344CB8AC3E}">
        <p14:creationId xmlns:p14="http://schemas.microsoft.com/office/powerpoint/2010/main" val="266688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製作論３を思い出そう（凹形状）</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pic>
        <p:nvPicPr>
          <p:cNvPr id="2" name="図 1"/>
          <p:cNvPicPr>
            <a:picLocks noChangeAspect="1"/>
          </p:cNvPicPr>
          <p:nvPr/>
        </p:nvPicPr>
        <p:blipFill>
          <a:blip r:embed="rId2"/>
          <a:stretch>
            <a:fillRect/>
          </a:stretch>
        </p:blipFill>
        <p:spPr>
          <a:xfrm>
            <a:off x="1979712" y="1103581"/>
            <a:ext cx="5136666" cy="5400303"/>
          </a:xfrm>
          <a:prstGeom prst="rect">
            <a:avLst/>
          </a:prstGeom>
        </p:spPr>
      </p:pic>
      <p:sp>
        <p:nvSpPr>
          <p:cNvPr id="13" name="Text Box 114"/>
          <p:cNvSpPr txBox="1">
            <a:spLocks noChangeArrowheads="1"/>
          </p:cNvSpPr>
          <p:nvPr/>
        </p:nvSpPr>
        <p:spPr bwMode="auto">
          <a:xfrm>
            <a:off x="1259632" y="6365594"/>
            <a:ext cx="72368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荷重がかかる（応力集中が発生する）ところに溝は切れない！</a:t>
            </a:r>
            <a:endParaRPr lang="en-US" altLang="ja-JP" sz="2000" b="1" dirty="0">
              <a:solidFill>
                <a:srgbClr val="FF0000"/>
              </a:solidFill>
            </a:endParaRPr>
          </a:p>
        </p:txBody>
      </p:sp>
    </p:spTree>
    <p:extLst>
      <p:ext uri="{BB962C8B-B14F-4D97-AF65-F5344CB8AC3E}">
        <p14:creationId xmlns:p14="http://schemas.microsoft.com/office/powerpoint/2010/main" val="310509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数値構造計算（き裂）してみよう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61" name="グループ化 60"/>
          <p:cNvGrpSpPr/>
          <p:nvPr/>
        </p:nvGrpSpPr>
        <p:grpSpPr>
          <a:xfrm rot="10800000" flipH="1" flipV="1">
            <a:off x="1194302" y="1679732"/>
            <a:ext cx="253953" cy="1605251"/>
            <a:chOff x="5015814" y="1556792"/>
            <a:chExt cx="253953" cy="1207198"/>
          </a:xfrm>
        </p:grpSpPr>
        <p:cxnSp>
          <p:nvCxnSpPr>
            <p:cNvPr id="62" name="直線コネクタ 61"/>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直線コネクタ 68"/>
          <p:cNvCxnSpPr/>
          <p:nvPr/>
        </p:nvCxnSpPr>
        <p:spPr>
          <a:xfrm>
            <a:off x="5633634" y="1782646"/>
            <a:ext cx="8147" cy="1432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444791" y="1768777"/>
            <a:ext cx="10142" cy="1432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 Box 114"/>
          <p:cNvSpPr txBox="1">
            <a:spLocks noChangeArrowheads="1"/>
          </p:cNvSpPr>
          <p:nvPr/>
        </p:nvSpPr>
        <p:spPr bwMode="auto">
          <a:xfrm>
            <a:off x="1135418" y="2325018"/>
            <a:ext cx="2664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2000" b="1" dirty="0">
                <a:solidFill>
                  <a:srgbClr val="FF0000"/>
                </a:solidFill>
              </a:rPr>
              <a:t>切り欠きあり</a:t>
            </a:r>
            <a:endParaRPr lang="en-US" altLang="ja-JP" sz="2000" b="1" dirty="0">
              <a:solidFill>
                <a:srgbClr val="FF0000"/>
              </a:solidFill>
            </a:endParaRPr>
          </a:p>
        </p:txBody>
      </p:sp>
      <p:cxnSp>
        <p:nvCxnSpPr>
          <p:cNvPr id="72" name="直線コネクタ 71"/>
          <p:cNvCxnSpPr/>
          <p:nvPr/>
        </p:nvCxnSpPr>
        <p:spPr>
          <a:xfrm>
            <a:off x="1444791" y="1788498"/>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1469759" y="3201752"/>
            <a:ext cx="417202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476066" y="1778450"/>
            <a:ext cx="47386" cy="77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3517033" y="1778450"/>
            <a:ext cx="56186" cy="77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588084" y="1788498"/>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右矢印 76"/>
          <p:cNvSpPr/>
          <p:nvPr/>
        </p:nvSpPr>
        <p:spPr>
          <a:xfrm>
            <a:off x="6444208" y="2138404"/>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Text Box 114"/>
          <p:cNvSpPr txBox="1">
            <a:spLocks noChangeArrowheads="1"/>
          </p:cNvSpPr>
          <p:nvPr/>
        </p:nvSpPr>
        <p:spPr bwMode="auto">
          <a:xfrm>
            <a:off x="6299502" y="1732143"/>
            <a:ext cx="1728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F=1000 [N]</a:t>
            </a:r>
            <a:endParaRPr lang="en-US" altLang="ja-JP" sz="2000" b="1" dirty="0">
              <a:solidFill>
                <a:srgbClr val="FF0000"/>
              </a:solidFill>
            </a:endParaRPr>
          </a:p>
        </p:txBody>
      </p:sp>
      <p:sp>
        <p:nvSpPr>
          <p:cNvPr id="79" name="Text Box 114"/>
          <p:cNvSpPr txBox="1">
            <a:spLocks noChangeArrowheads="1"/>
          </p:cNvSpPr>
          <p:nvPr/>
        </p:nvSpPr>
        <p:spPr bwMode="auto">
          <a:xfrm>
            <a:off x="1603125" y="1239378"/>
            <a:ext cx="1728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L=100</a:t>
            </a:r>
            <a:endParaRPr lang="en-US" altLang="ja-JP" sz="2000" b="1" dirty="0">
              <a:solidFill>
                <a:srgbClr val="FF0000"/>
              </a:solidFill>
            </a:endParaRPr>
          </a:p>
        </p:txBody>
      </p:sp>
      <p:sp>
        <p:nvSpPr>
          <p:cNvPr id="80" name="Text Box 114"/>
          <p:cNvSpPr txBox="1">
            <a:spLocks noChangeArrowheads="1"/>
          </p:cNvSpPr>
          <p:nvPr/>
        </p:nvSpPr>
        <p:spPr bwMode="auto">
          <a:xfrm>
            <a:off x="3009437" y="1320644"/>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W=4</a:t>
            </a:r>
            <a:endParaRPr lang="en-US" altLang="ja-JP" sz="2000" b="1" dirty="0">
              <a:solidFill>
                <a:srgbClr val="FF0000"/>
              </a:solidFill>
            </a:endParaRPr>
          </a:p>
        </p:txBody>
      </p:sp>
      <p:sp>
        <p:nvSpPr>
          <p:cNvPr id="81" name="Text Box 114"/>
          <p:cNvSpPr txBox="1">
            <a:spLocks noChangeArrowheads="1"/>
          </p:cNvSpPr>
          <p:nvPr/>
        </p:nvSpPr>
        <p:spPr bwMode="auto">
          <a:xfrm>
            <a:off x="3462353" y="2042245"/>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D=20</a:t>
            </a:r>
            <a:endParaRPr lang="en-US" altLang="ja-JP" sz="2000" b="1" dirty="0">
              <a:solidFill>
                <a:srgbClr val="FF0000"/>
              </a:solidFill>
            </a:endParaRPr>
          </a:p>
        </p:txBody>
      </p:sp>
      <p:sp>
        <p:nvSpPr>
          <p:cNvPr id="82" name="Text Box 114"/>
          <p:cNvSpPr txBox="1">
            <a:spLocks noChangeArrowheads="1"/>
          </p:cNvSpPr>
          <p:nvPr/>
        </p:nvSpPr>
        <p:spPr bwMode="auto">
          <a:xfrm>
            <a:off x="4511266" y="2295320"/>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H=40</a:t>
            </a:r>
            <a:endParaRPr lang="en-US" altLang="ja-JP" sz="2000" b="1" dirty="0">
              <a:solidFill>
                <a:srgbClr val="FF0000"/>
              </a:solidFill>
            </a:endParaRPr>
          </a:p>
        </p:txBody>
      </p:sp>
      <p:sp>
        <p:nvSpPr>
          <p:cNvPr id="83" name="Text Box 114"/>
          <p:cNvSpPr txBox="1">
            <a:spLocks noChangeArrowheads="1"/>
          </p:cNvSpPr>
          <p:nvPr/>
        </p:nvSpPr>
        <p:spPr bwMode="auto">
          <a:xfrm>
            <a:off x="5135876" y="1347662"/>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t=4</a:t>
            </a:r>
            <a:endParaRPr lang="en-US" altLang="ja-JP" sz="2000" b="1" dirty="0">
              <a:solidFill>
                <a:srgbClr val="FF0000"/>
              </a:solidFill>
            </a:endParaRPr>
          </a:p>
        </p:txBody>
      </p:sp>
      <p:pic>
        <p:nvPicPr>
          <p:cNvPr id="10" name="図 9"/>
          <p:cNvPicPr>
            <a:picLocks noChangeAspect="1"/>
          </p:cNvPicPr>
          <p:nvPr/>
        </p:nvPicPr>
        <p:blipFill>
          <a:blip r:embed="rId2"/>
          <a:stretch>
            <a:fillRect/>
          </a:stretch>
        </p:blipFill>
        <p:spPr>
          <a:xfrm>
            <a:off x="91302" y="3588571"/>
            <a:ext cx="7416824" cy="3256953"/>
          </a:xfrm>
          <a:prstGeom prst="rect">
            <a:avLst/>
          </a:prstGeom>
        </p:spPr>
      </p:pic>
      <p:pic>
        <p:nvPicPr>
          <p:cNvPr id="11" name="図 10"/>
          <p:cNvPicPr>
            <a:picLocks noChangeAspect="1"/>
          </p:cNvPicPr>
          <p:nvPr/>
        </p:nvPicPr>
        <p:blipFill>
          <a:blip r:embed="rId3"/>
          <a:stretch>
            <a:fillRect/>
          </a:stretch>
        </p:blipFill>
        <p:spPr>
          <a:xfrm>
            <a:off x="6732540" y="2659197"/>
            <a:ext cx="2282501" cy="2627710"/>
          </a:xfrm>
          <a:prstGeom prst="rect">
            <a:avLst/>
          </a:prstGeom>
        </p:spPr>
      </p:pic>
      <p:sp>
        <p:nvSpPr>
          <p:cNvPr id="84" name="Text Box 114"/>
          <p:cNvSpPr txBox="1">
            <a:spLocks noChangeArrowheads="1"/>
          </p:cNvSpPr>
          <p:nvPr/>
        </p:nvSpPr>
        <p:spPr bwMode="auto">
          <a:xfrm>
            <a:off x="7402338" y="6180048"/>
            <a:ext cx="1706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1800" b="1" dirty="0">
                <a:solidFill>
                  <a:srgbClr val="FF0000"/>
                </a:solidFill>
              </a:rPr>
              <a:t>注：計算精度はよくない</a:t>
            </a:r>
            <a:endParaRPr lang="en-US" altLang="ja-JP" sz="1800" b="1" dirty="0">
              <a:solidFill>
                <a:srgbClr val="FF0000"/>
              </a:solidFill>
            </a:endParaRPr>
          </a:p>
        </p:txBody>
      </p:sp>
      <p:sp>
        <p:nvSpPr>
          <p:cNvPr id="85" name="Text Box 114"/>
          <p:cNvSpPr txBox="1">
            <a:spLocks noChangeArrowheads="1"/>
          </p:cNvSpPr>
          <p:nvPr/>
        </p:nvSpPr>
        <p:spPr bwMode="auto">
          <a:xfrm>
            <a:off x="7162087" y="5384520"/>
            <a:ext cx="2153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rgbClr val="FF0000"/>
                </a:solidFill>
              </a:rPr>
              <a:t>σ=169 [MPa]</a:t>
            </a:r>
          </a:p>
        </p:txBody>
      </p:sp>
    </p:spTree>
    <p:extLst>
      <p:ext uri="{BB962C8B-B14F-4D97-AF65-F5344CB8AC3E}">
        <p14:creationId xmlns:p14="http://schemas.microsoft.com/office/powerpoint/2010/main" val="95683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数値構造計算（き裂）してみよう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61" name="グループ化 60"/>
          <p:cNvGrpSpPr/>
          <p:nvPr/>
        </p:nvGrpSpPr>
        <p:grpSpPr>
          <a:xfrm rot="10800000" flipH="1" flipV="1">
            <a:off x="1194302" y="1679732"/>
            <a:ext cx="253953" cy="1605251"/>
            <a:chOff x="5015814" y="1556792"/>
            <a:chExt cx="253953" cy="1207198"/>
          </a:xfrm>
        </p:grpSpPr>
        <p:cxnSp>
          <p:nvCxnSpPr>
            <p:cNvPr id="62" name="直線コネクタ 61"/>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直線コネクタ 68"/>
          <p:cNvCxnSpPr/>
          <p:nvPr/>
        </p:nvCxnSpPr>
        <p:spPr>
          <a:xfrm>
            <a:off x="5633634" y="1782646"/>
            <a:ext cx="8147" cy="1432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444791" y="1768777"/>
            <a:ext cx="10142" cy="1432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 Box 114"/>
          <p:cNvSpPr txBox="1">
            <a:spLocks noChangeArrowheads="1"/>
          </p:cNvSpPr>
          <p:nvPr/>
        </p:nvSpPr>
        <p:spPr bwMode="auto">
          <a:xfrm>
            <a:off x="1083658" y="2320461"/>
            <a:ext cx="2664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2000" b="1" dirty="0">
                <a:solidFill>
                  <a:srgbClr val="FF0000"/>
                </a:solidFill>
              </a:rPr>
              <a:t>切り欠きに穴</a:t>
            </a:r>
            <a:endParaRPr lang="en-US" altLang="ja-JP" sz="2000" b="1" dirty="0">
              <a:solidFill>
                <a:srgbClr val="FF0000"/>
              </a:solidFill>
            </a:endParaRPr>
          </a:p>
        </p:txBody>
      </p:sp>
      <p:cxnSp>
        <p:nvCxnSpPr>
          <p:cNvPr id="72" name="直線コネクタ 71"/>
          <p:cNvCxnSpPr/>
          <p:nvPr/>
        </p:nvCxnSpPr>
        <p:spPr>
          <a:xfrm>
            <a:off x="1444791" y="1788498"/>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476066" y="1778450"/>
            <a:ext cx="20953" cy="6095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3537437" y="1778450"/>
            <a:ext cx="35782" cy="6095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588084" y="1788498"/>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右矢印 76"/>
          <p:cNvSpPr/>
          <p:nvPr/>
        </p:nvSpPr>
        <p:spPr>
          <a:xfrm>
            <a:off x="6444208" y="2138404"/>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Text Box 114"/>
          <p:cNvSpPr txBox="1">
            <a:spLocks noChangeArrowheads="1"/>
          </p:cNvSpPr>
          <p:nvPr/>
        </p:nvSpPr>
        <p:spPr bwMode="auto">
          <a:xfrm>
            <a:off x="6299502" y="1732143"/>
            <a:ext cx="1728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F=1000 [N]</a:t>
            </a:r>
            <a:endParaRPr lang="en-US" altLang="ja-JP" sz="2000" b="1" dirty="0">
              <a:solidFill>
                <a:srgbClr val="FF0000"/>
              </a:solidFill>
            </a:endParaRPr>
          </a:p>
        </p:txBody>
      </p:sp>
      <p:sp>
        <p:nvSpPr>
          <p:cNvPr id="79" name="Text Box 114"/>
          <p:cNvSpPr txBox="1">
            <a:spLocks noChangeArrowheads="1"/>
          </p:cNvSpPr>
          <p:nvPr/>
        </p:nvSpPr>
        <p:spPr bwMode="auto">
          <a:xfrm>
            <a:off x="1603125" y="1239378"/>
            <a:ext cx="1728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L=100</a:t>
            </a:r>
            <a:endParaRPr lang="en-US" altLang="ja-JP" sz="2000" b="1" dirty="0">
              <a:solidFill>
                <a:srgbClr val="FF0000"/>
              </a:solidFill>
            </a:endParaRPr>
          </a:p>
        </p:txBody>
      </p:sp>
      <p:sp>
        <p:nvSpPr>
          <p:cNvPr id="80" name="Text Box 114"/>
          <p:cNvSpPr txBox="1">
            <a:spLocks noChangeArrowheads="1"/>
          </p:cNvSpPr>
          <p:nvPr/>
        </p:nvSpPr>
        <p:spPr bwMode="auto">
          <a:xfrm>
            <a:off x="3009437" y="1320644"/>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W=4</a:t>
            </a:r>
            <a:endParaRPr lang="en-US" altLang="ja-JP" sz="2000" b="1" dirty="0">
              <a:solidFill>
                <a:srgbClr val="FF0000"/>
              </a:solidFill>
            </a:endParaRPr>
          </a:p>
        </p:txBody>
      </p:sp>
      <p:sp>
        <p:nvSpPr>
          <p:cNvPr id="81" name="Text Box 114"/>
          <p:cNvSpPr txBox="1">
            <a:spLocks noChangeArrowheads="1"/>
          </p:cNvSpPr>
          <p:nvPr/>
        </p:nvSpPr>
        <p:spPr bwMode="auto">
          <a:xfrm>
            <a:off x="3376678" y="1914189"/>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D=20</a:t>
            </a:r>
            <a:endParaRPr lang="en-US" altLang="ja-JP" sz="2000" b="1" dirty="0">
              <a:solidFill>
                <a:srgbClr val="FF0000"/>
              </a:solidFill>
            </a:endParaRPr>
          </a:p>
        </p:txBody>
      </p:sp>
      <p:sp>
        <p:nvSpPr>
          <p:cNvPr id="82" name="Text Box 114"/>
          <p:cNvSpPr txBox="1">
            <a:spLocks noChangeArrowheads="1"/>
          </p:cNvSpPr>
          <p:nvPr/>
        </p:nvSpPr>
        <p:spPr bwMode="auto">
          <a:xfrm>
            <a:off x="4511266" y="2295320"/>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H=40</a:t>
            </a:r>
            <a:endParaRPr lang="en-US" altLang="ja-JP" sz="2000" b="1" dirty="0">
              <a:solidFill>
                <a:srgbClr val="FF0000"/>
              </a:solidFill>
            </a:endParaRPr>
          </a:p>
        </p:txBody>
      </p:sp>
      <p:sp>
        <p:nvSpPr>
          <p:cNvPr id="83" name="Text Box 114"/>
          <p:cNvSpPr txBox="1">
            <a:spLocks noChangeArrowheads="1"/>
          </p:cNvSpPr>
          <p:nvPr/>
        </p:nvSpPr>
        <p:spPr bwMode="auto">
          <a:xfrm>
            <a:off x="5135876" y="1347662"/>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t=4</a:t>
            </a:r>
            <a:endParaRPr lang="en-US" altLang="ja-JP" sz="2000" b="1" dirty="0">
              <a:solidFill>
                <a:srgbClr val="FF0000"/>
              </a:solidFill>
            </a:endParaRPr>
          </a:p>
        </p:txBody>
      </p:sp>
      <p:sp>
        <p:nvSpPr>
          <p:cNvPr id="2" name="円弧 1"/>
          <p:cNvSpPr/>
          <p:nvPr/>
        </p:nvSpPr>
        <p:spPr>
          <a:xfrm>
            <a:off x="3382495" y="2373725"/>
            <a:ext cx="261875" cy="261875"/>
          </a:xfrm>
          <a:prstGeom prst="arc">
            <a:avLst>
              <a:gd name="adj1" fmla="val 16857095"/>
              <a:gd name="adj2" fmla="val 1565935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Text Box 114"/>
          <p:cNvSpPr txBox="1">
            <a:spLocks noChangeArrowheads="1"/>
          </p:cNvSpPr>
          <p:nvPr/>
        </p:nvSpPr>
        <p:spPr bwMode="auto">
          <a:xfrm>
            <a:off x="3332007" y="2479707"/>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φ=6</a:t>
            </a:r>
            <a:endParaRPr lang="en-US" altLang="ja-JP" sz="2000" b="1" dirty="0">
              <a:solidFill>
                <a:srgbClr val="FF0000"/>
              </a:solidFill>
            </a:endParaRPr>
          </a:p>
        </p:txBody>
      </p:sp>
      <p:cxnSp>
        <p:nvCxnSpPr>
          <p:cNvPr id="35" name="直線コネクタ 34"/>
          <p:cNvCxnSpPr/>
          <p:nvPr/>
        </p:nvCxnSpPr>
        <p:spPr>
          <a:xfrm flipV="1">
            <a:off x="1469759" y="3201752"/>
            <a:ext cx="417202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stretch>
            <a:fillRect/>
          </a:stretch>
        </p:blipFill>
        <p:spPr>
          <a:xfrm>
            <a:off x="343971" y="3428916"/>
            <a:ext cx="6306096" cy="3359639"/>
          </a:xfrm>
          <a:prstGeom prst="rect">
            <a:avLst/>
          </a:prstGeom>
        </p:spPr>
      </p:pic>
      <p:pic>
        <p:nvPicPr>
          <p:cNvPr id="7" name="図 6"/>
          <p:cNvPicPr>
            <a:picLocks noChangeAspect="1"/>
          </p:cNvPicPr>
          <p:nvPr/>
        </p:nvPicPr>
        <p:blipFill>
          <a:blip r:embed="rId3"/>
          <a:stretch>
            <a:fillRect/>
          </a:stretch>
        </p:blipFill>
        <p:spPr>
          <a:xfrm>
            <a:off x="6359661" y="2499145"/>
            <a:ext cx="2631595" cy="3306119"/>
          </a:xfrm>
          <a:prstGeom prst="rect">
            <a:avLst/>
          </a:prstGeom>
        </p:spPr>
      </p:pic>
      <p:sp>
        <p:nvSpPr>
          <p:cNvPr id="38" name="Text Box 114"/>
          <p:cNvSpPr txBox="1">
            <a:spLocks noChangeArrowheads="1"/>
          </p:cNvSpPr>
          <p:nvPr/>
        </p:nvSpPr>
        <p:spPr bwMode="auto">
          <a:xfrm>
            <a:off x="6516216" y="6199249"/>
            <a:ext cx="25928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1800" b="1" dirty="0">
                <a:solidFill>
                  <a:srgbClr val="FF0000"/>
                </a:solidFill>
              </a:rPr>
              <a:t>むしろ，小さくなった．</a:t>
            </a:r>
            <a:endParaRPr lang="en-US" altLang="ja-JP" sz="1800" b="1" dirty="0">
              <a:solidFill>
                <a:srgbClr val="FF0000"/>
              </a:solidFill>
            </a:endParaRPr>
          </a:p>
          <a:p>
            <a:pPr algn="ctr">
              <a:defRPr/>
            </a:pPr>
            <a:r>
              <a:rPr lang="ja-JP" altLang="en-US" sz="1800" b="1" dirty="0">
                <a:solidFill>
                  <a:srgbClr val="FF0000"/>
                </a:solidFill>
              </a:rPr>
              <a:t>→亀裂が進展し難くなる</a:t>
            </a:r>
            <a:endParaRPr lang="en-US" altLang="ja-JP" sz="1800" b="1" dirty="0">
              <a:solidFill>
                <a:srgbClr val="FF0000"/>
              </a:solidFill>
            </a:endParaRPr>
          </a:p>
        </p:txBody>
      </p:sp>
      <p:sp>
        <p:nvSpPr>
          <p:cNvPr id="39" name="Text Box 114"/>
          <p:cNvSpPr txBox="1">
            <a:spLocks noChangeArrowheads="1"/>
          </p:cNvSpPr>
          <p:nvPr/>
        </p:nvSpPr>
        <p:spPr bwMode="auto">
          <a:xfrm>
            <a:off x="6462417" y="5725748"/>
            <a:ext cx="2153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rgbClr val="FF0000"/>
                </a:solidFill>
              </a:rPr>
              <a:t>σ=154 [MPa]</a:t>
            </a:r>
          </a:p>
        </p:txBody>
      </p:sp>
    </p:spTree>
    <p:extLst>
      <p:ext uri="{BB962C8B-B14F-4D97-AF65-F5344CB8AC3E}">
        <p14:creationId xmlns:p14="http://schemas.microsoft.com/office/powerpoint/2010/main" val="351050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応力集中（</a:t>
            </a:r>
            <a:r>
              <a:rPr lang="en-US" altLang="ja-JP" sz="4000" b="1" dirty="0">
                <a:solidFill>
                  <a:schemeClr val="tx1">
                    <a:lumMod val="65000"/>
                    <a:lumOff val="35000"/>
                  </a:schemeClr>
                </a:solidFill>
                <a:effectLst>
                  <a:outerShdw blurRad="38100" dist="38100" dir="2700000" algn="tl">
                    <a:srgbClr val="000000">
                      <a:alpha val="43137"/>
                    </a:srgbClr>
                  </a:outerShdw>
                </a:effectLst>
              </a:rPr>
              <a:t>Stress Concentration</a:t>
            </a:r>
            <a:r>
              <a:rPr lang="ja-JP" altLang="en-US" sz="4000" b="1" dirty="0">
                <a:solidFill>
                  <a:schemeClr val="tx1">
                    <a:lumMod val="65000"/>
                    <a:lumOff val="35000"/>
                  </a:schemeClr>
                </a:solidFill>
                <a:effectLst>
                  <a:outerShdw blurRad="38100" dist="38100" dir="2700000" algn="tl">
                    <a:srgbClr val="000000">
                      <a:alpha val="43137"/>
                    </a:srgbClr>
                  </a:outerShdw>
                </a:effectLst>
              </a:rPr>
              <a:t>）</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7" name="Text Box 114"/>
          <p:cNvSpPr txBox="1">
            <a:spLocks noChangeArrowheads="1"/>
          </p:cNvSpPr>
          <p:nvPr/>
        </p:nvSpPr>
        <p:spPr bwMode="auto">
          <a:xfrm>
            <a:off x="395536" y="1412776"/>
            <a:ext cx="79844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応力集中：　</a:t>
            </a:r>
            <a:r>
              <a:rPr lang="ja-JP" altLang="en-US" sz="2000" b="1" dirty="0"/>
              <a:t>ある場所に応力が集中する（そこだけ大きくなる）現象</a:t>
            </a:r>
            <a:endParaRPr lang="en-US" altLang="ja-JP" sz="2000" b="1" dirty="0"/>
          </a:p>
          <a:p>
            <a:pPr>
              <a:defRPr/>
            </a:pPr>
            <a:endParaRPr lang="en-US" altLang="ja-JP" sz="2000" b="1" dirty="0"/>
          </a:p>
          <a:p>
            <a:pPr>
              <a:defRPr/>
            </a:pPr>
            <a:r>
              <a:rPr lang="ja-JP" altLang="en-US" sz="2000" b="1" dirty="0"/>
              <a:t>　　　　　　　　→降伏応力を超えると破断する．</a:t>
            </a:r>
            <a:endParaRPr lang="en-US" altLang="ja-JP" sz="2000" b="1" dirty="0"/>
          </a:p>
        </p:txBody>
      </p:sp>
      <p:sp>
        <p:nvSpPr>
          <p:cNvPr id="12" name="Text Box 114">
            <a:extLst>
              <a:ext uri="{FF2B5EF4-FFF2-40B4-BE49-F238E27FC236}">
                <a16:creationId xmlns:a16="http://schemas.microsoft.com/office/drawing/2014/main" id="{153838F9-48DF-4F87-A866-A8218D4E58D7}"/>
              </a:ext>
            </a:extLst>
          </p:cNvPr>
          <p:cNvSpPr txBox="1">
            <a:spLocks noChangeArrowheads="1"/>
          </p:cNvSpPr>
          <p:nvPr/>
        </p:nvSpPr>
        <p:spPr bwMode="auto">
          <a:xfrm>
            <a:off x="395536" y="5013176"/>
            <a:ext cx="798441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b="1" dirty="0">
                <a:solidFill>
                  <a:srgbClr val="FF0000"/>
                </a:solidFill>
              </a:rPr>
              <a:t>Case B</a:t>
            </a:r>
          </a:p>
          <a:p>
            <a:pPr>
              <a:defRPr/>
            </a:pPr>
            <a:r>
              <a:rPr lang="ja-JP" altLang="en-US" sz="2000" b="1" dirty="0">
                <a:solidFill>
                  <a:srgbClr val="FF0000"/>
                </a:solidFill>
              </a:rPr>
              <a:t>応力集中を避ける設計：　</a:t>
            </a:r>
            <a:r>
              <a:rPr lang="ja-JP" altLang="en-US" sz="2000" b="1" dirty="0"/>
              <a:t>壊れにくくする</a:t>
            </a:r>
            <a:endParaRPr lang="en-US" altLang="ja-JP" sz="2000" b="1" dirty="0"/>
          </a:p>
          <a:p>
            <a:pPr>
              <a:defRPr/>
            </a:pPr>
            <a:r>
              <a:rPr lang="en-US" altLang="ja-JP" sz="2000" b="1" dirty="0"/>
              <a:t>	ex. </a:t>
            </a:r>
            <a:r>
              <a:rPr lang="ja-JP" altLang="en-US" sz="2000" b="1" dirty="0"/>
              <a:t>フィレット，き裂の先にあける円孔</a:t>
            </a:r>
            <a:endParaRPr lang="en-US" altLang="ja-JP" sz="2000" b="1" dirty="0"/>
          </a:p>
          <a:p>
            <a:pPr>
              <a:defRPr/>
            </a:pPr>
            <a:r>
              <a:rPr lang="ja-JP" altLang="en-US" sz="2000" b="1" dirty="0"/>
              <a:t>　　　　　　</a:t>
            </a:r>
            <a:endParaRPr lang="en-US" altLang="ja-JP" sz="2000" b="1" dirty="0"/>
          </a:p>
        </p:txBody>
      </p:sp>
      <p:sp>
        <p:nvSpPr>
          <p:cNvPr id="13" name="Text Box 114">
            <a:extLst>
              <a:ext uri="{FF2B5EF4-FFF2-40B4-BE49-F238E27FC236}">
                <a16:creationId xmlns:a16="http://schemas.microsoft.com/office/drawing/2014/main" id="{1880070A-1B93-4541-B764-B42FBFDE07C0}"/>
              </a:ext>
            </a:extLst>
          </p:cNvPr>
          <p:cNvSpPr txBox="1">
            <a:spLocks noChangeArrowheads="1"/>
          </p:cNvSpPr>
          <p:nvPr/>
        </p:nvSpPr>
        <p:spPr bwMode="auto">
          <a:xfrm>
            <a:off x="395536" y="3413899"/>
            <a:ext cx="79844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000" b="1" dirty="0">
                <a:solidFill>
                  <a:srgbClr val="FF0000"/>
                </a:solidFill>
              </a:rPr>
              <a:t>Case A</a:t>
            </a:r>
          </a:p>
          <a:p>
            <a:pPr>
              <a:defRPr/>
            </a:pPr>
            <a:r>
              <a:rPr lang="ja-JP" altLang="en-US" sz="2000" b="1" dirty="0">
                <a:solidFill>
                  <a:srgbClr val="FF0000"/>
                </a:solidFill>
              </a:rPr>
              <a:t>わざと応力集中をさせる設計：　</a:t>
            </a:r>
            <a:r>
              <a:rPr lang="ja-JP" altLang="en-US" sz="2000" b="1" dirty="0"/>
              <a:t>その部分から壊れるようにする</a:t>
            </a:r>
            <a:endParaRPr lang="en-US" altLang="ja-JP" sz="2000" b="1" dirty="0"/>
          </a:p>
          <a:p>
            <a:pPr>
              <a:defRPr/>
            </a:pPr>
            <a:r>
              <a:rPr lang="ja-JP" altLang="en-US" sz="2000" b="1" dirty="0"/>
              <a:t>　　　　　　</a:t>
            </a:r>
            <a:r>
              <a:rPr lang="en-US" altLang="ja-JP" sz="2000" b="1" dirty="0"/>
              <a:t>ex. </a:t>
            </a:r>
            <a:r>
              <a:rPr lang="ja-JP" altLang="en-US" sz="2000" b="1" dirty="0"/>
              <a:t>醤油の切り口，缶ジュースの口，割りばし</a:t>
            </a:r>
            <a:endParaRPr lang="en-US" altLang="ja-JP" sz="2000" b="1" dirty="0"/>
          </a:p>
        </p:txBody>
      </p:sp>
    </p:spTree>
    <p:extLst>
      <p:ext uri="{BB962C8B-B14F-4D97-AF65-F5344CB8AC3E}">
        <p14:creationId xmlns:p14="http://schemas.microsoft.com/office/powerpoint/2010/main" val="295871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数値構造計算（き裂）してみよう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61" name="グループ化 60"/>
          <p:cNvGrpSpPr/>
          <p:nvPr/>
        </p:nvGrpSpPr>
        <p:grpSpPr>
          <a:xfrm rot="10800000" flipH="1" flipV="1">
            <a:off x="1194302" y="1679732"/>
            <a:ext cx="253953" cy="1605251"/>
            <a:chOff x="5015814" y="1556792"/>
            <a:chExt cx="253953" cy="1207198"/>
          </a:xfrm>
        </p:grpSpPr>
        <p:cxnSp>
          <p:nvCxnSpPr>
            <p:cNvPr id="62" name="直線コネクタ 61"/>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直線コネクタ 68"/>
          <p:cNvCxnSpPr/>
          <p:nvPr/>
        </p:nvCxnSpPr>
        <p:spPr>
          <a:xfrm>
            <a:off x="5633634" y="1782646"/>
            <a:ext cx="8147" cy="1432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a:off x="1444791" y="1768777"/>
            <a:ext cx="10142" cy="14329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 Box 114"/>
          <p:cNvSpPr txBox="1">
            <a:spLocks noChangeArrowheads="1"/>
          </p:cNvSpPr>
          <p:nvPr/>
        </p:nvSpPr>
        <p:spPr bwMode="auto">
          <a:xfrm>
            <a:off x="1050263" y="2166782"/>
            <a:ext cx="2664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2000" b="1" dirty="0">
                <a:solidFill>
                  <a:srgbClr val="FF0000"/>
                </a:solidFill>
              </a:rPr>
              <a:t>切り欠きに穴</a:t>
            </a:r>
            <a:endParaRPr lang="en-US" altLang="ja-JP" sz="2000" b="1" dirty="0">
              <a:solidFill>
                <a:srgbClr val="FF0000"/>
              </a:solidFill>
            </a:endParaRPr>
          </a:p>
          <a:p>
            <a:pPr algn="ctr">
              <a:defRPr/>
            </a:pPr>
            <a:r>
              <a:rPr lang="ja-JP" altLang="en-US" sz="2000" b="1" dirty="0">
                <a:solidFill>
                  <a:srgbClr val="FF0000"/>
                </a:solidFill>
              </a:rPr>
              <a:t>楕円なら？</a:t>
            </a:r>
            <a:endParaRPr lang="en-US" altLang="ja-JP" sz="2000" b="1" dirty="0">
              <a:solidFill>
                <a:srgbClr val="FF0000"/>
              </a:solidFill>
            </a:endParaRPr>
          </a:p>
        </p:txBody>
      </p:sp>
      <p:cxnSp>
        <p:nvCxnSpPr>
          <p:cNvPr id="72" name="直線コネクタ 71"/>
          <p:cNvCxnSpPr/>
          <p:nvPr/>
        </p:nvCxnSpPr>
        <p:spPr>
          <a:xfrm>
            <a:off x="1444791" y="1788498"/>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476066" y="1778450"/>
            <a:ext cx="20953" cy="6095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3537437" y="1778450"/>
            <a:ext cx="35782" cy="6095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588084" y="1788498"/>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右矢印 76"/>
          <p:cNvSpPr/>
          <p:nvPr/>
        </p:nvSpPr>
        <p:spPr>
          <a:xfrm>
            <a:off x="6444208" y="2138404"/>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Text Box 114"/>
          <p:cNvSpPr txBox="1">
            <a:spLocks noChangeArrowheads="1"/>
          </p:cNvSpPr>
          <p:nvPr/>
        </p:nvSpPr>
        <p:spPr bwMode="auto">
          <a:xfrm>
            <a:off x="6299502" y="1732143"/>
            <a:ext cx="1728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F=1000 [N]</a:t>
            </a:r>
            <a:endParaRPr lang="en-US" altLang="ja-JP" sz="2000" b="1" dirty="0">
              <a:solidFill>
                <a:srgbClr val="FF0000"/>
              </a:solidFill>
            </a:endParaRPr>
          </a:p>
        </p:txBody>
      </p:sp>
      <p:sp>
        <p:nvSpPr>
          <p:cNvPr id="79" name="Text Box 114"/>
          <p:cNvSpPr txBox="1">
            <a:spLocks noChangeArrowheads="1"/>
          </p:cNvSpPr>
          <p:nvPr/>
        </p:nvSpPr>
        <p:spPr bwMode="auto">
          <a:xfrm>
            <a:off x="1603125" y="1239378"/>
            <a:ext cx="17288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L=100</a:t>
            </a:r>
            <a:endParaRPr lang="en-US" altLang="ja-JP" sz="2000" b="1" dirty="0">
              <a:solidFill>
                <a:srgbClr val="FF0000"/>
              </a:solidFill>
            </a:endParaRPr>
          </a:p>
        </p:txBody>
      </p:sp>
      <p:sp>
        <p:nvSpPr>
          <p:cNvPr id="80" name="Text Box 114"/>
          <p:cNvSpPr txBox="1">
            <a:spLocks noChangeArrowheads="1"/>
          </p:cNvSpPr>
          <p:nvPr/>
        </p:nvSpPr>
        <p:spPr bwMode="auto">
          <a:xfrm>
            <a:off x="3009437" y="1320644"/>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W=4</a:t>
            </a:r>
            <a:endParaRPr lang="en-US" altLang="ja-JP" sz="2000" b="1" dirty="0">
              <a:solidFill>
                <a:srgbClr val="FF0000"/>
              </a:solidFill>
            </a:endParaRPr>
          </a:p>
        </p:txBody>
      </p:sp>
      <p:sp>
        <p:nvSpPr>
          <p:cNvPr id="81" name="Text Box 114"/>
          <p:cNvSpPr txBox="1">
            <a:spLocks noChangeArrowheads="1"/>
          </p:cNvSpPr>
          <p:nvPr/>
        </p:nvSpPr>
        <p:spPr bwMode="auto">
          <a:xfrm>
            <a:off x="3376678" y="1914189"/>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D=20</a:t>
            </a:r>
            <a:endParaRPr lang="en-US" altLang="ja-JP" sz="2000" b="1" dirty="0">
              <a:solidFill>
                <a:srgbClr val="FF0000"/>
              </a:solidFill>
            </a:endParaRPr>
          </a:p>
        </p:txBody>
      </p:sp>
      <p:sp>
        <p:nvSpPr>
          <p:cNvPr id="82" name="Text Box 114"/>
          <p:cNvSpPr txBox="1">
            <a:spLocks noChangeArrowheads="1"/>
          </p:cNvSpPr>
          <p:nvPr/>
        </p:nvSpPr>
        <p:spPr bwMode="auto">
          <a:xfrm>
            <a:off x="4511266" y="2295320"/>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H=40</a:t>
            </a:r>
            <a:endParaRPr lang="en-US" altLang="ja-JP" sz="2000" b="1" dirty="0">
              <a:solidFill>
                <a:srgbClr val="FF0000"/>
              </a:solidFill>
            </a:endParaRPr>
          </a:p>
        </p:txBody>
      </p:sp>
      <p:sp>
        <p:nvSpPr>
          <p:cNvPr id="83" name="Text Box 114"/>
          <p:cNvSpPr txBox="1">
            <a:spLocks noChangeArrowheads="1"/>
          </p:cNvSpPr>
          <p:nvPr/>
        </p:nvSpPr>
        <p:spPr bwMode="auto">
          <a:xfrm>
            <a:off x="5135876" y="1347662"/>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t=4</a:t>
            </a:r>
            <a:endParaRPr lang="en-US" altLang="ja-JP" sz="2000" b="1" dirty="0">
              <a:solidFill>
                <a:srgbClr val="FF0000"/>
              </a:solidFill>
            </a:endParaRPr>
          </a:p>
        </p:txBody>
      </p:sp>
      <p:sp>
        <p:nvSpPr>
          <p:cNvPr id="2" name="円弧 1"/>
          <p:cNvSpPr/>
          <p:nvPr/>
        </p:nvSpPr>
        <p:spPr>
          <a:xfrm>
            <a:off x="3332255" y="2373725"/>
            <a:ext cx="365459" cy="179697"/>
          </a:xfrm>
          <a:prstGeom prst="arc">
            <a:avLst>
              <a:gd name="adj1" fmla="val 16857095"/>
              <a:gd name="adj2" fmla="val 1565935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Text Box 114"/>
          <p:cNvSpPr txBox="1">
            <a:spLocks noChangeArrowheads="1"/>
          </p:cNvSpPr>
          <p:nvPr/>
        </p:nvSpPr>
        <p:spPr bwMode="auto">
          <a:xfrm>
            <a:off x="3323802" y="2567306"/>
            <a:ext cx="11305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a=4, b=8</a:t>
            </a:r>
            <a:endParaRPr lang="en-US" altLang="ja-JP" sz="2000" b="1" dirty="0">
              <a:solidFill>
                <a:srgbClr val="FF0000"/>
              </a:solidFill>
            </a:endParaRPr>
          </a:p>
        </p:txBody>
      </p:sp>
      <p:cxnSp>
        <p:nvCxnSpPr>
          <p:cNvPr id="35" name="直線コネクタ 34"/>
          <p:cNvCxnSpPr/>
          <p:nvPr/>
        </p:nvCxnSpPr>
        <p:spPr>
          <a:xfrm flipV="1">
            <a:off x="1469759" y="3201752"/>
            <a:ext cx="417202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 Box 114"/>
          <p:cNvSpPr txBox="1">
            <a:spLocks noChangeArrowheads="1"/>
          </p:cNvSpPr>
          <p:nvPr/>
        </p:nvSpPr>
        <p:spPr bwMode="auto">
          <a:xfrm>
            <a:off x="6444208" y="6199249"/>
            <a:ext cx="2699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1800" b="1" dirty="0">
                <a:solidFill>
                  <a:srgbClr val="FF0000"/>
                </a:solidFill>
              </a:rPr>
              <a:t>さらに，小さくなった．</a:t>
            </a:r>
            <a:endParaRPr lang="en-US" altLang="ja-JP" sz="1800" b="1" dirty="0">
              <a:solidFill>
                <a:srgbClr val="FF0000"/>
              </a:solidFill>
            </a:endParaRPr>
          </a:p>
          <a:p>
            <a:pPr algn="ctr">
              <a:defRPr/>
            </a:pPr>
            <a:r>
              <a:rPr lang="ja-JP" altLang="en-US" sz="1800" b="1" dirty="0">
                <a:solidFill>
                  <a:srgbClr val="FF0000"/>
                </a:solidFill>
              </a:rPr>
              <a:t>→どんな形がいいのか？</a:t>
            </a:r>
            <a:endParaRPr lang="en-US" altLang="ja-JP" sz="1800" b="1" dirty="0">
              <a:solidFill>
                <a:srgbClr val="FF0000"/>
              </a:solidFill>
            </a:endParaRPr>
          </a:p>
        </p:txBody>
      </p:sp>
      <p:sp>
        <p:nvSpPr>
          <p:cNvPr id="39" name="Text Box 114"/>
          <p:cNvSpPr txBox="1">
            <a:spLocks noChangeArrowheads="1"/>
          </p:cNvSpPr>
          <p:nvPr/>
        </p:nvSpPr>
        <p:spPr bwMode="auto">
          <a:xfrm>
            <a:off x="6462417" y="5725748"/>
            <a:ext cx="21538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rgbClr val="FF0000"/>
                </a:solidFill>
              </a:rPr>
              <a:t>σ=102 [MPa]</a:t>
            </a:r>
          </a:p>
        </p:txBody>
      </p:sp>
      <p:pic>
        <p:nvPicPr>
          <p:cNvPr id="3" name="図 2"/>
          <p:cNvPicPr>
            <a:picLocks noChangeAspect="1"/>
          </p:cNvPicPr>
          <p:nvPr/>
        </p:nvPicPr>
        <p:blipFill>
          <a:blip r:embed="rId2"/>
          <a:stretch>
            <a:fillRect/>
          </a:stretch>
        </p:blipFill>
        <p:spPr>
          <a:xfrm>
            <a:off x="68136" y="3343606"/>
            <a:ext cx="6448080" cy="3513332"/>
          </a:xfrm>
          <a:prstGeom prst="rect">
            <a:avLst/>
          </a:prstGeom>
        </p:spPr>
      </p:pic>
      <p:pic>
        <p:nvPicPr>
          <p:cNvPr id="4" name="図 3"/>
          <p:cNvPicPr>
            <a:picLocks noChangeAspect="1"/>
          </p:cNvPicPr>
          <p:nvPr/>
        </p:nvPicPr>
        <p:blipFill>
          <a:blip r:embed="rId3"/>
          <a:stretch>
            <a:fillRect/>
          </a:stretch>
        </p:blipFill>
        <p:spPr>
          <a:xfrm>
            <a:off x="6404058" y="2581411"/>
            <a:ext cx="2493463" cy="3136573"/>
          </a:xfrm>
          <a:prstGeom prst="rect">
            <a:avLst/>
          </a:prstGeom>
        </p:spPr>
      </p:pic>
    </p:spTree>
    <p:extLst>
      <p:ext uri="{BB962C8B-B14F-4D97-AF65-F5344CB8AC3E}">
        <p14:creationId xmlns:p14="http://schemas.microsoft.com/office/powerpoint/2010/main" val="366699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板に空いた円孔の力学</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52" name="右矢印 51"/>
          <p:cNvSpPr/>
          <p:nvPr/>
        </p:nvSpPr>
        <p:spPr>
          <a:xfrm>
            <a:off x="6020694" y="236207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Text Box 114"/>
          <p:cNvSpPr txBox="1">
            <a:spLocks noChangeArrowheads="1"/>
          </p:cNvSpPr>
          <p:nvPr/>
        </p:nvSpPr>
        <p:spPr bwMode="auto">
          <a:xfrm>
            <a:off x="6059301" y="1942666"/>
            <a:ext cx="498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a:t>
            </a:r>
            <a:endParaRPr lang="en-US" altLang="ja-JP" sz="2000" b="1" dirty="0">
              <a:solidFill>
                <a:srgbClr val="FF0000"/>
              </a:solidFill>
            </a:endParaRPr>
          </a:p>
        </p:txBody>
      </p:sp>
      <p:sp>
        <p:nvSpPr>
          <p:cNvPr id="57" name="Text Box 114"/>
          <p:cNvSpPr txBox="1">
            <a:spLocks noChangeArrowheads="1"/>
          </p:cNvSpPr>
          <p:nvPr/>
        </p:nvSpPr>
        <p:spPr bwMode="auto">
          <a:xfrm>
            <a:off x="5230864" y="1156058"/>
            <a:ext cx="828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t</a:t>
            </a:r>
            <a:endParaRPr lang="en-US" altLang="ja-JP" sz="2000" b="1" dirty="0">
              <a:solidFill>
                <a:srgbClr val="FF0000"/>
              </a:solidFill>
            </a:endParaRPr>
          </a:p>
        </p:txBody>
      </p:sp>
      <p:sp>
        <p:nvSpPr>
          <p:cNvPr id="7" name="正方形/長方形 6"/>
          <p:cNvSpPr/>
          <p:nvPr/>
        </p:nvSpPr>
        <p:spPr>
          <a:xfrm>
            <a:off x="1780771" y="1641996"/>
            <a:ext cx="4015350" cy="1872208"/>
          </a:xfrm>
          <a:prstGeom prst="rect">
            <a:avLst/>
          </a:prstGeom>
          <a:solidFill>
            <a:schemeClr val="accent1">
              <a:lumMod val="7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p:cNvSpPr/>
          <p:nvPr/>
        </p:nvSpPr>
        <p:spPr>
          <a:xfrm>
            <a:off x="3572422" y="2362076"/>
            <a:ext cx="432048" cy="432048"/>
          </a:xfrm>
          <a:prstGeom prst="ellipse">
            <a:avLst/>
          </a:prstGeom>
          <a:solidFill>
            <a:schemeClr val="bg1">
              <a:lumMod val="8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右矢印 84"/>
          <p:cNvSpPr/>
          <p:nvPr/>
        </p:nvSpPr>
        <p:spPr>
          <a:xfrm flipH="1">
            <a:off x="980134" y="236207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Text Box 114"/>
          <p:cNvSpPr txBox="1">
            <a:spLocks noChangeArrowheads="1"/>
          </p:cNvSpPr>
          <p:nvPr/>
        </p:nvSpPr>
        <p:spPr bwMode="auto">
          <a:xfrm>
            <a:off x="971600" y="1942666"/>
            <a:ext cx="498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a:t>
            </a:r>
            <a:endParaRPr lang="en-US" altLang="ja-JP" sz="2000" b="1" dirty="0">
              <a:solidFill>
                <a:srgbClr val="FF0000"/>
              </a:solidFill>
            </a:endParaRPr>
          </a:p>
        </p:txBody>
      </p:sp>
      <p:cxnSp>
        <p:nvCxnSpPr>
          <p:cNvPr id="9" name="直線矢印コネクタ 8"/>
          <p:cNvCxnSpPr/>
          <p:nvPr/>
        </p:nvCxnSpPr>
        <p:spPr>
          <a:xfrm>
            <a:off x="2140811" y="1641996"/>
            <a:ext cx="0" cy="1872208"/>
          </a:xfrm>
          <a:prstGeom prst="straightConnector1">
            <a:avLst/>
          </a:prstGeom>
          <a:ln>
            <a:solidFill>
              <a:schemeClr val="bg1">
                <a:lumMod val="9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87" name="Text Box 114"/>
          <p:cNvSpPr txBox="1">
            <a:spLocks noChangeArrowheads="1"/>
          </p:cNvSpPr>
          <p:nvPr/>
        </p:nvSpPr>
        <p:spPr bwMode="auto">
          <a:xfrm>
            <a:off x="1574656" y="2394014"/>
            <a:ext cx="854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a</a:t>
            </a:r>
            <a:endParaRPr lang="en-US" altLang="ja-JP" sz="2000" b="1" dirty="0">
              <a:solidFill>
                <a:srgbClr val="FF0000"/>
              </a:solidFill>
            </a:endParaRPr>
          </a:p>
        </p:txBody>
      </p:sp>
      <p:sp>
        <p:nvSpPr>
          <p:cNvPr id="88" name="Text Box 114"/>
          <p:cNvSpPr txBox="1">
            <a:spLocks noChangeArrowheads="1"/>
          </p:cNvSpPr>
          <p:nvPr/>
        </p:nvSpPr>
        <p:spPr bwMode="auto">
          <a:xfrm>
            <a:off x="3078213" y="2139310"/>
            <a:ext cx="854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d</a:t>
            </a:r>
            <a:endParaRPr lang="en-US" altLang="ja-JP" sz="2000" b="1" dirty="0">
              <a:solidFill>
                <a:srgbClr val="FF0000"/>
              </a:solidFill>
            </a:endParaRPr>
          </a:p>
        </p:txBody>
      </p:sp>
      <p:graphicFrame>
        <p:nvGraphicFramePr>
          <p:cNvPr id="89" name="オブジェクト 88"/>
          <p:cNvGraphicFramePr>
            <a:graphicFrameLocks noChangeAspect="1"/>
          </p:cNvGraphicFramePr>
          <p:nvPr>
            <p:extLst>
              <p:ext uri="{D42A27DB-BD31-4B8C-83A1-F6EECF244321}">
                <p14:modId xmlns:p14="http://schemas.microsoft.com/office/powerpoint/2010/main" val="3594936553"/>
              </p:ext>
            </p:extLst>
          </p:nvPr>
        </p:nvGraphicFramePr>
        <p:xfrm>
          <a:off x="1996795" y="3557827"/>
          <a:ext cx="743043" cy="572798"/>
        </p:xfrm>
        <a:graphic>
          <a:graphicData uri="http://schemas.openxmlformats.org/presentationml/2006/ole">
            <mc:AlternateContent xmlns:mc="http://schemas.openxmlformats.org/markup-compatibility/2006">
              <mc:Choice xmlns:v="urn:schemas-microsoft-com:vml" Requires="v">
                <p:oleObj spid="_x0000_s1664" name="Equation" r:id="rId3" imgW="507960" imgH="393480" progId="Equation.DSMT4">
                  <p:embed/>
                </p:oleObj>
              </mc:Choice>
              <mc:Fallback>
                <p:oleObj name="Equation" r:id="rId3" imgW="507960" imgH="393480" progId="Equation.DSMT4">
                  <p:embed/>
                  <p:pic>
                    <p:nvPicPr>
                      <p:cNvPr id="59" name="オブジェクト 58"/>
                      <p:cNvPicPr/>
                      <p:nvPr/>
                    </p:nvPicPr>
                    <p:blipFill>
                      <a:blip r:embed="rId4"/>
                      <a:stretch>
                        <a:fillRect/>
                      </a:stretch>
                    </p:blipFill>
                    <p:spPr>
                      <a:xfrm>
                        <a:off x="1996795" y="3557827"/>
                        <a:ext cx="743043" cy="572798"/>
                      </a:xfrm>
                      <a:prstGeom prst="rect">
                        <a:avLst/>
                      </a:prstGeom>
                    </p:spPr>
                  </p:pic>
                </p:oleObj>
              </mc:Fallback>
            </mc:AlternateContent>
          </a:graphicData>
        </a:graphic>
      </p:graphicFrame>
      <p:cxnSp>
        <p:nvCxnSpPr>
          <p:cNvPr id="90" name="直線矢印コネクタ 89"/>
          <p:cNvCxnSpPr/>
          <p:nvPr/>
        </p:nvCxnSpPr>
        <p:spPr>
          <a:xfrm>
            <a:off x="2428843" y="176758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2417281" y="1641996"/>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a:off x="2428843" y="1983609"/>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p:nvPr/>
        </p:nvCxnSpPr>
        <p:spPr>
          <a:xfrm>
            <a:off x="2428843" y="220637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a:off x="2428843" y="2427377"/>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p:nvPr/>
        </p:nvCxnSpPr>
        <p:spPr>
          <a:xfrm>
            <a:off x="2428843" y="267354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2428843" y="2911442"/>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2428843" y="3137408"/>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2428843" y="3370188"/>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BE8481CC-CE8A-4AA4-AAB5-75BE4C298695}"/>
              </a:ext>
            </a:extLst>
          </p:cNvPr>
          <p:cNvCxnSpPr/>
          <p:nvPr/>
        </p:nvCxnSpPr>
        <p:spPr>
          <a:xfrm>
            <a:off x="3789459" y="1641996"/>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CF665704-3D25-4A25-B7D0-98706CA9A266}"/>
              </a:ext>
            </a:extLst>
          </p:cNvPr>
          <p:cNvGrpSpPr/>
          <p:nvPr/>
        </p:nvGrpSpPr>
        <p:grpSpPr>
          <a:xfrm>
            <a:off x="3284395" y="1223942"/>
            <a:ext cx="1775329" cy="2925138"/>
            <a:chOff x="3284395" y="1223942"/>
            <a:chExt cx="1775329" cy="2925138"/>
          </a:xfrm>
        </p:grpSpPr>
        <p:grpSp>
          <p:nvGrpSpPr>
            <p:cNvPr id="3" name="グループ化 2">
              <a:extLst>
                <a:ext uri="{FF2B5EF4-FFF2-40B4-BE49-F238E27FC236}">
                  <a16:creationId xmlns:a16="http://schemas.microsoft.com/office/drawing/2014/main" id="{AB0C8985-4A5D-4F36-A73D-040020573B2E}"/>
                </a:ext>
              </a:extLst>
            </p:cNvPr>
            <p:cNvGrpSpPr/>
            <p:nvPr/>
          </p:nvGrpSpPr>
          <p:grpSpPr>
            <a:xfrm>
              <a:off x="3341184" y="1641996"/>
              <a:ext cx="1003300" cy="2507084"/>
              <a:chOff x="3341184" y="1641996"/>
              <a:chExt cx="1003300" cy="2507084"/>
            </a:xfrm>
          </p:grpSpPr>
          <p:graphicFrame>
            <p:nvGraphicFramePr>
              <p:cNvPr id="72" name="オブジェクト 71">
                <a:extLst>
                  <a:ext uri="{FF2B5EF4-FFF2-40B4-BE49-F238E27FC236}">
                    <a16:creationId xmlns:a16="http://schemas.microsoft.com/office/drawing/2014/main" id="{FBEB062F-A16E-47A6-8E5B-355085812003}"/>
                  </a:ext>
                </a:extLst>
              </p:cNvPr>
              <p:cNvGraphicFramePr>
                <a:graphicFrameLocks noChangeAspect="1"/>
              </p:cNvGraphicFramePr>
              <p:nvPr>
                <p:extLst>
                  <p:ext uri="{D42A27DB-BD31-4B8C-83A1-F6EECF244321}">
                    <p14:modId xmlns:p14="http://schemas.microsoft.com/office/powerpoint/2010/main" val="3084903852"/>
                  </p:ext>
                </p:extLst>
              </p:nvPr>
            </p:nvGraphicFramePr>
            <p:xfrm>
              <a:off x="3341184" y="3541068"/>
              <a:ext cx="1003300" cy="608012"/>
            </p:xfrm>
            <a:graphic>
              <a:graphicData uri="http://schemas.openxmlformats.org/presentationml/2006/ole">
                <mc:AlternateContent xmlns:mc="http://schemas.openxmlformats.org/markup-compatibility/2006">
                  <mc:Choice xmlns:v="urn:schemas-microsoft-com:vml" Requires="v">
                    <p:oleObj spid="_x0000_s1665" name="Equation" r:id="rId5" imgW="685800" imgH="419040" progId="Equation.DSMT4">
                      <p:embed/>
                    </p:oleObj>
                  </mc:Choice>
                  <mc:Fallback>
                    <p:oleObj name="Equation" r:id="rId5" imgW="685800" imgH="419040" progId="Equation.DSMT4">
                      <p:embed/>
                      <p:pic>
                        <p:nvPicPr>
                          <p:cNvPr id="89" name="オブジェクト 88"/>
                          <p:cNvPicPr/>
                          <p:nvPr/>
                        </p:nvPicPr>
                        <p:blipFill>
                          <a:blip r:embed="rId6"/>
                          <a:stretch>
                            <a:fillRect/>
                          </a:stretch>
                        </p:blipFill>
                        <p:spPr>
                          <a:xfrm>
                            <a:off x="3341184" y="3541068"/>
                            <a:ext cx="1003300" cy="608012"/>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10052665-FA03-4142-AEDF-7AB4DBB3BCDA}"/>
                  </a:ext>
                </a:extLst>
              </p:cNvPr>
              <p:cNvGrpSpPr/>
              <p:nvPr/>
            </p:nvGrpSpPr>
            <p:grpSpPr>
              <a:xfrm>
                <a:off x="3791569" y="1641996"/>
                <a:ext cx="371602" cy="1872208"/>
                <a:chOff x="8016822" y="1641996"/>
                <a:chExt cx="371602" cy="1872208"/>
              </a:xfrm>
            </p:grpSpPr>
            <p:cxnSp>
              <p:nvCxnSpPr>
                <p:cNvPr id="176" name="直線矢印コネクタ 175">
                  <a:extLst>
                    <a:ext uri="{FF2B5EF4-FFF2-40B4-BE49-F238E27FC236}">
                      <a16:creationId xmlns:a16="http://schemas.microsoft.com/office/drawing/2014/main" id="{F07ABE8B-6202-4EB7-9ACD-4B1325E0DABA}"/>
                    </a:ext>
                  </a:extLst>
                </p:cNvPr>
                <p:cNvCxnSpPr/>
                <p:nvPr/>
              </p:nvCxnSpPr>
              <p:spPr>
                <a:xfrm>
                  <a:off x="8021875" y="1641996"/>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直線矢印コネクタ 176">
                  <a:extLst>
                    <a:ext uri="{FF2B5EF4-FFF2-40B4-BE49-F238E27FC236}">
                      <a16:creationId xmlns:a16="http://schemas.microsoft.com/office/drawing/2014/main" id="{67D89A20-7C3A-47BB-A7E8-ECEE4A658672}"/>
                    </a:ext>
                  </a:extLst>
                </p:cNvPr>
                <p:cNvCxnSpPr/>
                <p:nvPr/>
              </p:nvCxnSpPr>
              <p:spPr>
                <a:xfrm>
                  <a:off x="8028384" y="176758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8" name="直線矢印コネクタ 177">
                  <a:extLst>
                    <a:ext uri="{FF2B5EF4-FFF2-40B4-BE49-F238E27FC236}">
                      <a16:creationId xmlns:a16="http://schemas.microsoft.com/office/drawing/2014/main" id="{FD302E90-E407-4AB3-80BE-C36757E4C7BA}"/>
                    </a:ext>
                  </a:extLst>
                </p:cNvPr>
                <p:cNvCxnSpPr/>
                <p:nvPr/>
              </p:nvCxnSpPr>
              <p:spPr>
                <a:xfrm>
                  <a:off x="8016822" y="1641996"/>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直線矢印コネクタ 178">
                  <a:extLst>
                    <a:ext uri="{FF2B5EF4-FFF2-40B4-BE49-F238E27FC236}">
                      <a16:creationId xmlns:a16="http://schemas.microsoft.com/office/drawing/2014/main" id="{C71FCE4F-A4A5-4462-A649-B78E35E5696B}"/>
                    </a:ext>
                  </a:extLst>
                </p:cNvPr>
                <p:cNvCxnSpPr/>
                <p:nvPr/>
              </p:nvCxnSpPr>
              <p:spPr>
                <a:xfrm>
                  <a:off x="8028384" y="1963289"/>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0" name="直線矢印コネクタ 179">
                  <a:extLst>
                    <a:ext uri="{FF2B5EF4-FFF2-40B4-BE49-F238E27FC236}">
                      <a16:creationId xmlns:a16="http://schemas.microsoft.com/office/drawing/2014/main" id="{58DE6AB0-C394-47A7-8DA7-D021D3127D93}"/>
                    </a:ext>
                  </a:extLst>
                </p:cNvPr>
                <p:cNvCxnSpPr/>
                <p:nvPr/>
              </p:nvCxnSpPr>
              <p:spPr>
                <a:xfrm>
                  <a:off x="8028384" y="216573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1" name="直線矢印コネクタ 180">
                  <a:extLst>
                    <a:ext uri="{FF2B5EF4-FFF2-40B4-BE49-F238E27FC236}">
                      <a16:creationId xmlns:a16="http://schemas.microsoft.com/office/drawing/2014/main" id="{DA073F4A-B149-4799-8850-85F2F1B7DE26}"/>
                    </a:ext>
                  </a:extLst>
                </p:cNvPr>
                <p:cNvCxnSpPr/>
                <p:nvPr/>
              </p:nvCxnSpPr>
              <p:spPr>
                <a:xfrm>
                  <a:off x="8028384" y="2346097"/>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2" name="直線矢印コネクタ 181">
                  <a:extLst>
                    <a:ext uri="{FF2B5EF4-FFF2-40B4-BE49-F238E27FC236}">
                      <a16:creationId xmlns:a16="http://schemas.microsoft.com/office/drawing/2014/main" id="{C8DA74C2-C304-439F-894D-0B360957DB7D}"/>
                    </a:ext>
                  </a:extLst>
                </p:cNvPr>
                <p:cNvCxnSpPr/>
                <p:nvPr/>
              </p:nvCxnSpPr>
              <p:spPr>
                <a:xfrm>
                  <a:off x="8028384" y="279546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3" name="直線矢印コネクタ 182">
                  <a:extLst>
                    <a:ext uri="{FF2B5EF4-FFF2-40B4-BE49-F238E27FC236}">
                      <a16:creationId xmlns:a16="http://schemas.microsoft.com/office/drawing/2014/main" id="{11D3E344-5F10-45B5-9168-887A3844D04E}"/>
                    </a:ext>
                  </a:extLst>
                </p:cNvPr>
                <p:cNvCxnSpPr/>
                <p:nvPr/>
              </p:nvCxnSpPr>
              <p:spPr>
                <a:xfrm>
                  <a:off x="8028384" y="2962242"/>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4" name="直線矢印コネクタ 183">
                  <a:extLst>
                    <a:ext uri="{FF2B5EF4-FFF2-40B4-BE49-F238E27FC236}">
                      <a16:creationId xmlns:a16="http://schemas.microsoft.com/office/drawing/2014/main" id="{C3E06E8C-F8F0-4520-AE25-FBA99D04DB63}"/>
                    </a:ext>
                  </a:extLst>
                </p:cNvPr>
                <p:cNvCxnSpPr/>
                <p:nvPr/>
              </p:nvCxnSpPr>
              <p:spPr>
                <a:xfrm>
                  <a:off x="8028384" y="3167888"/>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BC960529-624A-48B2-9579-6DE404987F3D}"/>
                    </a:ext>
                  </a:extLst>
                </p:cNvPr>
                <p:cNvCxnSpPr/>
                <p:nvPr/>
              </p:nvCxnSpPr>
              <p:spPr>
                <a:xfrm>
                  <a:off x="8028384" y="3370188"/>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87" name="Text Box 114">
              <a:extLst>
                <a:ext uri="{FF2B5EF4-FFF2-40B4-BE49-F238E27FC236}">
                  <a16:creationId xmlns:a16="http://schemas.microsoft.com/office/drawing/2014/main" id="{B6EFD97E-243E-4335-AD8B-500C9E531120}"/>
                </a:ext>
              </a:extLst>
            </p:cNvPr>
            <p:cNvSpPr txBox="1">
              <a:spLocks noChangeArrowheads="1"/>
            </p:cNvSpPr>
            <p:nvPr/>
          </p:nvSpPr>
          <p:spPr bwMode="auto">
            <a:xfrm>
              <a:off x="3284395" y="1223942"/>
              <a:ext cx="177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こうなる？</a:t>
              </a:r>
              <a:endParaRPr lang="en-US" altLang="ja-JP" sz="1800" b="1" dirty="0">
                <a:solidFill>
                  <a:srgbClr val="FF0000"/>
                </a:solidFill>
              </a:endParaRPr>
            </a:p>
          </p:txBody>
        </p:sp>
      </p:grpSp>
      <p:grpSp>
        <p:nvGrpSpPr>
          <p:cNvPr id="8" name="グループ化 7">
            <a:extLst>
              <a:ext uri="{FF2B5EF4-FFF2-40B4-BE49-F238E27FC236}">
                <a16:creationId xmlns:a16="http://schemas.microsoft.com/office/drawing/2014/main" id="{638BF5E1-6719-48A7-B940-8E70E15FE5FC}"/>
              </a:ext>
            </a:extLst>
          </p:cNvPr>
          <p:cNvGrpSpPr/>
          <p:nvPr/>
        </p:nvGrpSpPr>
        <p:grpSpPr>
          <a:xfrm>
            <a:off x="3029352" y="1340768"/>
            <a:ext cx="3058267" cy="2572856"/>
            <a:chOff x="3029352" y="1340768"/>
            <a:chExt cx="3058267" cy="2572856"/>
          </a:xfrm>
        </p:grpSpPr>
        <p:cxnSp>
          <p:nvCxnSpPr>
            <p:cNvPr id="5" name="直線コネクタ 4">
              <a:extLst>
                <a:ext uri="{FF2B5EF4-FFF2-40B4-BE49-F238E27FC236}">
                  <a16:creationId xmlns:a16="http://schemas.microsoft.com/office/drawing/2014/main" id="{D165387C-3790-4354-921F-189A12C85558}"/>
                </a:ext>
              </a:extLst>
            </p:cNvPr>
            <p:cNvCxnSpPr/>
            <p:nvPr/>
          </p:nvCxnSpPr>
          <p:spPr>
            <a:xfrm>
              <a:off x="3078213" y="1393344"/>
              <a:ext cx="1517073" cy="2520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89F4A098-97E2-4EF3-BD47-8D7644E45D58}"/>
                </a:ext>
              </a:extLst>
            </p:cNvPr>
            <p:cNvCxnSpPr>
              <a:cxnSpLocks/>
            </p:cNvCxnSpPr>
            <p:nvPr/>
          </p:nvCxnSpPr>
          <p:spPr>
            <a:xfrm flipH="1">
              <a:off x="3029352" y="1340768"/>
              <a:ext cx="1517073" cy="2520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 Box 114">
              <a:extLst>
                <a:ext uri="{FF2B5EF4-FFF2-40B4-BE49-F238E27FC236}">
                  <a16:creationId xmlns:a16="http://schemas.microsoft.com/office/drawing/2014/main" id="{D245F9B7-F9E0-4BA9-83E1-31F14D231931}"/>
                </a:ext>
              </a:extLst>
            </p:cNvPr>
            <p:cNvSpPr txBox="1">
              <a:spLocks noChangeArrowheads="1"/>
            </p:cNvSpPr>
            <p:nvPr/>
          </p:nvSpPr>
          <p:spPr bwMode="auto">
            <a:xfrm>
              <a:off x="4312290" y="3021421"/>
              <a:ext cx="177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chemeClr val="bg1">
                      <a:lumMod val="95000"/>
                    </a:schemeClr>
                  </a:solidFill>
                </a:rPr>
                <a:t>なりません</a:t>
              </a:r>
              <a:endParaRPr lang="en-US" altLang="ja-JP" sz="1800" b="1" dirty="0">
                <a:solidFill>
                  <a:schemeClr val="bg1">
                    <a:lumMod val="95000"/>
                  </a:schemeClr>
                </a:solidFill>
              </a:endParaRPr>
            </a:p>
          </p:txBody>
        </p:sp>
      </p:grpSp>
      <p:grpSp>
        <p:nvGrpSpPr>
          <p:cNvPr id="10" name="グループ化 9">
            <a:extLst>
              <a:ext uri="{FF2B5EF4-FFF2-40B4-BE49-F238E27FC236}">
                <a16:creationId xmlns:a16="http://schemas.microsoft.com/office/drawing/2014/main" id="{392A7E80-230F-4126-BC1B-A1580084F146}"/>
              </a:ext>
            </a:extLst>
          </p:cNvPr>
          <p:cNvGrpSpPr/>
          <p:nvPr/>
        </p:nvGrpSpPr>
        <p:grpSpPr>
          <a:xfrm>
            <a:off x="971600" y="4191471"/>
            <a:ext cx="7817690" cy="2390974"/>
            <a:chOff x="971600" y="4191471"/>
            <a:chExt cx="7817690" cy="2390974"/>
          </a:xfrm>
        </p:grpSpPr>
        <p:graphicFrame>
          <p:nvGraphicFramePr>
            <p:cNvPr id="109" name="オブジェクト 108"/>
            <p:cNvGraphicFramePr>
              <a:graphicFrameLocks noChangeAspect="1"/>
            </p:cNvGraphicFramePr>
            <p:nvPr>
              <p:extLst>
                <p:ext uri="{D42A27DB-BD31-4B8C-83A1-F6EECF244321}">
                  <p14:modId xmlns:p14="http://schemas.microsoft.com/office/powerpoint/2010/main" val="1762929801"/>
                </p:ext>
              </p:extLst>
            </p:nvPr>
          </p:nvGraphicFramePr>
          <p:xfrm>
            <a:off x="6106443" y="5923632"/>
            <a:ext cx="2286471" cy="658813"/>
          </p:xfrm>
          <a:graphic>
            <a:graphicData uri="http://schemas.openxmlformats.org/presentationml/2006/ole">
              <mc:AlternateContent xmlns:mc="http://schemas.openxmlformats.org/markup-compatibility/2006">
                <mc:Choice xmlns:v="urn:schemas-microsoft-com:vml" Requires="v">
                  <p:oleObj spid="_x0000_s1666" name="Equation" r:id="rId7" imgW="1358640" imgH="393480" progId="Equation.DSMT4">
                    <p:embed/>
                  </p:oleObj>
                </mc:Choice>
                <mc:Fallback>
                  <p:oleObj name="Equation" r:id="rId7" imgW="1358640" imgH="393480" progId="Equation.DSMT4">
                    <p:embed/>
                    <p:pic>
                      <p:nvPicPr>
                        <p:cNvPr id="89" name="オブジェクト 88"/>
                        <p:cNvPicPr/>
                        <p:nvPr/>
                      </p:nvPicPr>
                      <p:blipFill>
                        <a:blip r:embed="rId8"/>
                        <a:stretch>
                          <a:fillRect/>
                        </a:stretch>
                      </p:blipFill>
                      <p:spPr>
                        <a:xfrm>
                          <a:off x="6106443" y="5923632"/>
                          <a:ext cx="2286471" cy="658813"/>
                        </a:xfrm>
                        <a:prstGeom prst="rect">
                          <a:avLst/>
                        </a:prstGeom>
                      </p:spPr>
                    </p:pic>
                  </p:oleObj>
                </mc:Fallback>
              </mc:AlternateContent>
            </a:graphicData>
          </a:graphic>
        </p:graphicFrame>
        <p:sp>
          <p:nvSpPr>
            <p:cNvPr id="73" name="右矢印 51">
              <a:extLst>
                <a:ext uri="{FF2B5EF4-FFF2-40B4-BE49-F238E27FC236}">
                  <a16:creationId xmlns:a16="http://schemas.microsoft.com/office/drawing/2014/main" id="{27DA8E7A-1760-4B34-B27F-645242092733}"/>
                </a:ext>
              </a:extLst>
            </p:cNvPr>
            <p:cNvSpPr/>
            <p:nvPr/>
          </p:nvSpPr>
          <p:spPr>
            <a:xfrm>
              <a:off x="6020694" y="537321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Text Box 114">
              <a:extLst>
                <a:ext uri="{FF2B5EF4-FFF2-40B4-BE49-F238E27FC236}">
                  <a16:creationId xmlns:a16="http://schemas.microsoft.com/office/drawing/2014/main" id="{410966B3-C10C-4F52-8FCC-DC545BC104B0}"/>
                </a:ext>
              </a:extLst>
            </p:cNvPr>
            <p:cNvSpPr txBox="1">
              <a:spLocks noChangeArrowheads="1"/>
            </p:cNvSpPr>
            <p:nvPr/>
          </p:nvSpPr>
          <p:spPr bwMode="auto">
            <a:xfrm>
              <a:off x="6059301" y="4953806"/>
              <a:ext cx="498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a:t>
              </a:r>
              <a:endParaRPr lang="en-US" altLang="ja-JP" sz="2000" b="1" dirty="0">
                <a:solidFill>
                  <a:srgbClr val="FF0000"/>
                </a:solidFill>
              </a:endParaRPr>
            </a:p>
          </p:txBody>
        </p:sp>
        <p:sp>
          <p:nvSpPr>
            <p:cNvPr id="76" name="正方形/長方形 75">
              <a:extLst>
                <a:ext uri="{FF2B5EF4-FFF2-40B4-BE49-F238E27FC236}">
                  <a16:creationId xmlns:a16="http://schemas.microsoft.com/office/drawing/2014/main" id="{2C28CE6E-9042-48F9-BF8A-4B10D12FBADC}"/>
                </a:ext>
              </a:extLst>
            </p:cNvPr>
            <p:cNvSpPr/>
            <p:nvPr/>
          </p:nvSpPr>
          <p:spPr>
            <a:xfrm>
              <a:off x="1780771" y="4653136"/>
              <a:ext cx="4015350" cy="1872208"/>
            </a:xfrm>
            <a:prstGeom prst="rect">
              <a:avLst/>
            </a:prstGeom>
            <a:solidFill>
              <a:schemeClr val="accent1">
                <a:lumMod val="7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E891610E-0C97-47C8-B809-83DDA9775B17}"/>
                </a:ext>
              </a:extLst>
            </p:cNvPr>
            <p:cNvSpPr/>
            <p:nvPr/>
          </p:nvSpPr>
          <p:spPr>
            <a:xfrm>
              <a:off x="3572422" y="5373216"/>
              <a:ext cx="432048" cy="432048"/>
            </a:xfrm>
            <a:prstGeom prst="ellipse">
              <a:avLst/>
            </a:prstGeom>
            <a:solidFill>
              <a:schemeClr val="bg1">
                <a:lumMod val="8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84">
              <a:extLst>
                <a:ext uri="{FF2B5EF4-FFF2-40B4-BE49-F238E27FC236}">
                  <a16:creationId xmlns:a16="http://schemas.microsoft.com/office/drawing/2014/main" id="{5E202D90-B647-45F8-B597-CACF3DDA1606}"/>
                </a:ext>
              </a:extLst>
            </p:cNvPr>
            <p:cNvSpPr/>
            <p:nvPr/>
          </p:nvSpPr>
          <p:spPr>
            <a:xfrm flipH="1">
              <a:off x="980134" y="5373216"/>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Text Box 114">
              <a:extLst>
                <a:ext uri="{FF2B5EF4-FFF2-40B4-BE49-F238E27FC236}">
                  <a16:creationId xmlns:a16="http://schemas.microsoft.com/office/drawing/2014/main" id="{D9A23D57-395D-4655-89B6-01F2FBA19EFD}"/>
                </a:ext>
              </a:extLst>
            </p:cNvPr>
            <p:cNvSpPr txBox="1">
              <a:spLocks noChangeArrowheads="1"/>
            </p:cNvSpPr>
            <p:nvPr/>
          </p:nvSpPr>
          <p:spPr bwMode="auto">
            <a:xfrm>
              <a:off x="971600" y="4953806"/>
              <a:ext cx="498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a:t>
              </a:r>
              <a:endParaRPr lang="en-US" altLang="ja-JP" sz="2000" b="1" dirty="0">
                <a:solidFill>
                  <a:srgbClr val="FF0000"/>
                </a:solidFill>
              </a:endParaRPr>
            </a:p>
          </p:txBody>
        </p:sp>
        <p:cxnSp>
          <p:nvCxnSpPr>
            <p:cNvPr id="80" name="直線矢印コネクタ 79">
              <a:extLst>
                <a:ext uri="{FF2B5EF4-FFF2-40B4-BE49-F238E27FC236}">
                  <a16:creationId xmlns:a16="http://schemas.microsoft.com/office/drawing/2014/main" id="{0BFCAC83-DAA6-4511-9657-AC5F7FC46024}"/>
                </a:ext>
              </a:extLst>
            </p:cNvPr>
            <p:cNvCxnSpPr/>
            <p:nvPr/>
          </p:nvCxnSpPr>
          <p:spPr>
            <a:xfrm>
              <a:off x="2140811" y="4653136"/>
              <a:ext cx="0" cy="1872208"/>
            </a:xfrm>
            <a:prstGeom prst="straightConnector1">
              <a:avLst/>
            </a:prstGeom>
            <a:ln>
              <a:solidFill>
                <a:schemeClr val="bg1">
                  <a:lumMod val="9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81" name="Text Box 114">
              <a:extLst>
                <a:ext uri="{FF2B5EF4-FFF2-40B4-BE49-F238E27FC236}">
                  <a16:creationId xmlns:a16="http://schemas.microsoft.com/office/drawing/2014/main" id="{41851618-3A07-450F-8F13-D6E678489379}"/>
                </a:ext>
              </a:extLst>
            </p:cNvPr>
            <p:cNvSpPr txBox="1">
              <a:spLocks noChangeArrowheads="1"/>
            </p:cNvSpPr>
            <p:nvPr/>
          </p:nvSpPr>
          <p:spPr bwMode="auto">
            <a:xfrm>
              <a:off x="1574656" y="5405154"/>
              <a:ext cx="854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a</a:t>
              </a:r>
              <a:endParaRPr lang="en-US" altLang="ja-JP" sz="2000" b="1" dirty="0">
                <a:solidFill>
                  <a:srgbClr val="FF0000"/>
                </a:solidFill>
              </a:endParaRPr>
            </a:p>
          </p:txBody>
        </p:sp>
        <p:sp>
          <p:nvSpPr>
            <p:cNvPr id="82" name="Text Box 114">
              <a:extLst>
                <a:ext uri="{FF2B5EF4-FFF2-40B4-BE49-F238E27FC236}">
                  <a16:creationId xmlns:a16="http://schemas.microsoft.com/office/drawing/2014/main" id="{BD9B8854-9F42-4B83-84CF-E461EACB6C92}"/>
                </a:ext>
              </a:extLst>
            </p:cNvPr>
            <p:cNvSpPr txBox="1">
              <a:spLocks noChangeArrowheads="1"/>
            </p:cNvSpPr>
            <p:nvPr/>
          </p:nvSpPr>
          <p:spPr bwMode="auto">
            <a:xfrm>
              <a:off x="3078213" y="5150450"/>
              <a:ext cx="854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d</a:t>
              </a:r>
              <a:endParaRPr lang="en-US" altLang="ja-JP" sz="2000" b="1" dirty="0">
                <a:solidFill>
                  <a:srgbClr val="FF0000"/>
                </a:solidFill>
              </a:endParaRPr>
            </a:p>
          </p:txBody>
        </p:sp>
        <p:cxnSp>
          <p:nvCxnSpPr>
            <p:cNvPr id="112" name="直線矢印コネクタ 111">
              <a:extLst>
                <a:ext uri="{FF2B5EF4-FFF2-40B4-BE49-F238E27FC236}">
                  <a16:creationId xmlns:a16="http://schemas.microsoft.com/office/drawing/2014/main" id="{BE6C159A-B41E-4AF7-9C77-5C71DE17BC9E}"/>
                </a:ext>
              </a:extLst>
            </p:cNvPr>
            <p:cNvCxnSpPr/>
            <p:nvPr/>
          </p:nvCxnSpPr>
          <p:spPr>
            <a:xfrm>
              <a:off x="2428843" y="477872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A9ADD361-504C-4D0B-8737-470B90178ACA}"/>
                </a:ext>
              </a:extLst>
            </p:cNvPr>
            <p:cNvCxnSpPr/>
            <p:nvPr/>
          </p:nvCxnSpPr>
          <p:spPr>
            <a:xfrm>
              <a:off x="2417281" y="4653136"/>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0EBA999F-429F-457D-A94A-8318B82DC01C}"/>
                </a:ext>
              </a:extLst>
            </p:cNvPr>
            <p:cNvCxnSpPr/>
            <p:nvPr/>
          </p:nvCxnSpPr>
          <p:spPr>
            <a:xfrm>
              <a:off x="2428843" y="4994749"/>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B7BF81B4-33D8-4D8C-9F4D-FFE5334FD99A}"/>
                </a:ext>
              </a:extLst>
            </p:cNvPr>
            <p:cNvCxnSpPr/>
            <p:nvPr/>
          </p:nvCxnSpPr>
          <p:spPr>
            <a:xfrm>
              <a:off x="2428843" y="521751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3" name="直線矢印コネクタ 132">
              <a:extLst>
                <a:ext uri="{FF2B5EF4-FFF2-40B4-BE49-F238E27FC236}">
                  <a16:creationId xmlns:a16="http://schemas.microsoft.com/office/drawing/2014/main" id="{532BBBB3-C21B-40C7-81A5-7AF4A9B7DF93}"/>
                </a:ext>
              </a:extLst>
            </p:cNvPr>
            <p:cNvCxnSpPr/>
            <p:nvPr/>
          </p:nvCxnSpPr>
          <p:spPr>
            <a:xfrm>
              <a:off x="2428843" y="5438517"/>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0E99C4C9-F087-40E4-B9E5-7C4EB1C0A2C2}"/>
                </a:ext>
              </a:extLst>
            </p:cNvPr>
            <p:cNvCxnSpPr/>
            <p:nvPr/>
          </p:nvCxnSpPr>
          <p:spPr>
            <a:xfrm>
              <a:off x="2428843" y="5684685"/>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8" name="直線矢印コネクタ 137">
              <a:extLst>
                <a:ext uri="{FF2B5EF4-FFF2-40B4-BE49-F238E27FC236}">
                  <a16:creationId xmlns:a16="http://schemas.microsoft.com/office/drawing/2014/main" id="{0809E2F0-2B43-47D5-A6EF-62255008565B}"/>
                </a:ext>
              </a:extLst>
            </p:cNvPr>
            <p:cNvCxnSpPr/>
            <p:nvPr/>
          </p:nvCxnSpPr>
          <p:spPr>
            <a:xfrm>
              <a:off x="2428843" y="5922582"/>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32C11518-C968-4E72-99C4-4207192C2DD0}"/>
                </a:ext>
              </a:extLst>
            </p:cNvPr>
            <p:cNvCxnSpPr/>
            <p:nvPr/>
          </p:nvCxnSpPr>
          <p:spPr>
            <a:xfrm>
              <a:off x="2428843" y="6148548"/>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FD486136-B19B-4403-9341-16EFAA784447}"/>
                </a:ext>
              </a:extLst>
            </p:cNvPr>
            <p:cNvCxnSpPr/>
            <p:nvPr/>
          </p:nvCxnSpPr>
          <p:spPr>
            <a:xfrm>
              <a:off x="2428843" y="6381328"/>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4" name="直線矢印コネクタ 153">
              <a:extLst>
                <a:ext uri="{FF2B5EF4-FFF2-40B4-BE49-F238E27FC236}">
                  <a16:creationId xmlns:a16="http://schemas.microsoft.com/office/drawing/2014/main" id="{9158A578-9311-4580-A801-A7CE80588D53}"/>
                </a:ext>
              </a:extLst>
            </p:cNvPr>
            <p:cNvCxnSpPr/>
            <p:nvPr/>
          </p:nvCxnSpPr>
          <p:spPr>
            <a:xfrm>
              <a:off x="3792097" y="4653136"/>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5" name="グループ化 154">
              <a:extLst>
                <a:ext uri="{FF2B5EF4-FFF2-40B4-BE49-F238E27FC236}">
                  <a16:creationId xmlns:a16="http://schemas.microsoft.com/office/drawing/2014/main" id="{919D6B74-3E6B-40D6-9BEE-FA462E19CC7C}"/>
                </a:ext>
              </a:extLst>
            </p:cNvPr>
            <p:cNvGrpSpPr/>
            <p:nvPr/>
          </p:nvGrpSpPr>
          <p:grpSpPr>
            <a:xfrm>
              <a:off x="3788446" y="4778725"/>
              <a:ext cx="728629" cy="596163"/>
              <a:chOff x="3987387" y="1898405"/>
              <a:chExt cx="728629" cy="596163"/>
            </a:xfrm>
          </p:grpSpPr>
          <p:cxnSp>
            <p:nvCxnSpPr>
              <p:cNvPr id="156" name="直線矢印コネクタ 155">
                <a:extLst>
                  <a:ext uri="{FF2B5EF4-FFF2-40B4-BE49-F238E27FC236}">
                    <a16:creationId xmlns:a16="http://schemas.microsoft.com/office/drawing/2014/main" id="{05442792-3E93-43A5-8F1A-31AE0945A312}"/>
                  </a:ext>
                </a:extLst>
              </p:cNvPr>
              <p:cNvCxnSpPr/>
              <p:nvPr/>
            </p:nvCxnSpPr>
            <p:spPr>
              <a:xfrm>
                <a:off x="4023390" y="2494568"/>
                <a:ext cx="692626"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7" name="直線矢印コネクタ 156">
                <a:extLst>
                  <a:ext uri="{FF2B5EF4-FFF2-40B4-BE49-F238E27FC236}">
                    <a16:creationId xmlns:a16="http://schemas.microsoft.com/office/drawing/2014/main" id="{3F6C997F-61FD-44A9-94B5-83E04A578312}"/>
                  </a:ext>
                </a:extLst>
              </p:cNvPr>
              <p:cNvCxnSpPr/>
              <p:nvPr/>
            </p:nvCxnSpPr>
            <p:spPr>
              <a:xfrm>
                <a:off x="3987387" y="1898405"/>
                <a:ext cx="216023"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4663CB56-8B0A-4F75-B9BF-EB5EDCD9A588}"/>
                  </a:ext>
                </a:extLst>
              </p:cNvPr>
              <p:cNvCxnSpPr/>
              <p:nvPr/>
            </p:nvCxnSpPr>
            <p:spPr>
              <a:xfrm>
                <a:off x="3987387" y="2317099"/>
                <a:ext cx="512605"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9" name="直線矢印コネクタ 158">
                <a:extLst>
                  <a:ext uri="{FF2B5EF4-FFF2-40B4-BE49-F238E27FC236}">
                    <a16:creationId xmlns:a16="http://schemas.microsoft.com/office/drawing/2014/main" id="{2F4C75A6-A48B-4532-B6A5-02A37DC87055}"/>
                  </a:ext>
                </a:extLst>
              </p:cNvPr>
              <p:cNvCxnSpPr/>
              <p:nvPr/>
            </p:nvCxnSpPr>
            <p:spPr>
              <a:xfrm>
                <a:off x="3999615" y="2114429"/>
                <a:ext cx="370088"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0" name="グループ化 159">
              <a:extLst>
                <a:ext uri="{FF2B5EF4-FFF2-40B4-BE49-F238E27FC236}">
                  <a16:creationId xmlns:a16="http://schemas.microsoft.com/office/drawing/2014/main" id="{B943C1A2-67E2-4D64-B873-F71794E8D1D2}"/>
                </a:ext>
              </a:extLst>
            </p:cNvPr>
            <p:cNvGrpSpPr/>
            <p:nvPr/>
          </p:nvGrpSpPr>
          <p:grpSpPr>
            <a:xfrm flipV="1">
              <a:off x="3780098" y="5805261"/>
              <a:ext cx="728629" cy="596163"/>
              <a:chOff x="3987387" y="1898405"/>
              <a:chExt cx="728629" cy="596163"/>
            </a:xfrm>
          </p:grpSpPr>
          <p:cxnSp>
            <p:nvCxnSpPr>
              <p:cNvPr id="161" name="直線矢印コネクタ 160">
                <a:extLst>
                  <a:ext uri="{FF2B5EF4-FFF2-40B4-BE49-F238E27FC236}">
                    <a16:creationId xmlns:a16="http://schemas.microsoft.com/office/drawing/2014/main" id="{BB09B7E2-B84D-489E-B65C-7C073300F792}"/>
                  </a:ext>
                </a:extLst>
              </p:cNvPr>
              <p:cNvCxnSpPr/>
              <p:nvPr/>
            </p:nvCxnSpPr>
            <p:spPr>
              <a:xfrm>
                <a:off x="4023390" y="2494568"/>
                <a:ext cx="692626"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0D681923-199E-4AD0-89E5-65DFF0B8AABE}"/>
                  </a:ext>
                </a:extLst>
              </p:cNvPr>
              <p:cNvCxnSpPr/>
              <p:nvPr/>
            </p:nvCxnSpPr>
            <p:spPr>
              <a:xfrm>
                <a:off x="3987387" y="1898405"/>
                <a:ext cx="216023"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3" name="直線矢印コネクタ 162">
                <a:extLst>
                  <a:ext uri="{FF2B5EF4-FFF2-40B4-BE49-F238E27FC236}">
                    <a16:creationId xmlns:a16="http://schemas.microsoft.com/office/drawing/2014/main" id="{30CD9B70-E3BC-4063-98B7-AC23F28291D1}"/>
                  </a:ext>
                </a:extLst>
              </p:cNvPr>
              <p:cNvCxnSpPr/>
              <p:nvPr/>
            </p:nvCxnSpPr>
            <p:spPr>
              <a:xfrm>
                <a:off x="3987387" y="2317099"/>
                <a:ext cx="512605"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4" name="直線矢印コネクタ 163">
                <a:extLst>
                  <a:ext uri="{FF2B5EF4-FFF2-40B4-BE49-F238E27FC236}">
                    <a16:creationId xmlns:a16="http://schemas.microsoft.com/office/drawing/2014/main" id="{FF9ECCBE-41E5-4C80-973B-D07C8A329D52}"/>
                  </a:ext>
                </a:extLst>
              </p:cNvPr>
              <p:cNvCxnSpPr/>
              <p:nvPr/>
            </p:nvCxnSpPr>
            <p:spPr>
              <a:xfrm>
                <a:off x="3999615" y="2114429"/>
                <a:ext cx="370088"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165" name="オブジェクト 164">
              <a:extLst>
                <a:ext uri="{FF2B5EF4-FFF2-40B4-BE49-F238E27FC236}">
                  <a16:creationId xmlns:a16="http://schemas.microsoft.com/office/drawing/2014/main" id="{B8EE494D-FC7F-48DE-BF94-B120C46214C6}"/>
                </a:ext>
              </a:extLst>
            </p:cNvPr>
            <p:cNvGraphicFramePr>
              <a:graphicFrameLocks noChangeAspect="1"/>
            </p:cNvGraphicFramePr>
            <p:nvPr>
              <p:extLst>
                <p:ext uri="{D42A27DB-BD31-4B8C-83A1-F6EECF244321}">
                  <p14:modId xmlns:p14="http://schemas.microsoft.com/office/powerpoint/2010/main" val="3321712506"/>
                </p:ext>
              </p:extLst>
            </p:nvPr>
          </p:nvGraphicFramePr>
          <p:xfrm>
            <a:off x="4595286" y="5133551"/>
            <a:ext cx="512597" cy="382414"/>
          </p:xfrm>
          <a:graphic>
            <a:graphicData uri="http://schemas.openxmlformats.org/presentationml/2006/ole">
              <mc:AlternateContent xmlns:mc="http://schemas.openxmlformats.org/markup-compatibility/2006">
                <mc:Choice xmlns:v="urn:schemas-microsoft-com:vml" Requires="v">
                  <p:oleObj spid="_x0000_s1667" name="Equation" r:id="rId9" imgW="304560" imgH="228600" progId="Equation.DSMT4">
                    <p:embed/>
                  </p:oleObj>
                </mc:Choice>
                <mc:Fallback>
                  <p:oleObj name="Equation" r:id="rId9" imgW="304560" imgH="228600" progId="Equation.DSMT4">
                    <p:embed/>
                    <p:pic>
                      <p:nvPicPr>
                        <p:cNvPr id="143" name="オブジェクト 142"/>
                        <p:cNvPicPr/>
                        <p:nvPr/>
                      </p:nvPicPr>
                      <p:blipFill>
                        <a:blip r:embed="rId10"/>
                        <a:stretch>
                          <a:fillRect/>
                        </a:stretch>
                      </p:blipFill>
                      <p:spPr>
                        <a:xfrm>
                          <a:off x="4595286" y="5133551"/>
                          <a:ext cx="512597" cy="382414"/>
                        </a:xfrm>
                        <a:prstGeom prst="rect">
                          <a:avLst/>
                        </a:prstGeom>
                      </p:spPr>
                    </p:pic>
                  </p:oleObj>
                </mc:Fallback>
              </mc:AlternateContent>
            </a:graphicData>
          </a:graphic>
        </p:graphicFrame>
        <p:sp>
          <p:nvSpPr>
            <p:cNvPr id="190" name="Text Box 114">
              <a:extLst>
                <a:ext uri="{FF2B5EF4-FFF2-40B4-BE49-F238E27FC236}">
                  <a16:creationId xmlns:a16="http://schemas.microsoft.com/office/drawing/2014/main" id="{A97D6535-BF55-4D7C-A182-BD4F24F351B7}"/>
                </a:ext>
              </a:extLst>
            </p:cNvPr>
            <p:cNvSpPr txBox="1">
              <a:spLocks noChangeArrowheads="1"/>
            </p:cNvSpPr>
            <p:nvPr/>
          </p:nvSpPr>
          <p:spPr bwMode="auto">
            <a:xfrm>
              <a:off x="3131840" y="4283804"/>
              <a:ext cx="35591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穴の周りは応力集中する</a:t>
              </a:r>
              <a:endParaRPr lang="en-US" altLang="ja-JP" sz="1800" b="1" dirty="0">
                <a:solidFill>
                  <a:srgbClr val="FF0000"/>
                </a:solidFill>
              </a:endParaRPr>
            </a:p>
          </p:txBody>
        </p:sp>
        <p:sp>
          <p:nvSpPr>
            <p:cNvPr id="191" name="Text Box 114">
              <a:extLst>
                <a:ext uri="{FF2B5EF4-FFF2-40B4-BE49-F238E27FC236}">
                  <a16:creationId xmlns:a16="http://schemas.microsoft.com/office/drawing/2014/main" id="{07A0603A-84A4-45EC-A0FF-ED0F9280EA82}"/>
                </a:ext>
              </a:extLst>
            </p:cNvPr>
            <p:cNvSpPr txBox="1">
              <a:spLocks noChangeArrowheads="1"/>
            </p:cNvSpPr>
            <p:nvPr/>
          </p:nvSpPr>
          <p:spPr bwMode="auto">
            <a:xfrm>
              <a:off x="6799335" y="5661248"/>
              <a:ext cx="19899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約３倍</a:t>
              </a:r>
              <a:endParaRPr lang="en-US" altLang="ja-JP" sz="1800" b="1" dirty="0">
                <a:solidFill>
                  <a:srgbClr val="FF0000"/>
                </a:solidFill>
              </a:endParaRPr>
            </a:p>
          </p:txBody>
        </p:sp>
        <p:sp>
          <p:nvSpPr>
            <p:cNvPr id="192" name="Text Box 114">
              <a:extLst>
                <a:ext uri="{FF2B5EF4-FFF2-40B4-BE49-F238E27FC236}">
                  <a16:creationId xmlns:a16="http://schemas.microsoft.com/office/drawing/2014/main" id="{3EE56A7C-E0CD-4F74-86BA-455AF98DCB39}"/>
                </a:ext>
              </a:extLst>
            </p:cNvPr>
            <p:cNvSpPr txBox="1">
              <a:spLocks noChangeArrowheads="1"/>
            </p:cNvSpPr>
            <p:nvPr/>
          </p:nvSpPr>
          <p:spPr bwMode="auto">
            <a:xfrm>
              <a:off x="6558150" y="4191471"/>
              <a:ext cx="21231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ja-JP" altLang="en-US" sz="1800" b="1" dirty="0">
                  <a:solidFill>
                    <a:srgbClr val="FF0000"/>
                  </a:solidFill>
                </a:rPr>
                <a:t>降伏応力ギリで設計した部品に穴をあけるのは致命的</a:t>
              </a:r>
              <a:endParaRPr lang="en-US" altLang="ja-JP" sz="1800" b="1" dirty="0">
                <a:solidFill>
                  <a:srgbClr val="FF0000"/>
                </a:solidFill>
              </a:endParaRPr>
            </a:p>
          </p:txBody>
        </p:sp>
      </p:grpSp>
    </p:spTree>
    <p:extLst>
      <p:ext uri="{BB962C8B-B14F-4D97-AF65-F5344CB8AC3E}">
        <p14:creationId xmlns:p14="http://schemas.microsoft.com/office/powerpoint/2010/main" val="20418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板に空いた</a:t>
            </a:r>
            <a:r>
              <a:rPr lang="ja-JP" altLang="en-US" sz="4000" b="1" dirty="0">
                <a:solidFill>
                  <a:srgbClr val="FF0000"/>
                </a:solidFill>
                <a:effectLst>
                  <a:outerShdw blurRad="38100" dist="38100" dir="2700000" algn="tl">
                    <a:srgbClr val="000000">
                      <a:alpha val="43137"/>
                    </a:srgbClr>
                  </a:outerShdw>
                </a:effectLst>
              </a:rPr>
              <a:t>楕円</a:t>
            </a:r>
            <a:r>
              <a:rPr lang="ja-JP" altLang="en-US" sz="4000" b="1" dirty="0">
                <a:solidFill>
                  <a:schemeClr val="tx1">
                    <a:lumMod val="65000"/>
                    <a:lumOff val="35000"/>
                  </a:schemeClr>
                </a:solidFill>
                <a:effectLst>
                  <a:outerShdw blurRad="38100" dist="38100" dir="2700000" algn="tl">
                    <a:srgbClr val="000000">
                      <a:alpha val="43137"/>
                    </a:srgbClr>
                  </a:outerShdw>
                </a:effectLst>
              </a:rPr>
              <a:t>孔の力学</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110" name="右矢印 109"/>
          <p:cNvSpPr/>
          <p:nvPr/>
        </p:nvSpPr>
        <p:spPr>
          <a:xfrm>
            <a:off x="5787016" y="2762810"/>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Text Box 114"/>
          <p:cNvSpPr txBox="1">
            <a:spLocks noChangeArrowheads="1"/>
          </p:cNvSpPr>
          <p:nvPr/>
        </p:nvSpPr>
        <p:spPr bwMode="auto">
          <a:xfrm>
            <a:off x="5825623" y="2343400"/>
            <a:ext cx="498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a:t>
            </a:r>
            <a:endParaRPr lang="en-US" altLang="ja-JP" sz="2000" b="1" dirty="0">
              <a:solidFill>
                <a:srgbClr val="FF0000"/>
              </a:solidFill>
            </a:endParaRPr>
          </a:p>
        </p:txBody>
      </p:sp>
      <p:sp>
        <p:nvSpPr>
          <p:cNvPr id="113" name="Text Box 114"/>
          <p:cNvSpPr txBox="1">
            <a:spLocks noChangeArrowheads="1"/>
          </p:cNvSpPr>
          <p:nvPr/>
        </p:nvSpPr>
        <p:spPr bwMode="auto">
          <a:xfrm>
            <a:off x="4997186" y="1556792"/>
            <a:ext cx="828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t</a:t>
            </a:r>
            <a:endParaRPr lang="en-US" altLang="ja-JP" sz="2000" b="1" dirty="0">
              <a:solidFill>
                <a:srgbClr val="FF0000"/>
              </a:solidFill>
            </a:endParaRPr>
          </a:p>
        </p:txBody>
      </p:sp>
      <p:sp>
        <p:nvSpPr>
          <p:cNvPr id="114" name="正方形/長方形 113"/>
          <p:cNvSpPr/>
          <p:nvPr/>
        </p:nvSpPr>
        <p:spPr>
          <a:xfrm>
            <a:off x="1547093" y="2042730"/>
            <a:ext cx="4015350" cy="1872208"/>
          </a:xfrm>
          <a:prstGeom prst="rect">
            <a:avLst/>
          </a:prstGeom>
          <a:solidFill>
            <a:schemeClr val="accent1">
              <a:lumMod val="7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3338744" y="2603665"/>
            <a:ext cx="432048" cy="775401"/>
          </a:xfrm>
          <a:prstGeom prst="ellipse">
            <a:avLst/>
          </a:prstGeom>
          <a:solidFill>
            <a:schemeClr val="bg1">
              <a:lumMod val="8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右矢印 115"/>
          <p:cNvSpPr/>
          <p:nvPr/>
        </p:nvSpPr>
        <p:spPr>
          <a:xfrm flipH="1">
            <a:off x="746456" y="2762810"/>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Text Box 114"/>
          <p:cNvSpPr txBox="1">
            <a:spLocks noChangeArrowheads="1"/>
          </p:cNvSpPr>
          <p:nvPr/>
        </p:nvSpPr>
        <p:spPr bwMode="auto">
          <a:xfrm>
            <a:off x="737922" y="2343400"/>
            <a:ext cx="498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a:t>
            </a:r>
            <a:endParaRPr lang="en-US" altLang="ja-JP" sz="2000" b="1" dirty="0">
              <a:solidFill>
                <a:srgbClr val="FF0000"/>
              </a:solidFill>
            </a:endParaRPr>
          </a:p>
        </p:txBody>
      </p:sp>
      <p:cxnSp>
        <p:nvCxnSpPr>
          <p:cNvPr id="118" name="直線矢印コネクタ 117"/>
          <p:cNvCxnSpPr/>
          <p:nvPr/>
        </p:nvCxnSpPr>
        <p:spPr>
          <a:xfrm>
            <a:off x="1907133" y="2042730"/>
            <a:ext cx="0" cy="1872208"/>
          </a:xfrm>
          <a:prstGeom prst="straightConnector1">
            <a:avLst/>
          </a:prstGeom>
          <a:ln>
            <a:solidFill>
              <a:schemeClr val="bg1">
                <a:lumMod val="9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19" name="Text Box 114"/>
          <p:cNvSpPr txBox="1">
            <a:spLocks noChangeArrowheads="1"/>
          </p:cNvSpPr>
          <p:nvPr/>
        </p:nvSpPr>
        <p:spPr bwMode="auto">
          <a:xfrm>
            <a:off x="1340978" y="2794748"/>
            <a:ext cx="854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a</a:t>
            </a:r>
            <a:endParaRPr lang="en-US" altLang="ja-JP" sz="2000" b="1" dirty="0">
              <a:solidFill>
                <a:srgbClr val="FF0000"/>
              </a:solidFill>
            </a:endParaRPr>
          </a:p>
        </p:txBody>
      </p:sp>
      <p:cxnSp>
        <p:nvCxnSpPr>
          <p:cNvPr id="122" name="直線矢印コネクタ 121"/>
          <p:cNvCxnSpPr/>
          <p:nvPr/>
        </p:nvCxnSpPr>
        <p:spPr>
          <a:xfrm>
            <a:off x="2195165" y="2168319"/>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2183603" y="2042730"/>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2195165" y="2384343"/>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2195165" y="2607109"/>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2195165" y="2828111"/>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2195165" y="3074279"/>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2195165" y="3312176"/>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195165" y="3538142"/>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2195165" y="3770922"/>
            <a:ext cx="360040"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3558419" y="2042730"/>
            <a:ext cx="0" cy="1872208"/>
          </a:xfrm>
          <a:prstGeom prst="straightConnector1">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3554768" y="2168319"/>
            <a:ext cx="216023"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3554768" y="2587013"/>
            <a:ext cx="800637"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3566996" y="2384343"/>
            <a:ext cx="370088"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flipV="1">
            <a:off x="3546420" y="3791018"/>
            <a:ext cx="216023"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3546420" y="3372324"/>
            <a:ext cx="808985"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flipV="1">
            <a:off x="3558648" y="3574994"/>
            <a:ext cx="370088" cy="0"/>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42" name="オブジェクト 141"/>
          <p:cNvGraphicFramePr>
            <a:graphicFrameLocks noChangeAspect="1"/>
          </p:cNvGraphicFramePr>
          <p:nvPr>
            <p:extLst>
              <p:ext uri="{D42A27DB-BD31-4B8C-83A1-F6EECF244321}">
                <p14:modId xmlns:p14="http://schemas.microsoft.com/office/powerpoint/2010/main" val="239921800"/>
              </p:ext>
            </p:extLst>
          </p:nvPr>
        </p:nvGraphicFramePr>
        <p:xfrm>
          <a:off x="6463857" y="2281345"/>
          <a:ext cx="2079481" cy="710020"/>
        </p:xfrm>
        <a:graphic>
          <a:graphicData uri="http://schemas.openxmlformats.org/presentationml/2006/ole">
            <mc:AlternateContent xmlns:mc="http://schemas.openxmlformats.org/markup-compatibility/2006">
              <mc:Choice xmlns:v="urn:schemas-microsoft-com:vml" Requires="v">
                <p:oleObj spid="_x0000_s2097" name="Equation" r:id="rId3" imgW="1295280" imgH="444240" progId="Equation.DSMT4">
                  <p:embed/>
                </p:oleObj>
              </mc:Choice>
              <mc:Fallback>
                <p:oleObj name="Equation" r:id="rId3" imgW="1295280" imgH="444240" progId="Equation.DSMT4">
                  <p:embed/>
                  <p:pic>
                    <p:nvPicPr>
                      <p:cNvPr id="142" name="オブジェクト 141"/>
                      <p:cNvPicPr/>
                      <p:nvPr/>
                    </p:nvPicPr>
                    <p:blipFill>
                      <a:blip r:embed="rId4"/>
                      <a:stretch>
                        <a:fillRect/>
                      </a:stretch>
                    </p:blipFill>
                    <p:spPr>
                      <a:xfrm>
                        <a:off x="6463857" y="2281345"/>
                        <a:ext cx="2079481" cy="710020"/>
                      </a:xfrm>
                      <a:prstGeom prst="rect">
                        <a:avLst/>
                      </a:prstGeom>
                    </p:spPr>
                  </p:pic>
                </p:oleObj>
              </mc:Fallback>
            </mc:AlternateContent>
          </a:graphicData>
        </a:graphic>
      </p:graphicFrame>
      <p:graphicFrame>
        <p:nvGraphicFramePr>
          <p:cNvPr id="144" name="オブジェクト 143"/>
          <p:cNvGraphicFramePr>
            <a:graphicFrameLocks noChangeAspect="1"/>
          </p:cNvGraphicFramePr>
          <p:nvPr>
            <p:extLst>
              <p:ext uri="{D42A27DB-BD31-4B8C-83A1-F6EECF244321}">
                <p14:modId xmlns:p14="http://schemas.microsoft.com/office/powerpoint/2010/main" val="2875284338"/>
              </p:ext>
            </p:extLst>
          </p:nvPr>
        </p:nvGraphicFramePr>
        <p:xfrm>
          <a:off x="4448216" y="2413918"/>
          <a:ext cx="432046" cy="322320"/>
        </p:xfrm>
        <a:graphic>
          <a:graphicData uri="http://schemas.openxmlformats.org/presentationml/2006/ole">
            <mc:AlternateContent xmlns:mc="http://schemas.openxmlformats.org/markup-compatibility/2006">
              <mc:Choice xmlns:v="urn:schemas-microsoft-com:vml" Requires="v">
                <p:oleObj spid="_x0000_s2098" name="Equation" r:id="rId5" imgW="304560" imgH="228600" progId="Equation.DSMT4">
                  <p:embed/>
                </p:oleObj>
              </mc:Choice>
              <mc:Fallback>
                <p:oleObj name="Equation" r:id="rId5" imgW="304560" imgH="228600" progId="Equation.DSMT4">
                  <p:embed/>
                  <p:pic>
                    <p:nvPicPr>
                      <p:cNvPr id="144" name="オブジェクト 143"/>
                      <p:cNvPicPr/>
                      <p:nvPr/>
                    </p:nvPicPr>
                    <p:blipFill>
                      <a:blip r:embed="rId6"/>
                      <a:stretch>
                        <a:fillRect/>
                      </a:stretch>
                    </p:blipFill>
                    <p:spPr>
                      <a:xfrm>
                        <a:off x="4448216" y="2413918"/>
                        <a:ext cx="432046" cy="322320"/>
                      </a:xfrm>
                      <a:prstGeom prst="rect">
                        <a:avLst/>
                      </a:prstGeom>
                    </p:spPr>
                  </p:pic>
                </p:oleObj>
              </mc:Fallback>
            </mc:AlternateContent>
          </a:graphicData>
        </a:graphic>
      </p:graphicFrame>
      <p:graphicFrame>
        <p:nvGraphicFramePr>
          <p:cNvPr id="145" name="オブジェクト 144"/>
          <p:cNvGraphicFramePr>
            <a:graphicFrameLocks noChangeAspect="1"/>
          </p:cNvGraphicFramePr>
          <p:nvPr>
            <p:extLst>
              <p:ext uri="{D42A27DB-BD31-4B8C-83A1-F6EECF244321}">
                <p14:modId xmlns:p14="http://schemas.microsoft.com/office/powerpoint/2010/main" val="2434059919"/>
              </p:ext>
            </p:extLst>
          </p:nvPr>
        </p:nvGraphicFramePr>
        <p:xfrm>
          <a:off x="3426526" y="2624154"/>
          <a:ext cx="254385" cy="284153"/>
        </p:xfrm>
        <a:graphic>
          <a:graphicData uri="http://schemas.openxmlformats.org/presentationml/2006/ole">
            <mc:AlternateContent xmlns:mc="http://schemas.openxmlformats.org/markup-compatibility/2006">
              <mc:Choice xmlns:v="urn:schemas-microsoft-com:vml" Requires="v">
                <p:oleObj spid="_x0000_s2099" name="Equation" r:id="rId7" imgW="114120" imgH="126720" progId="Equation.DSMT4">
                  <p:embed/>
                </p:oleObj>
              </mc:Choice>
              <mc:Fallback>
                <p:oleObj name="Equation" r:id="rId7" imgW="114120" imgH="126720" progId="Equation.DSMT4">
                  <p:embed/>
                  <p:pic>
                    <p:nvPicPr>
                      <p:cNvPr id="145" name="オブジェクト 144"/>
                      <p:cNvPicPr/>
                      <p:nvPr/>
                    </p:nvPicPr>
                    <p:blipFill>
                      <a:blip r:embed="rId8"/>
                      <a:stretch>
                        <a:fillRect/>
                      </a:stretch>
                    </p:blipFill>
                    <p:spPr>
                      <a:xfrm>
                        <a:off x="3426526" y="2624154"/>
                        <a:ext cx="254385" cy="284153"/>
                      </a:xfrm>
                      <a:prstGeom prst="rect">
                        <a:avLst/>
                      </a:prstGeom>
                    </p:spPr>
                  </p:pic>
                </p:oleObj>
              </mc:Fallback>
            </mc:AlternateContent>
          </a:graphicData>
        </a:graphic>
      </p:graphicFrame>
      <p:cxnSp>
        <p:nvCxnSpPr>
          <p:cNvPr id="146" name="直線矢印コネクタ 145"/>
          <p:cNvCxnSpPr/>
          <p:nvPr/>
        </p:nvCxnSpPr>
        <p:spPr>
          <a:xfrm>
            <a:off x="3271628" y="2587013"/>
            <a:ext cx="0" cy="785311"/>
          </a:xfrm>
          <a:prstGeom prst="straightConnector1">
            <a:avLst/>
          </a:prstGeom>
          <a:ln>
            <a:solidFill>
              <a:schemeClr val="bg1">
                <a:lumMod val="9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147" name="オブジェクト 146"/>
          <p:cNvGraphicFramePr>
            <a:graphicFrameLocks noChangeAspect="1"/>
          </p:cNvGraphicFramePr>
          <p:nvPr>
            <p:extLst>
              <p:ext uri="{D42A27DB-BD31-4B8C-83A1-F6EECF244321}">
                <p14:modId xmlns:p14="http://schemas.microsoft.com/office/powerpoint/2010/main" val="2091585574"/>
              </p:ext>
            </p:extLst>
          </p:nvPr>
        </p:nvGraphicFramePr>
        <p:xfrm>
          <a:off x="2976527" y="2822720"/>
          <a:ext cx="227321" cy="318248"/>
        </p:xfrm>
        <a:graphic>
          <a:graphicData uri="http://schemas.openxmlformats.org/presentationml/2006/ole">
            <mc:AlternateContent xmlns:mc="http://schemas.openxmlformats.org/markup-compatibility/2006">
              <mc:Choice xmlns:v="urn:schemas-microsoft-com:vml" Requires="v">
                <p:oleObj spid="_x0000_s2100" name="Equation" r:id="rId9" imgW="126720" imgH="177480" progId="Equation.DSMT4">
                  <p:embed/>
                </p:oleObj>
              </mc:Choice>
              <mc:Fallback>
                <p:oleObj name="Equation" r:id="rId9" imgW="126720" imgH="177480" progId="Equation.DSMT4">
                  <p:embed/>
                  <p:pic>
                    <p:nvPicPr>
                      <p:cNvPr id="147" name="オブジェクト 146"/>
                      <p:cNvPicPr/>
                      <p:nvPr/>
                    </p:nvPicPr>
                    <p:blipFill>
                      <a:blip r:embed="rId10"/>
                      <a:stretch>
                        <a:fillRect/>
                      </a:stretch>
                    </p:blipFill>
                    <p:spPr>
                      <a:xfrm>
                        <a:off x="2976527" y="2822720"/>
                        <a:ext cx="227321" cy="318248"/>
                      </a:xfrm>
                      <a:prstGeom prst="rect">
                        <a:avLst/>
                      </a:prstGeom>
                    </p:spPr>
                  </p:pic>
                </p:oleObj>
              </mc:Fallback>
            </mc:AlternateContent>
          </a:graphicData>
        </a:graphic>
      </p:graphicFrame>
      <p:sp>
        <p:nvSpPr>
          <p:cNvPr id="148" name="Text Box 114"/>
          <p:cNvSpPr txBox="1">
            <a:spLocks noChangeArrowheads="1"/>
          </p:cNvSpPr>
          <p:nvPr/>
        </p:nvSpPr>
        <p:spPr bwMode="auto">
          <a:xfrm>
            <a:off x="6324472" y="1606718"/>
            <a:ext cx="17753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曲率半径 </a:t>
            </a:r>
            <a:r>
              <a:rPr lang="en-US" altLang="ja-JP" sz="1800" b="1" dirty="0">
                <a:solidFill>
                  <a:srgbClr val="FF0000"/>
                </a:solidFill>
              </a:rPr>
              <a:t>r</a:t>
            </a:r>
          </a:p>
          <a:p>
            <a:pPr>
              <a:defRPr/>
            </a:pPr>
            <a:r>
              <a:rPr lang="ja-JP" altLang="en-US" sz="1800" b="1" dirty="0">
                <a:solidFill>
                  <a:srgbClr val="FF0000"/>
                </a:solidFill>
              </a:rPr>
              <a:t>長軸 </a:t>
            </a:r>
            <a:r>
              <a:rPr lang="en-US" altLang="ja-JP" sz="1800" b="1" dirty="0">
                <a:solidFill>
                  <a:srgbClr val="FF0000"/>
                </a:solidFill>
              </a:rPr>
              <a:t>b </a:t>
            </a:r>
            <a:r>
              <a:rPr lang="ja-JP" altLang="en-US" sz="1800" b="1" dirty="0">
                <a:solidFill>
                  <a:srgbClr val="FF0000"/>
                </a:solidFill>
              </a:rPr>
              <a:t>として</a:t>
            </a:r>
            <a:endParaRPr lang="en-US" altLang="ja-JP" sz="1800" b="1" dirty="0">
              <a:solidFill>
                <a:srgbClr val="FF0000"/>
              </a:solidFill>
            </a:endParaRPr>
          </a:p>
        </p:txBody>
      </p:sp>
      <p:sp>
        <p:nvSpPr>
          <p:cNvPr id="149" name="Text Box 114"/>
          <p:cNvSpPr txBox="1">
            <a:spLocks noChangeArrowheads="1"/>
          </p:cNvSpPr>
          <p:nvPr/>
        </p:nvSpPr>
        <p:spPr bwMode="auto">
          <a:xfrm>
            <a:off x="6324472" y="3334734"/>
            <a:ext cx="2351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曲率半径が小さくなるほど応力が集中する</a:t>
            </a:r>
            <a:endParaRPr lang="en-US" altLang="ja-JP" sz="1800" b="1" dirty="0">
              <a:solidFill>
                <a:srgbClr val="FF0000"/>
              </a:solidFill>
            </a:endParaRPr>
          </a:p>
        </p:txBody>
      </p:sp>
      <p:grpSp>
        <p:nvGrpSpPr>
          <p:cNvPr id="20" name="グループ化 19"/>
          <p:cNvGrpSpPr/>
          <p:nvPr/>
        </p:nvGrpSpPr>
        <p:grpSpPr>
          <a:xfrm>
            <a:off x="6372200" y="4839626"/>
            <a:ext cx="2443128" cy="1181662"/>
            <a:chOff x="6468763" y="638907"/>
            <a:chExt cx="2443128" cy="1181662"/>
          </a:xfrm>
        </p:grpSpPr>
        <p:graphicFrame>
          <p:nvGraphicFramePr>
            <p:cNvPr id="150" name="オブジェクト 149"/>
            <p:cNvGraphicFramePr>
              <a:graphicFrameLocks noChangeAspect="1"/>
            </p:cNvGraphicFramePr>
            <p:nvPr>
              <p:extLst/>
            </p:nvPr>
          </p:nvGraphicFramePr>
          <p:xfrm>
            <a:off x="6468763" y="638907"/>
            <a:ext cx="2351983" cy="722370"/>
          </p:xfrm>
          <a:graphic>
            <a:graphicData uri="http://schemas.openxmlformats.org/presentationml/2006/ole">
              <mc:AlternateContent xmlns:mc="http://schemas.openxmlformats.org/markup-compatibility/2006">
                <mc:Choice xmlns:v="urn:schemas-microsoft-com:vml" Requires="v">
                  <p:oleObj spid="_x0000_s2101" name="Equation" r:id="rId11" imgW="1358640" imgH="419040" progId="Equation.DSMT4">
                    <p:embed/>
                  </p:oleObj>
                </mc:Choice>
                <mc:Fallback>
                  <p:oleObj name="Equation" r:id="rId11" imgW="1358640" imgH="419040" progId="Equation.DSMT4">
                    <p:embed/>
                    <p:pic>
                      <p:nvPicPr>
                        <p:cNvPr id="150" name="オブジェクト 149"/>
                        <p:cNvPicPr/>
                        <p:nvPr/>
                      </p:nvPicPr>
                      <p:blipFill>
                        <a:blip r:embed="rId12"/>
                        <a:stretch>
                          <a:fillRect/>
                        </a:stretch>
                      </p:blipFill>
                      <p:spPr>
                        <a:xfrm>
                          <a:off x="6468763" y="638907"/>
                          <a:ext cx="2351983" cy="722370"/>
                        </a:xfrm>
                        <a:prstGeom prst="rect">
                          <a:avLst/>
                        </a:prstGeom>
                      </p:spPr>
                    </p:pic>
                  </p:oleObj>
                </mc:Fallback>
              </mc:AlternateContent>
            </a:graphicData>
          </a:graphic>
        </p:graphicFrame>
        <p:sp>
          <p:nvSpPr>
            <p:cNvPr id="151" name="Text Box 114"/>
            <p:cNvSpPr txBox="1">
              <a:spLocks noChangeArrowheads="1"/>
            </p:cNvSpPr>
            <p:nvPr/>
          </p:nvSpPr>
          <p:spPr bwMode="auto">
            <a:xfrm>
              <a:off x="7917746" y="1451237"/>
              <a:ext cx="994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も同じ</a:t>
              </a:r>
              <a:endParaRPr lang="en-US" altLang="ja-JP" sz="1800" b="1" dirty="0">
                <a:solidFill>
                  <a:srgbClr val="FF0000"/>
                </a:solidFill>
              </a:endParaRPr>
            </a:p>
          </p:txBody>
        </p:sp>
      </p:grpSp>
      <p:sp>
        <p:nvSpPr>
          <p:cNvPr id="73" name="Text Box 114">
            <a:extLst>
              <a:ext uri="{FF2B5EF4-FFF2-40B4-BE49-F238E27FC236}">
                <a16:creationId xmlns:a16="http://schemas.microsoft.com/office/drawing/2014/main" id="{9A6C28AB-64ED-4186-9BB2-388B749F7613}"/>
              </a:ext>
            </a:extLst>
          </p:cNvPr>
          <p:cNvSpPr txBox="1">
            <a:spLocks noChangeArrowheads="1"/>
          </p:cNvSpPr>
          <p:nvPr/>
        </p:nvSpPr>
        <p:spPr bwMode="auto">
          <a:xfrm>
            <a:off x="1436241" y="4350283"/>
            <a:ext cx="3032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1800" b="1" dirty="0">
                <a:solidFill>
                  <a:srgbClr val="FF0000"/>
                </a:solidFill>
              </a:rPr>
              <a:t>r</a:t>
            </a:r>
            <a:r>
              <a:rPr lang="ja-JP" altLang="en-US" sz="1800" b="1" dirty="0">
                <a:solidFill>
                  <a:srgbClr val="FF0000"/>
                </a:solidFill>
              </a:rPr>
              <a:t>：上下点での曲率半径</a:t>
            </a:r>
            <a:endParaRPr lang="en-US" altLang="ja-JP" sz="1800" b="1" dirty="0">
              <a:solidFill>
                <a:srgbClr val="FF0000"/>
              </a:solidFill>
            </a:endParaRPr>
          </a:p>
          <a:p>
            <a:pPr>
              <a:defRPr/>
            </a:pPr>
            <a:r>
              <a:rPr lang="en-US" altLang="ja-JP" sz="1800" b="1" dirty="0">
                <a:solidFill>
                  <a:srgbClr val="FF0000"/>
                </a:solidFill>
              </a:rPr>
              <a:t>b: </a:t>
            </a:r>
            <a:r>
              <a:rPr lang="ja-JP" altLang="en-US" sz="1800" b="1" dirty="0">
                <a:solidFill>
                  <a:srgbClr val="FF0000"/>
                </a:solidFill>
              </a:rPr>
              <a:t>長軸</a:t>
            </a:r>
            <a:endParaRPr lang="en-US" altLang="ja-JP" sz="1800" b="1" dirty="0">
              <a:solidFill>
                <a:srgbClr val="FF0000"/>
              </a:solidFill>
            </a:endParaRPr>
          </a:p>
        </p:txBody>
      </p:sp>
      <p:sp>
        <p:nvSpPr>
          <p:cNvPr id="74" name="Text Box 114">
            <a:extLst>
              <a:ext uri="{FF2B5EF4-FFF2-40B4-BE49-F238E27FC236}">
                <a16:creationId xmlns:a16="http://schemas.microsoft.com/office/drawing/2014/main" id="{85CCD111-74F8-4322-A059-3D6833D619D4}"/>
              </a:ext>
            </a:extLst>
          </p:cNvPr>
          <p:cNvSpPr txBox="1">
            <a:spLocks noChangeArrowheads="1"/>
          </p:cNvSpPr>
          <p:nvPr/>
        </p:nvSpPr>
        <p:spPr bwMode="auto">
          <a:xfrm>
            <a:off x="6123410" y="6084004"/>
            <a:ext cx="3032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円形（長軸＝短軸）なら３倍</a:t>
            </a:r>
            <a:endParaRPr lang="en-US" altLang="ja-JP" sz="1800" b="1" dirty="0">
              <a:solidFill>
                <a:srgbClr val="FF0000"/>
              </a:solidFill>
            </a:endParaRPr>
          </a:p>
        </p:txBody>
      </p:sp>
      <p:sp>
        <p:nvSpPr>
          <p:cNvPr id="75" name="Text Box 114">
            <a:extLst>
              <a:ext uri="{FF2B5EF4-FFF2-40B4-BE49-F238E27FC236}">
                <a16:creationId xmlns:a16="http://schemas.microsoft.com/office/drawing/2014/main" id="{7F8F18CE-2C4E-4C3B-81AE-E2D3E8E9B792}"/>
              </a:ext>
            </a:extLst>
          </p:cNvPr>
          <p:cNvSpPr txBox="1">
            <a:spLocks noChangeArrowheads="1"/>
          </p:cNvSpPr>
          <p:nvPr/>
        </p:nvSpPr>
        <p:spPr bwMode="auto">
          <a:xfrm>
            <a:off x="382463" y="5359538"/>
            <a:ext cx="55316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t>→角を付けると</a:t>
            </a:r>
            <a:r>
              <a:rPr lang="en-US" altLang="ja-JP" sz="1800" b="1" dirty="0"/>
              <a:t>r=0</a:t>
            </a:r>
            <a:r>
              <a:rPr lang="ja-JP" altLang="en-US" sz="1800" b="1" dirty="0"/>
              <a:t>になり，応力∞になるので降伏し，塑性変形が始まるが，塑性変形により</a:t>
            </a:r>
            <a:r>
              <a:rPr lang="en-US" altLang="ja-JP" sz="1800" b="1" dirty="0"/>
              <a:t>r</a:t>
            </a:r>
            <a:r>
              <a:rPr lang="ja-JP" altLang="en-US" sz="1800" b="1" dirty="0"/>
              <a:t>≠</a:t>
            </a:r>
            <a:r>
              <a:rPr lang="en-US" altLang="ja-JP" sz="1800" b="1" dirty="0"/>
              <a:t>0</a:t>
            </a:r>
            <a:r>
              <a:rPr lang="ja-JP" altLang="en-US" sz="1800" b="1" dirty="0"/>
              <a:t>になるため実際の応力はそれほど大きくはならない．</a:t>
            </a:r>
            <a:endParaRPr lang="en-US" altLang="ja-JP" sz="1800" b="1" dirty="0"/>
          </a:p>
          <a:p>
            <a:pPr>
              <a:defRPr/>
            </a:pPr>
            <a:r>
              <a:rPr lang="ja-JP" altLang="en-US" sz="1800" b="1" dirty="0"/>
              <a:t>→</a:t>
            </a:r>
            <a:r>
              <a:rPr lang="ja-JP" altLang="en-US" sz="1800" b="1"/>
              <a:t>破壊力学</a:t>
            </a:r>
            <a:endParaRPr lang="en-US" altLang="ja-JP" sz="1800" b="1" dirty="0"/>
          </a:p>
        </p:txBody>
      </p:sp>
    </p:spTree>
    <p:extLst>
      <p:ext uri="{BB962C8B-B14F-4D97-AF65-F5344CB8AC3E}">
        <p14:creationId xmlns:p14="http://schemas.microsoft.com/office/powerpoint/2010/main" val="3197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数値構造計算（円孔）してみよう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72" name="Text Box 114"/>
          <p:cNvSpPr txBox="1">
            <a:spLocks noChangeArrowheads="1"/>
          </p:cNvSpPr>
          <p:nvPr/>
        </p:nvSpPr>
        <p:spPr bwMode="auto">
          <a:xfrm>
            <a:off x="467544" y="1340768"/>
            <a:ext cx="6264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固定端に応力が集中しない境界条件の設定法</a:t>
            </a:r>
            <a:endParaRPr lang="en-US" altLang="ja-JP" sz="1800" b="1" dirty="0">
              <a:solidFill>
                <a:srgbClr val="FF0000"/>
              </a:solidFill>
            </a:endParaRPr>
          </a:p>
        </p:txBody>
      </p:sp>
      <p:pic>
        <p:nvPicPr>
          <p:cNvPr id="2" name="図 1"/>
          <p:cNvPicPr>
            <a:picLocks noChangeAspect="1"/>
          </p:cNvPicPr>
          <p:nvPr/>
        </p:nvPicPr>
        <p:blipFill>
          <a:blip r:embed="rId2"/>
          <a:stretch>
            <a:fillRect/>
          </a:stretch>
        </p:blipFill>
        <p:spPr>
          <a:xfrm>
            <a:off x="179511" y="2132856"/>
            <a:ext cx="8863545" cy="3240360"/>
          </a:xfrm>
          <a:prstGeom prst="rect">
            <a:avLst/>
          </a:prstGeom>
        </p:spPr>
      </p:pic>
      <p:sp>
        <p:nvSpPr>
          <p:cNvPr id="74" name="Text Box 114"/>
          <p:cNvSpPr txBox="1">
            <a:spLocks noChangeArrowheads="1"/>
          </p:cNvSpPr>
          <p:nvPr/>
        </p:nvSpPr>
        <p:spPr bwMode="auto">
          <a:xfrm>
            <a:off x="162208" y="5611306"/>
            <a:ext cx="6264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1800" b="1" dirty="0">
                <a:solidFill>
                  <a:srgbClr val="FF0000"/>
                </a:solidFill>
              </a:rPr>
              <a:t>(1) </a:t>
            </a:r>
            <a:r>
              <a:rPr lang="ja-JP" altLang="en-US" sz="1800" b="1" dirty="0">
                <a:solidFill>
                  <a:srgbClr val="FF0000"/>
                </a:solidFill>
              </a:rPr>
              <a:t>面を</a:t>
            </a:r>
            <a:r>
              <a:rPr lang="en-US" altLang="ja-JP" sz="1800" b="1" dirty="0">
                <a:solidFill>
                  <a:srgbClr val="FF0000"/>
                </a:solidFill>
              </a:rPr>
              <a:t>x</a:t>
            </a:r>
            <a:r>
              <a:rPr lang="ja-JP" altLang="en-US" sz="1800" b="1" dirty="0">
                <a:solidFill>
                  <a:srgbClr val="FF0000"/>
                </a:solidFill>
              </a:rPr>
              <a:t>方向（引張方向）固定</a:t>
            </a:r>
            <a:endParaRPr lang="en-US" altLang="ja-JP" sz="1800" b="1" dirty="0">
              <a:solidFill>
                <a:srgbClr val="FF0000"/>
              </a:solidFill>
            </a:endParaRPr>
          </a:p>
        </p:txBody>
      </p:sp>
    </p:spTree>
    <p:extLst>
      <p:ext uri="{BB962C8B-B14F-4D97-AF65-F5344CB8AC3E}">
        <p14:creationId xmlns:p14="http://schemas.microsoft.com/office/powerpoint/2010/main" val="328706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数値構造計算（円孔）してみよう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72" name="Text Box 114"/>
          <p:cNvSpPr txBox="1">
            <a:spLocks noChangeArrowheads="1"/>
          </p:cNvSpPr>
          <p:nvPr/>
        </p:nvSpPr>
        <p:spPr bwMode="auto">
          <a:xfrm>
            <a:off x="467544" y="1340768"/>
            <a:ext cx="6264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固定端に応力が集中しない境界条件の設定法</a:t>
            </a:r>
            <a:endParaRPr lang="en-US" altLang="ja-JP" sz="1800" b="1" dirty="0">
              <a:solidFill>
                <a:srgbClr val="FF0000"/>
              </a:solidFill>
            </a:endParaRPr>
          </a:p>
        </p:txBody>
      </p:sp>
      <p:sp>
        <p:nvSpPr>
          <p:cNvPr id="74" name="Text Box 114"/>
          <p:cNvSpPr txBox="1">
            <a:spLocks noChangeArrowheads="1"/>
          </p:cNvSpPr>
          <p:nvPr/>
        </p:nvSpPr>
        <p:spPr bwMode="auto">
          <a:xfrm>
            <a:off x="162208" y="5611306"/>
            <a:ext cx="6264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1800" b="1" dirty="0">
                <a:solidFill>
                  <a:srgbClr val="FF0000"/>
                </a:solidFill>
              </a:rPr>
              <a:t>(2) </a:t>
            </a:r>
            <a:r>
              <a:rPr lang="ja-JP" altLang="en-US" sz="1800" b="1" dirty="0">
                <a:solidFill>
                  <a:srgbClr val="FF0000"/>
                </a:solidFill>
              </a:rPr>
              <a:t>線を</a:t>
            </a:r>
            <a:r>
              <a:rPr lang="en-US" altLang="ja-JP" sz="1800" b="1" dirty="0">
                <a:solidFill>
                  <a:srgbClr val="FF0000"/>
                </a:solidFill>
              </a:rPr>
              <a:t>y</a:t>
            </a:r>
            <a:r>
              <a:rPr lang="ja-JP" altLang="en-US" sz="1800" b="1" dirty="0">
                <a:solidFill>
                  <a:srgbClr val="FF0000"/>
                </a:solidFill>
              </a:rPr>
              <a:t>方向（上下方向）固定</a:t>
            </a:r>
            <a:endParaRPr lang="en-US" altLang="ja-JP" sz="1800" b="1" dirty="0">
              <a:solidFill>
                <a:srgbClr val="FF0000"/>
              </a:solidFill>
            </a:endParaRPr>
          </a:p>
        </p:txBody>
      </p:sp>
      <p:pic>
        <p:nvPicPr>
          <p:cNvPr id="3" name="図 2"/>
          <p:cNvPicPr>
            <a:picLocks noChangeAspect="1"/>
          </p:cNvPicPr>
          <p:nvPr/>
        </p:nvPicPr>
        <p:blipFill>
          <a:blip r:embed="rId2"/>
          <a:stretch>
            <a:fillRect/>
          </a:stretch>
        </p:blipFill>
        <p:spPr>
          <a:xfrm>
            <a:off x="135635" y="2039256"/>
            <a:ext cx="8815706" cy="3261952"/>
          </a:xfrm>
          <a:prstGeom prst="rect">
            <a:avLst/>
          </a:prstGeom>
        </p:spPr>
      </p:pic>
    </p:spTree>
    <p:extLst>
      <p:ext uri="{BB962C8B-B14F-4D97-AF65-F5344CB8AC3E}">
        <p14:creationId xmlns:p14="http://schemas.microsoft.com/office/powerpoint/2010/main" val="4174125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数値構造計算（円孔）してみよう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72" name="Text Box 114"/>
          <p:cNvSpPr txBox="1">
            <a:spLocks noChangeArrowheads="1"/>
          </p:cNvSpPr>
          <p:nvPr/>
        </p:nvSpPr>
        <p:spPr bwMode="auto">
          <a:xfrm>
            <a:off x="467544" y="1340768"/>
            <a:ext cx="6264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固定端に応力が集中しない境界条件の設定法</a:t>
            </a:r>
            <a:endParaRPr lang="en-US" altLang="ja-JP" sz="1800" b="1" dirty="0">
              <a:solidFill>
                <a:srgbClr val="FF0000"/>
              </a:solidFill>
            </a:endParaRPr>
          </a:p>
        </p:txBody>
      </p:sp>
      <p:sp>
        <p:nvSpPr>
          <p:cNvPr id="74" name="Text Box 114"/>
          <p:cNvSpPr txBox="1">
            <a:spLocks noChangeArrowheads="1"/>
          </p:cNvSpPr>
          <p:nvPr/>
        </p:nvSpPr>
        <p:spPr bwMode="auto">
          <a:xfrm>
            <a:off x="162208" y="5611306"/>
            <a:ext cx="62646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1800" b="1" dirty="0">
                <a:solidFill>
                  <a:srgbClr val="FF0000"/>
                </a:solidFill>
              </a:rPr>
              <a:t>(3) </a:t>
            </a:r>
            <a:r>
              <a:rPr lang="ja-JP" altLang="en-US" sz="1800" b="1" dirty="0">
                <a:solidFill>
                  <a:srgbClr val="FF0000"/>
                </a:solidFill>
              </a:rPr>
              <a:t>点を</a:t>
            </a:r>
            <a:r>
              <a:rPr lang="en-US" altLang="ja-JP" sz="1800" b="1" dirty="0">
                <a:solidFill>
                  <a:srgbClr val="FF0000"/>
                </a:solidFill>
              </a:rPr>
              <a:t>z</a:t>
            </a:r>
            <a:r>
              <a:rPr lang="ja-JP" altLang="en-US" sz="1800" b="1" dirty="0">
                <a:solidFill>
                  <a:srgbClr val="FF0000"/>
                </a:solidFill>
              </a:rPr>
              <a:t>方向（前後方向）固定</a:t>
            </a:r>
            <a:endParaRPr lang="en-US" altLang="ja-JP" sz="1800" b="1" dirty="0">
              <a:solidFill>
                <a:srgbClr val="FF0000"/>
              </a:solidFill>
            </a:endParaRPr>
          </a:p>
        </p:txBody>
      </p:sp>
      <p:pic>
        <p:nvPicPr>
          <p:cNvPr id="2" name="図 1"/>
          <p:cNvPicPr>
            <a:picLocks noChangeAspect="1"/>
          </p:cNvPicPr>
          <p:nvPr/>
        </p:nvPicPr>
        <p:blipFill>
          <a:blip r:embed="rId2"/>
          <a:stretch>
            <a:fillRect/>
          </a:stretch>
        </p:blipFill>
        <p:spPr>
          <a:xfrm>
            <a:off x="162208" y="1947835"/>
            <a:ext cx="8802280" cy="3281365"/>
          </a:xfrm>
          <a:prstGeom prst="rect">
            <a:avLst/>
          </a:prstGeom>
        </p:spPr>
      </p:pic>
    </p:spTree>
    <p:extLst>
      <p:ext uri="{BB962C8B-B14F-4D97-AF65-F5344CB8AC3E}">
        <p14:creationId xmlns:p14="http://schemas.microsoft.com/office/powerpoint/2010/main" val="91007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応力集中（</a:t>
            </a:r>
            <a:r>
              <a:rPr lang="en-US" altLang="ja-JP" sz="4000" b="1" dirty="0">
                <a:solidFill>
                  <a:schemeClr val="tx1">
                    <a:lumMod val="65000"/>
                    <a:lumOff val="35000"/>
                  </a:schemeClr>
                </a:solidFill>
                <a:effectLst>
                  <a:outerShdw blurRad="38100" dist="38100" dir="2700000" algn="tl">
                    <a:srgbClr val="000000">
                      <a:alpha val="43137"/>
                    </a:srgbClr>
                  </a:outerShdw>
                </a:effectLst>
              </a:rPr>
              <a:t>Stress Concentration</a:t>
            </a:r>
            <a:r>
              <a:rPr lang="ja-JP" altLang="en-US" sz="4000" b="1" dirty="0">
                <a:solidFill>
                  <a:schemeClr val="tx1">
                    <a:lumMod val="65000"/>
                    <a:lumOff val="35000"/>
                  </a:schemeClr>
                </a:solidFill>
                <a:effectLst>
                  <a:outerShdw blurRad="38100" dist="38100" dir="2700000" algn="tl">
                    <a:srgbClr val="000000">
                      <a:alpha val="43137"/>
                    </a:srgbClr>
                  </a:outerShdw>
                </a:effectLst>
              </a:rPr>
              <a:t>）</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pic>
        <p:nvPicPr>
          <p:cNvPr id="4" name="図 3"/>
          <p:cNvPicPr>
            <a:picLocks noChangeAspect="1"/>
          </p:cNvPicPr>
          <p:nvPr/>
        </p:nvPicPr>
        <p:blipFill>
          <a:blip r:embed="rId2"/>
          <a:stretch>
            <a:fillRect/>
          </a:stretch>
        </p:blipFill>
        <p:spPr>
          <a:xfrm>
            <a:off x="827584" y="1751438"/>
            <a:ext cx="3661424" cy="2160240"/>
          </a:xfrm>
          <a:prstGeom prst="rect">
            <a:avLst/>
          </a:prstGeom>
        </p:spPr>
      </p:pic>
      <p:pic>
        <p:nvPicPr>
          <p:cNvPr id="5" name="図 4"/>
          <p:cNvPicPr>
            <a:picLocks noChangeAspect="1"/>
          </p:cNvPicPr>
          <p:nvPr/>
        </p:nvPicPr>
        <p:blipFill>
          <a:blip r:embed="rId3"/>
          <a:stretch>
            <a:fillRect/>
          </a:stretch>
        </p:blipFill>
        <p:spPr>
          <a:xfrm>
            <a:off x="827584" y="4199710"/>
            <a:ext cx="7586912" cy="1512168"/>
          </a:xfrm>
          <a:prstGeom prst="rect">
            <a:avLst/>
          </a:prstGeom>
        </p:spPr>
      </p:pic>
      <p:pic>
        <p:nvPicPr>
          <p:cNvPr id="9" name="図 8"/>
          <p:cNvPicPr>
            <a:picLocks noChangeAspect="1"/>
          </p:cNvPicPr>
          <p:nvPr/>
        </p:nvPicPr>
        <p:blipFill>
          <a:blip r:embed="rId4"/>
          <a:stretch>
            <a:fillRect/>
          </a:stretch>
        </p:blipFill>
        <p:spPr>
          <a:xfrm>
            <a:off x="4644008" y="1745634"/>
            <a:ext cx="2899340" cy="2166044"/>
          </a:xfrm>
          <a:prstGeom prst="rect">
            <a:avLst/>
          </a:prstGeom>
        </p:spPr>
      </p:pic>
      <p:sp>
        <p:nvSpPr>
          <p:cNvPr id="7" name="Text Box 114"/>
          <p:cNvSpPr txBox="1">
            <a:spLocks noChangeArrowheads="1"/>
          </p:cNvSpPr>
          <p:nvPr/>
        </p:nvSpPr>
        <p:spPr bwMode="auto">
          <a:xfrm>
            <a:off x="651800" y="5847655"/>
            <a:ext cx="7984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切り口，割，プルトップ／プルダウンはどうやって実現する？</a:t>
            </a:r>
            <a:endParaRPr lang="en-US" altLang="ja-JP" b="1" dirty="0">
              <a:solidFill>
                <a:srgbClr val="FF0000"/>
              </a:solidFill>
            </a:endParaRPr>
          </a:p>
        </p:txBody>
      </p:sp>
      <p:sp>
        <p:nvSpPr>
          <p:cNvPr id="8" name="Text Box 114"/>
          <p:cNvSpPr txBox="1">
            <a:spLocks noChangeArrowheads="1"/>
          </p:cNvSpPr>
          <p:nvPr/>
        </p:nvSpPr>
        <p:spPr bwMode="auto">
          <a:xfrm>
            <a:off x="5404328" y="6394467"/>
            <a:ext cx="35601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sz="1800" b="1" dirty="0">
                <a:solidFill>
                  <a:srgbClr val="FF0000"/>
                </a:solidFill>
              </a:rPr>
              <a:t>注：プルダウン（ステイオンタブ）</a:t>
            </a:r>
            <a:endParaRPr lang="en-US" altLang="ja-JP" sz="1800" b="1" dirty="0">
              <a:solidFill>
                <a:srgbClr val="FF0000"/>
              </a:solidFill>
            </a:endParaRPr>
          </a:p>
        </p:txBody>
      </p:sp>
      <p:cxnSp>
        <p:nvCxnSpPr>
          <p:cNvPr id="3" name="直線矢印コネクタ 2">
            <a:extLst>
              <a:ext uri="{FF2B5EF4-FFF2-40B4-BE49-F238E27FC236}">
                <a16:creationId xmlns:a16="http://schemas.microsoft.com/office/drawing/2014/main" id="{4A07C24F-E535-4A19-9CC7-B5AB26CE6E54}"/>
              </a:ext>
            </a:extLst>
          </p:cNvPr>
          <p:cNvCxnSpPr>
            <a:cxnSpLocks/>
          </p:cNvCxnSpPr>
          <p:nvPr/>
        </p:nvCxnSpPr>
        <p:spPr>
          <a:xfrm flipV="1">
            <a:off x="1600652" y="3407622"/>
            <a:ext cx="883116" cy="247909"/>
          </a:xfrm>
          <a:prstGeom prst="straightConnector1">
            <a:avLst/>
          </a:prstGeom>
          <a:ln w="190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 Box 114">
            <a:extLst>
              <a:ext uri="{FF2B5EF4-FFF2-40B4-BE49-F238E27FC236}">
                <a16:creationId xmlns:a16="http://schemas.microsoft.com/office/drawing/2014/main" id="{D25BF18E-0C8D-4C5F-A77B-85F5737DF540}"/>
              </a:ext>
            </a:extLst>
          </p:cNvPr>
          <p:cNvSpPr txBox="1">
            <a:spLocks noChangeArrowheads="1"/>
          </p:cNvSpPr>
          <p:nvPr/>
        </p:nvSpPr>
        <p:spPr bwMode="auto">
          <a:xfrm>
            <a:off x="458104" y="1177593"/>
            <a:ext cx="798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わざと応力集中をさせる設計：　</a:t>
            </a:r>
            <a:r>
              <a:rPr lang="ja-JP" altLang="en-US" sz="2000" b="1" dirty="0"/>
              <a:t>その部分から壊れるようにする　　　　　　</a:t>
            </a:r>
            <a:endParaRPr lang="en-US" altLang="ja-JP" sz="2000" b="1" dirty="0"/>
          </a:p>
        </p:txBody>
      </p:sp>
    </p:spTree>
    <p:extLst>
      <p:ext uri="{BB962C8B-B14F-4D97-AF65-F5344CB8AC3E}">
        <p14:creationId xmlns:p14="http://schemas.microsoft.com/office/powerpoint/2010/main" val="104111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応力集中（</a:t>
            </a:r>
            <a:r>
              <a:rPr lang="en-US" altLang="ja-JP" sz="4000" b="1" dirty="0">
                <a:solidFill>
                  <a:schemeClr val="tx1">
                    <a:lumMod val="65000"/>
                    <a:lumOff val="35000"/>
                  </a:schemeClr>
                </a:solidFill>
                <a:effectLst>
                  <a:outerShdw blurRad="38100" dist="38100" dir="2700000" algn="tl">
                    <a:srgbClr val="000000">
                      <a:alpha val="43137"/>
                    </a:srgbClr>
                  </a:outerShdw>
                </a:effectLst>
              </a:rPr>
              <a:t>Stress Concentration</a:t>
            </a:r>
            <a:r>
              <a:rPr lang="ja-JP" altLang="en-US" sz="4000" b="1" dirty="0">
                <a:solidFill>
                  <a:schemeClr val="tx1">
                    <a:lumMod val="65000"/>
                    <a:lumOff val="35000"/>
                  </a:schemeClr>
                </a:solidFill>
                <a:effectLst>
                  <a:outerShdw blurRad="38100" dist="38100" dir="2700000" algn="tl">
                    <a:srgbClr val="000000">
                      <a:alpha val="43137"/>
                    </a:srgbClr>
                  </a:outerShdw>
                </a:effectLst>
              </a:rPr>
              <a:t>）</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7" name="グループ化 6"/>
          <p:cNvGrpSpPr/>
          <p:nvPr/>
        </p:nvGrpSpPr>
        <p:grpSpPr>
          <a:xfrm rot="10800000" flipH="1" flipV="1">
            <a:off x="1194302" y="2016229"/>
            <a:ext cx="253953" cy="1207198"/>
            <a:chOff x="5015814" y="1556792"/>
            <a:chExt cx="253953" cy="1207198"/>
          </a:xfrm>
        </p:grpSpPr>
        <p:cxnSp>
          <p:nvCxnSpPr>
            <p:cNvPr id="8" name="直線コネクタ 7"/>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a:xfrm>
            <a:off x="1438113" y="4039038"/>
            <a:ext cx="4471174" cy="1053497"/>
            <a:chOff x="2627784" y="4358657"/>
            <a:chExt cx="4471174" cy="1053497"/>
          </a:xfrm>
        </p:grpSpPr>
        <p:cxnSp>
          <p:nvCxnSpPr>
            <p:cNvPr id="28" name="直線コネクタ 27"/>
            <p:cNvCxnSpPr/>
            <p:nvPr/>
          </p:nvCxnSpPr>
          <p:spPr>
            <a:xfrm>
              <a:off x="2627784" y="4358657"/>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627784" y="5412154"/>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627784" y="4358657"/>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860032" y="4670306"/>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860032" y="5085184"/>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860032" y="4358657"/>
              <a:ext cx="0" cy="3207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860032" y="5091378"/>
              <a:ext cx="0" cy="3207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098958" y="4659337"/>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1454933" y="2055961"/>
            <a:ext cx="4471174" cy="1136596"/>
            <a:chOff x="2627784" y="2326191"/>
            <a:chExt cx="4471174" cy="1136596"/>
          </a:xfrm>
        </p:grpSpPr>
        <p:cxnSp>
          <p:nvCxnSpPr>
            <p:cNvPr id="3" name="直線コネクタ 2"/>
            <p:cNvCxnSpPr/>
            <p:nvPr/>
          </p:nvCxnSpPr>
          <p:spPr>
            <a:xfrm>
              <a:off x="2627784" y="2375503"/>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27784" y="3429000"/>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27784" y="2375503"/>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36" idx="0"/>
            </p:cNvCxnSpPr>
            <p:nvPr/>
          </p:nvCxnSpPr>
          <p:spPr>
            <a:xfrm>
              <a:off x="5046730" y="2686231"/>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41" idx="0"/>
            </p:cNvCxnSpPr>
            <p:nvPr/>
          </p:nvCxnSpPr>
          <p:spPr>
            <a:xfrm flipV="1">
              <a:off x="5046730" y="3102030"/>
              <a:ext cx="2045550" cy="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36" idx="2"/>
            </p:cNvCxnSpPr>
            <p:nvPr/>
          </p:nvCxnSpPr>
          <p:spPr>
            <a:xfrm>
              <a:off x="4860032" y="2375503"/>
              <a:ext cx="6678" cy="130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41" idx="2"/>
            </p:cNvCxnSpPr>
            <p:nvPr/>
          </p:nvCxnSpPr>
          <p:spPr>
            <a:xfrm flipH="1">
              <a:off x="4860032" y="3282767"/>
              <a:ext cx="6678" cy="1462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098958" y="2676183"/>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flipH="1" flipV="1">
              <a:off x="4866710" y="2326191"/>
              <a:ext cx="360040" cy="3600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H="1">
              <a:off x="4866710" y="3102747"/>
              <a:ext cx="360040" cy="3600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6" name="グループ化 45"/>
          <p:cNvGrpSpPr/>
          <p:nvPr/>
        </p:nvGrpSpPr>
        <p:grpSpPr>
          <a:xfrm rot="10800000" flipH="1" flipV="1">
            <a:off x="1200980" y="3949994"/>
            <a:ext cx="253953" cy="1207198"/>
            <a:chOff x="5015814" y="1556792"/>
            <a:chExt cx="253953" cy="1207198"/>
          </a:xfrm>
        </p:grpSpPr>
        <p:cxnSp>
          <p:nvCxnSpPr>
            <p:cNvPr id="47" name="直線コネクタ 46"/>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 Box 114"/>
          <p:cNvSpPr txBox="1">
            <a:spLocks noChangeArrowheads="1"/>
          </p:cNvSpPr>
          <p:nvPr/>
        </p:nvSpPr>
        <p:spPr bwMode="auto">
          <a:xfrm>
            <a:off x="1194301" y="5822048"/>
            <a:ext cx="618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どちらが発生応力が小さい？</a:t>
            </a:r>
            <a:endParaRPr lang="en-US" altLang="ja-JP" b="1" dirty="0">
              <a:solidFill>
                <a:srgbClr val="FF0000"/>
              </a:solidFill>
            </a:endParaRPr>
          </a:p>
        </p:txBody>
      </p:sp>
      <p:sp>
        <p:nvSpPr>
          <p:cNvPr id="55" name="Text Box 114"/>
          <p:cNvSpPr txBox="1">
            <a:spLocks noChangeArrowheads="1"/>
          </p:cNvSpPr>
          <p:nvPr/>
        </p:nvSpPr>
        <p:spPr bwMode="auto">
          <a:xfrm>
            <a:off x="1119573" y="2368518"/>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フィレットあり</a:t>
            </a:r>
            <a:endParaRPr lang="en-US" altLang="ja-JP" b="1" dirty="0">
              <a:solidFill>
                <a:srgbClr val="FF0000"/>
              </a:solidFill>
            </a:endParaRPr>
          </a:p>
        </p:txBody>
      </p:sp>
      <p:sp>
        <p:nvSpPr>
          <p:cNvPr id="56" name="Text Box 114"/>
          <p:cNvSpPr txBox="1">
            <a:spLocks noChangeArrowheads="1"/>
          </p:cNvSpPr>
          <p:nvPr/>
        </p:nvSpPr>
        <p:spPr bwMode="auto">
          <a:xfrm>
            <a:off x="1187624" y="4341560"/>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フィレットなし</a:t>
            </a:r>
            <a:endParaRPr lang="en-US" altLang="ja-JP" b="1" dirty="0">
              <a:solidFill>
                <a:srgbClr val="FF0000"/>
              </a:solidFill>
            </a:endParaRPr>
          </a:p>
        </p:txBody>
      </p:sp>
      <p:sp>
        <p:nvSpPr>
          <p:cNvPr id="2" name="右矢印 1"/>
          <p:cNvSpPr/>
          <p:nvPr/>
        </p:nvSpPr>
        <p:spPr>
          <a:xfrm>
            <a:off x="6444208" y="2474900"/>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Text Box 114"/>
          <p:cNvSpPr txBox="1">
            <a:spLocks noChangeArrowheads="1"/>
          </p:cNvSpPr>
          <p:nvPr/>
        </p:nvSpPr>
        <p:spPr bwMode="auto">
          <a:xfrm>
            <a:off x="6299503" y="2068639"/>
            <a:ext cx="648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chemeClr val="tx1">
                    <a:lumMod val="85000"/>
                    <a:lumOff val="15000"/>
                  </a:schemeClr>
                </a:solidFill>
              </a:rPr>
              <a:t>F</a:t>
            </a:r>
            <a:endParaRPr lang="en-US" altLang="ja-JP" sz="2000" b="1" dirty="0">
              <a:solidFill>
                <a:srgbClr val="FF0000"/>
              </a:solidFill>
            </a:endParaRPr>
          </a:p>
        </p:txBody>
      </p:sp>
      <p:sp>
        <p:nvSpPr>
          <p:cNvPr id="57" name="右矢印 56"/>
          <p:cNvSpPr/>
          <p:nvPr/>
        </p:nvSpPr>
        <p:spPr>
          <a:xfrm>
            <a:off x="6444208" y="4383765"/>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Text Box 114"/>
          <p:cNvSpPr txBox="1">
            <a:spLocks noChangeArrowheads="1"/>
          </p:cNvSpPr>
          <p:nvPr/>
        </p:nvSpPr>
        <p:spPr bwMode="auto">
          <a:xfrm>
            <a:off x="6299503" y="3977504"/>
            <a:ext cx="648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chemeClr val="tx1">
                    <a:lumMod val="85000"/>
                    <a:lumOff val="15000"/>
                  </a:schemeClr>
                </a:solidFill>
              </a:rPr>
              <a:t>F</a:t>
            </a:r>
            <a:endParaRPr lang="en-US" altLang="ja-JP" sz="2000" b="1" dirty="0">
              <a:solidFill>
                <a:srgbClr val="FF0000"/>
              </a:solidFill>
            </a:endParaRPr>
          </a:p>
        </p:txBody>
      </p:sp>
      <p:sp>
        <p:nvSpPr>
          <p:cNvPr id="59" name="Text Box 114">
            <a:extLst>
              <a:ext uri="{FF2B5EF4-FFF2-40B4-BE49-F238E27FC236}">
                <a16:creationId xmlns:a16="http://schemas.microsoft.com/office/drawing/2014/main" id="{4EBA7F7D-6AEC-4C89-B044-0444F59307DC}"/>
              </a:ext>
            </a:extLst>
          </p:cNvPr>
          <p:cNvSpPr txBox="1">
            <a:spLocks noChangeArrowheads="1"/>
          </p:cNvSpPr>
          <p:nvPr/>
        </p:nvSpPr>
        <p:spPr bwMode="auto">
          <a:xfrm>
            <a:off x="465376" y="1214269"/>
            <a:ext cx="7265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応力集中を避ける設計：　</a:t>
            </a:r>
            <a:r>
              <a:rPr lang="ja-JP" altLang="en-US" sz="2000" b="1" dirty="0"/>
              <a:t>壊れにくくする　　　　　　</a:t>
            </a:r>
            <a:endParaRPr lang="en-US" altLang="ja-JP" sz="2000" b="1" dirty="0"/>
          </a:p>
        </p:txBody>
      </p:sp>
    </p:spTree>
    <p:extLst>
      <p:ext uri="{BB962C8B-B14F-4D97-AF65-F5344CB8AC3E}">
        <p14:creationId xmlns:p14="http://schemas.microsoft.com/office/powerpoint/2010/main" val="262008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応力集中（</a:t>
            </a:r>
            <a:r>
              <a:rPr lang="en-US" altLang="ja-JP" sz="4000" b="1" dirty="0">
                <a:solidFill>
                  <a:schemeClr val="tx1">
                    <a:lumMod val="65000"/>
                    <a:lumOff val="35000"/>
                  </a:schemeClr>
                </a:solidFill>
                <a:effectLst>
                  <a:outerShdw blurRad="38100" dist="38100" dir="2700000" algn="tl">
                    <a:srgbClr val="000000">
                      <a:alpha val="43137"/>
                    </a:srgbClr>
                  </a:outerShdw>
                </a:effectLst>
              </a:rPr>
              <a:t>Stress Concentration</a:t>
            </a:r>
            <a:r>
              <a:rPr lang="ja-JP" altLang="en-US" sz="4000" b="1" dirty="0">
                <a:solidFill>
                  <a:schemeClr val="tx1">
                    <a:lumMod val="65000"/>
                    <a:lumOff val="35000"/>
                  </a:schemeClr>
                </a:solidFill>
                <a:effectLst>
                  <a:outerShdw blurRad="38100" dist="38100" dir="2700000" algn="tl">
                    <a:srgbClr val="000000">
                      <a:alpha val="43137"/>
                    </a:srgbClr>
                  </a:outerShdw>
                </a:effectLst>
              </a:rPr>
              <a:t>）</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cxnSp>
        <p:nvCxnSpPr>
          <p:cNvPr id="30" name="直線コネクタ 29"/>
          <p:cNvCxnSpPr/>
          <p:nvPr/>
        </p:nvCxnSpPr>
        <p:spPr>
          <a:xfrm>
            <a:off x="1438113" y="4111333"/>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454933" y="4422982"/>
            <a:ext cx="44476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444791" y="4837860"/>
            <a:ext cx="44578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909287" y="4412013"/>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rot="10800000" flipH="1" flipV="1">
            <a:off x="1200980" y="4022289"/>
            <a:ext cx="253953" cy="1207198"/>
            <a:chOff x="5015814" y="1556792"/>
            <a:chExt cx="253953" cy="1207198"/>
          </a:xfrm>
        </p:grpSpPr>
        <p:cxnSp>
          <p:nvCxnSpPr>
            <p:cNvPr id="47" name="直線コネクタ 46"/>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 Box 114"/>
          <p:cNvSpPr txBox="1">
            <a:spLocks noChangeArrowheads="1"/>
          </p:cNvSpPr>
          <p:nvPr/>
        </p:nvSpPr>
        <p:spPr bwMode="auto">
          <a:xfrm>
            <a:off x="1194301" y="5822048"/>
            <a:ext cx="618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どちらが発生応力が小さい？</a:t>
            </a:r>
            <a:endParaRPr lang="en-US" altLang="ja-JP" b="1" dirty="0">
              <a:solidFill>
                <a:srgbClr val="FF0000"/>
              </a:solidFill>
            </a:endParaRPr>
          </a:p>
        </p:txBody>
      </p:sp>
      <p:sp>
        <p:nvSpPr>
          <p:cNvPr id="55" name="Text Box 114"/>
          <p:cNvSpPr txBox="1">
            <a:spLocks noChangeArrowheads="1"/>
          </p:cNvSpPr>
          <p:nvPr/>
        </p:nvSpPr>
        <p:spPr bwMode="auto">
          <a:xfrm>
            <a:off x="1424726" y="4983559"/>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凸なし</a:t>
            </a:r>
            <a:endParaRPr lang="en-US" altLang="ja-JP" b="1" dirty="0">
              <a:solidFill>
                <a:srgbClr val="FF0000"/>
              </a:solidFill>
            </a:endParaRPr>
          </a:p>
        </p:txBody>
      </p:sp>
      <p:grpSp>
        <p:nvGrpSpPr>
          <p:cNvPr id="2" name="グループ化 1"/>
          <p:cNvGrpSpPr/>
          <p:nvPr/>
        </p:nvGrpSpPr>
        <p:grpSpPr>
          <a:xfrm>
            <a:off x="1194302" y="2088524"/>
            <a:ext cx="4731805" cy="1225079"/>
            <a:chOff x="1194302" y="1679733"/>
            <a:chExt cx="4731805" cy="1225079"/>
          </a:xfrm>
        </p:grpSpPr>
        <p:grpSp>
          <p:nvGrpSpPr>
            <p:cNvPr id="7" name="グループ化 6"/>
            <p:cNvGrpSpPr/>
            <p:nvPr/>
          </p:nvGrpSpPr>
          <p:grpSpPr>
            <a:xfrm rot="10800000" flipH="1" flipV="1">
              <a:off x="1194302" y="1679733"/>
              <a:ext cx="253953" cy="1207198"/>
              <a:chOff x="5015814" y="1556792"/>
              <a:chExt cx="253953" cy="1207198"/>
            </a:xfrm>
          </p:grpSpPr>
          <p:cxnSp>
            <p:nvCxnSpPr>
              <p:cNvPr id="8" name="直線コネクタ 7"/>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直線コネクタ 2"/>
            <p:cNvCxnSpPr/>
            <p:nvPr/>
          </p:nvCxnSpPr>
          <p:spPr>
            <a:xfrm>
              <a:off x="3507162" y="2795967"/>
              <a:ext cx="3667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454933" y="1768777"/>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36" idx="0"/>
            </p:cNvCxnSpPr>
            <p:nvPr/>
          </p:nvCxnSpPr>
          <p:spPr>
            <a:xfrm>
              <a:off x="3873879" y="2079505"/>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41" idx="0"/>
            </p:cNvCxnSpPr>
            <p:nvPr/>
          </p:nvCxnSpPr>
          <p:spPr>
            <a:xfrm flipV="1">
              <a:off x="3873879" y="2904095"/>
              <a:ext cx="2045550" cy="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507162" y="249530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926107" y="2069457"/>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424726" y="2079505"/>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461612" y="2495304"/>
              <a:ext cx="2045550" cy="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873879" y="249530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flipV="1">
              <a:off x="3493116" y="1781368"/>
              <a:ext cx="366717" cy="300663"/>
              <a:chOff x="3462972" y="1801464"/>
              <a:chExt cx="366717" cy="300663"/>
            </a:xfrm>
          </p:grpSpPr>
          <p:cxnSp>
            <p:nvCxnSpPr>
              <p:cNvPr id="59" name="直線コネクタ 58"/>
              <p:cNvCxnSpPr/>
              <p:nvPr/>
            </p:nvCxnSpPr>
            <p:spPr>
              <a:xfrm>
                <a:off x="3462972" y="2102127"/>
                <a:ext cx="3667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462972" y="180146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3829689" y="1801464"/>
                <a:ext cx="0" cy="2981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2" name="Text Box 114"/>
          <p:cNvSpPr txBox="1">
            <a:spLocks noChangeArrowheads="1"/>
          </p:cNvSpPr>
          <p:nvPr/>
        </p:nvSpPr>
        <p:spPr bwMode="auto">
          <a:xfrm>
            <a:off x="1424726" y="3255698"/>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凸あり</a:t>
            </a:r>
            <a:endParaRPr lang="en-US" altLang="ja-JP" b="1" dirty="0">
              <a:solidFill>
                <a:srgbClr val="FF0000"/>
              </a:solidFill>
            </a:endParaRPr>
          </a:p>
        </p:txBody>
      </p:sp>
      <p:sp>
        <p:nvSpPr>
          <p:cNvPr id="40" name="右矢印 39"/>
          <p:cNvSpPr/>
          <p:nvPr/>
        </p:nvSpPr>
        <p:spPr>
          <a:xfrm>
            <a:off x="6444208" y="2547195"/>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Text Box 114"/>
          <p:cNvSpPr txBox="1">
            <a:spLocks noChangeArrowheads="1"/>
          </p:cNvSpPr>
          <p:nvPr/>
        </p:nvSpPr>
        <p:spPr bwMode="auto">
          <a:xfrm>
            <a:off x="6299503" y="2140934"/>
            <a:ext cx="648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chemeClr val="tx1">
                    <a:lumMod val="85000"/>
                    <a:lumOff val="15000"/>
                  </a:schemeClr>
                </a:solidFill>
              </a:rPr>
              <a:t>F</a:t>
            </a:r>
            <a:endParaRPr lang="en-US" altLang="ja-JP" sz="2000" b="1" dirty="0">
              <a:solidFill>
                <a:srgbClr val="FF0000"/>
              </a:solidFill>
            </a:endParaRPr>
          </a:p>
        </p:txBody>
      </p:sp>
      <p:sp>
        <p:nvSpPr>
          <p:cNvPr id="42" name="右矢印 41"/>
          <p:cNvSpPr/>
          <p:nvPr/>
        </p:nvSpPr>
        <p:spPr>
          <a:xfrm>
            <a:off x="6444208" y="4465534"/>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 Box 114"/>
          <p:cNvSpPr txBox="1">
            <a:spLocks noChangeArrowheads="1"/>
          </p:cNvSpPr>
          <p:nvPr/>
        </p:nvSpPr>
        <p:spPr bwMode="auto">
          <a:xfrm>
            <a:off x="6299503" y="4059273"/>
            <a:ext cx="648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chemeClr val="tx1">
                    <a:lumMod val="85000"/>
                    <a:lumOff val="15000"/>
                  </a:schemeClr>
                </a:solidFill>
              </a:rPr>
              <a:t>F</a:t>
            </a:r>
            <a:endParaRPr lang="en-US" altLang="ja-JP" sz="2000" b="1" dirty="0">
              <a:solidFill>
                <a:srgbClr val="FF0000"/>
              </a:solidFill>
            </a:endParaRPr>
          </a:p>
        </p:txBody>
      </p:sp>
      <p:sp>
        <p:nvSpPr>
          <p:cNvPr id="56" name="Text Box 114">
            <a:extLst>
              <a:ext uri="{FF2B5EF4-FFF2-40B4-BE49-F238E27FC236}">
                <a16:creationId xmlns:a16="http://schemas.microsoft.com/office/drawing/2014/main" id="{511C1E68-F054-4F2E-8EF2-59B716251576}"/>
              </a:ext>
            </a:extLst>
          </p:cNvPr>
          <p:cNvSpPr txBox="1">
            <a:spLocks noChangeArrowheads="1"/>
          </p:cNvSpPr>
          <p:nvPr/>
        </p:nvSpPr>
        <p:spPr bwMode="auto">
          <a:xfrm>
            <a:off x="465376" y="1214269"/>
            <a:ext cx="7265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応力集中を避ける設計：　</a:t>
            </a:r>
            <a:r>
              <a:rPr lang="ja-JP" altLang="en-US" sz="2000" b="1" dirty="0"/>
              <a:t>壊れにくくする　　　　　　</a:t>
            </a:r>
            <a:endParaRPr lang="en-US" altLang="ja-JP" sz="2000" b="1" dirty="0"/>
          </a:p>
        </p:txBody>
      </p:sp>
    </p:spTree>
    <p:extLst>
      <p:ext uri="{BB962C8B-B14F-4D97-AF65-F5344CB8AC3E}">
        <p14:creationId xmlns:p14="http://schemas.microsoft.com/office/powerpoint/2010/main" val="308739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応力集中（</a:t>
            </a:r>
            <a:r>
              <a:rPr lang="en-US" altLang="ja-JP" sz="4000" b="1" dirty="0">
                <a:solidFill>
                  <a:schemeClr val="tx1">
                    <a:lumMod val="65000"/>
                    <a:lumOff val="35000"/>
                  </a:schemeClr>
                </a:solidFill>
                <a:effectLst>
                  <a:outerShdw blurRad="38100" dist="38100" dir="2700000" algn="tl">
                    <a:srgbClr val="000000">
                      <a:alpha val="43137"/>
                    </a:srgbClr>
                  </a:outerShdw>
                </a:effectLst>
              </a:rPr>
              <a:t>Stress Concentration</a:t>
            </a:r>
            <a:r>
              <a:rPr lang="ja-JP" altLang="en-US" sz="4000" b="1" dirty="0">
                <a:solidFill>
                  <a:schemeClr val="tx1">
                    <a:lumMod val="65000"/>
                    <a:lumOff val="35000"/>
                  </a:schemeClr>
                </a:solidFill>
                <a:effectLst>
                  <a:outerShdw blurRad="38100" dist="38100" dir="2700000" algn="tl">
                    <a:srgbClr val="000000">
                      <a:alpha val="43137"/>
                    </a:srgbClr>
                  </a:outerShdw>
                </a:effectLst>
              </a:rPr>
              <a:t>）</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7" name="グループ化 6"/>
          <p:cNvGrpSpPr/>
          <p:nvPr/>
        </p:nvGrpSpPr>
        <p:grpSpPr>
          <a:xfrm rot="10800000" flipH="1" flipV="1">
            <a:off x="1194302" y="1922001"/>
            <a:ext cx="253953" cy="1207198"/>
            <a:chOff x="5015814" y="1556792"/>
            <a:chExt cx="253953" cy="1207198"/>
          </a:xfrm>
        </p:grpSpPr>
        <p:cxnSp>
          <p:nvCxnSpPr>
            <p:cNvPr id="8" name="直線コネクタ 7"/>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p:nvPr/>
        </p:nvCxnSpPr>
        <p:spPr>
          <a:xfrm>
            <a:off x="5633634" y="2024914"/>
            <a:ext cx="0" cy="1037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454933" y="2011045"/>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 Box 114"/>
          <p:cNvSpPr txBox="1">
            <a:spLocks noChangeArrowheads="1"/>
          </p:cNvSpPr>
          <p:nvPr/>
        </p:nvSpPr>
        <p:spPr bwMode="auto">
          <a:xfrm>
            <a:off x="1194301" y="5822048"/>
            <a:ext cx="61860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どちらが発生応力が小さい？</a:t>
            </a:r>
            <a:endParaRPr lang="en-US" altLang="ja-JP" b="1" dirty="0">
              <a:solidFill>
                <a:srgbClr val="FF0000"/>
              </a:solidFill>
            </a:endParaRPr>
          </a:p>
        </p:txBody>
      </p:sp>
      <p:sp>
        <p:nvSpPr>
          <p:cNvPr id="55" name="Text Box 114"/>
          <p:cNvSpPr txBox="1">
            <a:spLocks noChangeArrowheads="1"/>
          </p:cNvSpPr>
          <p:nvPr/>
        </p:nvSpPr>
        <p:spPr bwMode="auto">
          <a:xfrm>
            <a:off x="1623010" y="3180611"/>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切り欠きあり</a:t>
            </a:r>
            <a:endParaRPr lang="en-US" altLang="ja-JP" b="1" dirty="0">
              <a:solidFill>
                <a:srgbClr val="FF0000"/>
              </a:solidFill>
            </a:endParaRPr>
          </a:p>
        </p:txBody>
      </p:sp>
      <p:cxnSp>
        <p:nvCxnSpPr>
          <p:cNvPr id="45" name="直線コネクタ 44"/>
          <p:cNvCxnSpPr/>
          <p:nvPr/>
        </p:nvCxnSpPr>
        <p:spPr>
          <a:xfrm>
            <a:off x="1444791" y="2030766"/>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461612" y="3062039"/>
            <a:ext cx="417202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476066" y="2020718"/>
            <a:ext cx="41144" cy="5281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532075" y="2020718"/>
            <a:ext cx="41144" cy="5281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588084" y="2030766"/>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6" name="グループ化 55"/>
          <p:cNvGrpSpPr/>
          <p:nvPr/>
        </p:nvGrpSpPr>
        <p:grpSpPr>
          <a:xfrm rot="10800000" flipH="1" flipV="1">
            <a:off x="1194302" y="3972161"/>
            <a:ext cx="253953" cy="1207198"/>
            <a:chOff x="5015814" y="1556792"/>
            <a:chExt cx="253953" cy="1207198"/>
          </a:xfrm>
        </p:grpSpPr>
        <p:cxnSp>
          <p:nvCxnSpPr>
            <p:cNvPr id="63" name="直線コネクタ 62"/>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直線コネクタ 69"/>
          <p:cNvCxnSpPr/>
          <p:nvPr/>
        </p:nvCxnSpPr>
        <p:spPr>
          <a:xfrm>
            <a:off x="5633634" y="4075074"/>
            <a:ext cx="0" cy="1037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454933" y="4061205"/>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444791" y="4080926"/>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V="1">
            <a:off x="1461612" y="5112199"/>
            <a:ext cx="4172022"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476066" y="4070878"/>
            <a:ext cx="39189" cy="4218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9" idx="2"/>
          </p:cNvCxnSpPr>
          <p:nvPr/>
        </p:nvCxnSpPr>
        <p:spPr>
          <a:xfrm flipH="1">
            <a:off x="3537917" y="4070878"/>
            <a:ext cx="35302" cy="4233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3588084" y="4080926"/>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円弧 8"/>
          <p:cNvSpPr/>
          <p:nvPr/>
        </p:nvSpPr>
        <p:spPr>
          <a:xfrm flipH="1">
            <a:off x="3440115" y="4492751"/>
            <a:ext cx="164180" cy="164180"/>
          </a:xfrm>
          <a:prstGeom prst="arc">
            <a:avLst>
              <a:gd name="adj1" fmla="val 16564281"/>
              <a:gd name="adj2" fmla="val 1553791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Text Box 114"/>
          <p:cNvSpPr txBox="1">
            <a:spLocks noChangeArrowheads="1"/>
          </p:cNvSpPr>
          <p:nvPr/>
        </p:nvSpPr>
        <p:spPr bwMode="auto">
          <a:xfrm>
            <a:off x="1623010" y="5271591"/>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a:solidFill>
                  <a:srgbClr val="FF0000"/>
                </a:solidFill>
              </a:rPr>
              <a:t>切り欠き先まるめ</a:t>
            </a:r>
            <a:endParaRPr lang="en-US" altLang="ja-JP" b="1" dirty="0">
              <a:solidFill>
                <a:srgbClr val="FF0000"/>
              </a:solidFill>
            </a:endParaRPr>
          </a:p>
        </p:txBody>
      </p:sp>
      <p:sp>
        <p:nvSpPr>
          <p:cNvPr id="41" name="右矢印 40"/>
          <p:cNvSpPr/>
          <p:nvPr/>
        </p:nvSpPr>
        <p:spPr>
          <a:xfrm>
            <a:off x="6444208" y="2380672"/>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 Box 114"/>
          <p:cNvSpPr txBox="1">
            <a:spLocks noChangeArrowheads="1"/>
          </p:cNvSpPr>
          <p:nvPr/>
        </p:nvSpPr>
        <p:spPr bwMode="auto">
          <a:xfrm>
            <a:off x="6299503" y="1974411"/>
            <a:ext cx="648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chemeClr val="tx1">
                    <a:lumMod val="85000"/>
                    <a:lumOff val="15000"/>
                  </a:schemeClr>
                </a:solidFill>
              </a:rPr>
              <a:t>F</a:t>
            </a:r>
            <a:endParaRPr lang="en-US" altLang="ja-JP" sz="2000" b="1" dirty="0">
              <a:solidFill>
                <a:srgbClr val="FF0000"/>
              </a:solidFill>
            </a:endParaRPr>
          </a:p>
        </p:txBody>
      </p:sp>
      <p:sp>
        <p:nvSpPr>
          <p:cNvPr id="46" name="右矢印 45"/>
          <p:cNvSpPr/>
          <p:nvPr/>
        </p:nvSpPr>
        <p:spPr>
          <a:xfrm>
            <a:off x="6444208" y="4299011"/>
            <a:ext cx="576064" cy="32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Text Box 114"/>
          <p:cNvSpPr txBox="1">
            <a:spLocks noChangeArrowheads="1"/>
          </p:cNvSpPr>
          <p:nvPr/>
        </p:nvSpPr>
        <p:spPr bwMode="auto">
          <a:xfrm>
            <a:off x="6299503" y="3892750"/>
            <a:ext cx="648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b="1" dirty="0">
                <a:solidFill>
                  <a:schemeClr val="tx1">
                    <a:lumMod val="85000"/>
                    <a:lumOff val="15000"/>
                  </a:schemeClr>
                </a:solidFill>
              </a:rPr>
              <a:t>F</a:t>
            </a:r>
            <a:endParaRPr lang="en-US" altLang="ja-JP" sz="2000" b="1" dirty="0">
              <a:solidFill>
                <a:srgbClr val="FF0000"/>
              </a:solidFill>
            </a:endParaRPr>
          </a:p>
        </p:txBody>
      </p:sp>
      <p:sp>
        <p:nvSpPr>
          <p:cNvPr id="48" name="Text Box 114">
            <a:extLst>
              <a:ext uri="{FF2B5EF4-FFF2-40B4-BE49-F238E27FC236}">
                <a16:creationId xmlns:a16="http://schemas.microsoft.com/office/drawing/2014/main" id="{FF4BD10E-7415-4D7A-987F-E9A452DBAB11}"/>
              </a:ext>
            </a:extLst>
          </p:cNvPr>
          <p:cNvSpPr txBox="1">
            <a:spLocks noChangeArrowheads="1"/>
          </p:cNvSpPr>
          <p:nvPr/>
        </p:nvSpPr>
        <p:spPr bwMode="auto">
          <a:xfrm>
            <a:off x="465376" y="1214269"/>
            <a:ext cx="7265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応力集中を避ける設計：　</a:t>
            </a:r>
            <a:r>
              <a:rPr lang="ja-JP" altLang="en-US" sz="2000" b="1" dirty="0"/>
              <a:t>壊れにくくする　　　　　　</a:t>
            </a:r>
            <a:endParaRPr lang="en-US" altLang="ja-JP" sz="2000" b="1" dirty="0"/>
          </a:p>
        </p:txBody>
      </p:sp>
    </p:spTree>
    <p:extLst>
      <p:ext uri="{BB962C8B-B14F-4D97-AF65-F5344CB8AC3E}">
        <p14:creationId xmlns:p14="http://schemas.microsoft.com/office/powerpoint/2010/main" val="89778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数値構造計算（フィレット）してみよう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7" name="グループ化 6"/>
          <p:cNvGrpSpPr/>
          <p:nvPr/>
        </p:nvGrpSpPr>
        <p:grpSpPr>
          <a:xfrm rot="10800000" flipH="1" flipV="1">
            <a:off x="1194302" y="1679733"/>
            <a:ext cx="253953" cy="1207198"/>
            <a:chOff x="5015814" y="1556792"/>
            <a:chExt cx="253953" cy="1207198"/>
          </a:xfrm>
        </p:grpSpPr>
        <p:cxnSp>
          <p:nvCxnSpPr>
            <p:cNvPr id="8" name="直線コネクタ 7"/>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 Box 114"/>
          <p:cNvSpPr txBox="1">
            <a:spLocks noChangeArrowheads="1"/>
          </p:cNvSpPr>
          <p:nvPr/>
        </p:nvSpPr>
        <p:spPr bwMode="auto">
          <a:xfrm>
            <a:off x="2267744" y="1256954"/>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1</a:t>
            </a:r>
            <a:r>
              <a:rPr lang="en-US" altLang="ja-JP" sz="2000" b="1" dirty="0"/>
              <a:t>=100</a:t>
            </a:r>
          </a:p>
        </p:txBody>
      </p:sp>
      <p:sp>
        <p:nvSpPr>
          <p:cNvPr id="60" name="Text Box 114"/>
          <p:cNvSpPr txBox="1">
            <a:spLocks noChangeArrowheads="1"/>
          </p:cNvSpPr>
          <p:nvPr/>
        </p:nvSpPr>
        <p:spPr bwMode="auto">
          <a:xfrm>
            <a:off x="4354924" y="1233967"/>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2</a:t>
            </a:r>
            <a:r>
              <a:rPr lang="en-US" altLang="ja-JP" sz="2000" b="1" dirty="0"/>
              <a:t>=100</a:t>
            </a:r>
          </a:p>
        </p:txBody>
      </p:sp>
      <p:grpSp>
        <p:nvGrpSpPr>
          <p:cNvPr id="35" name="グループ化 34"/>
          <p:cNvGrpSpPr/>
          <p:nvPr/>
        </p:nvGrpSpPr>
        <p:grpSpPr>
          <a:xfrm>
            <a:off x="1438113" y="1700808"/>
            <a:ext cx="4471174" cy="1053497"/>
            <a:chOff x="2627784" y="4358657"/>
            <a:chExt cx="4471174" cy="1053497"/>
          </a:xfrm>
        </p:grpSpPr>
        <p:cxnSp>
          <p:nvCxnSpPr>
            <p:cNvPr id="37" name="直線コネクタ 36"/>
            <p:cNvCxnSpPr/>
            <p:nvPr/>
          </p:nvCxnSpPr>
          <p:spPr>
            <a:xfrm>
              <a:off x="2627784" y="4358657"/>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627784" y="5412154"/>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627784" y="4358657"/>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860032" y="4670306"/>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860032" y="5085184"/>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860032" y="4358657"/>
              <a:ext cx="0" cy="3207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860032" y="5091378"/>
              <a:ext cx="0" cy="3207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098958" y="4659337"/>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Text Box 114"/>
          <p:cNvSpPr txBox="1">
            <a:spLocks noChangeArrowheads="1"/>
          </p:cNvSpPr>
          <p:nvPr/>
        </p:nvSpPr>
        <p:spPr bwMode="auto">
          <a:xfrm>
            <a:off x="1162848" y="2005739"/>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フィレットなし</a:t>
            </a:r>
            <a:endParaRPr lang="en-US" altLang="ja-JP" b="1" dirty="0">
              <a:solidFill>
                <a:srgbClr val="FF0000"/>
              </a:solidFill>
            </a:endParaRPr>
          </a:p>
        </p:txBody>
      </p:sp>
      <p:sp>
        <p:nvSpPr>
          <p:cNvPr id="53" name="Text Box 114"/>
          <p:cNvSpPr txBox="1">
            <a:spLocks noChangeArrowheads="1"/>
          </p:cNvSpPr>
          <p:nvPr/>
        </p:nvSpPr>
        <p:spPr bwMode="auto">
          <a:xfrm>
            <a:off x="4860032" y="2062799"/>
            <a:ext cx="1224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2</a:t>
            </a:r>
            <a:r>
              <a:rPr lang="en-US" altLang="ja-JP" sz="2000" b="1" dirty="0"/>
              <a:t>=20</a:t>
            </a:r>
          </a:p>
        </p:txBody>
      </p:sp>
      <p:sp>
        <p:nvSpPr>
          <p:cNvPr id="54" name="Text Box 114"/>
          <p:cNvSpPr txBox="1">
            <a:spLocks noChangeArrowheads="1"/>
          </p:cNvSpPr>
          <p:nvPr/>
        </p:nvSpPr>
        <p:spPr bwMode="auto">
          <a:xfrm>
            <a:off x="1438112" y="1749423"/>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1</a:t>
            </a:r>
            <a:r>
              <a:rPr lang="en-US" altLang="ja-JP" sz="2000" b="1" dirty="0"/>
              <a:t>=40</a:t>
            </a:r>
          </a:p>
        </p:txBody>
      </p:sp>
      <p:sp>
        <p:nvSpPr>
          <p:cNvPr id="34" name="Text Box 114"/>
          <p:cNvSpPr txBox="1">
            <a:spLocks noChangeArrowheads="1"/>
          </p:cNvSpPr>
          <p:nvPr/>
        </p:nvSpPr>
        <p:spPr bwMode="auto">
          <a:xfrm>
            <a:off x="6033726" y="2686389"/>
            <a:ext cx="1465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 [N]</a:t>
            </a:r>
            <a:endParaRPr lang="en-US" altLang="ja-JP" sz="2000" b="1" dirty="0">
              <a:solidFill>
                <a:srgbClr val="FF0000"/>
              </a:solidFill>
            </a:endParaRPr>
          </a:p>
        </p:txBody>
      </p:sp>
      <p:sp>
        <p:nvSpPr>
          <p:cNvPr id="36" name="Text Box 114"/>
          <p:cNvSpPr txBox="1">
            <a:spLocks noChangeArrowheads="1"/>
          </p:cNvSpPr>
          <p:nvPr/>
        </p:nvSpPr>
        <p:spPr bwMode="auto">
          <a:xfrm>
            <a:off x="6064447" y="1277972"/>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t=10</a:t>
            </a:r>
          </a:p>
        </p:txBody>
      </p:sp>
      <p:cxnSp>
        <p:nvCxnSpPr>
          <p:cNvPr id="41" name="直線矢印コネクタ 40"/>
          <p:cNvCxnSpPr/>
          <p:nvPr/>
        </p:nvCxnSpPr>
        <p:spPr>
          <a:xfrm>
            <a:off x="5926107" y="2262854"/>
            <a:ext cx="0" cy="806106"/>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44" name="図 43"/>
          <p:cNvPicPr>
            <a:picLocks noChangeAspect="1"/>
          </p:cNvPicPr>
          <p:nvPr/>
        </p:nvPicPr>
        <p:blipFill>
          <a:blip r:embed="rId2"/>
          <a:stretch>
            <a:fillRect/>
          </a:stretch>
        </p:blipFill>
        <p:spPr>
          <a:xfrm>
            <a:off x="48639" y="3322631"/>
            <a:ext cx="9038949" cy="3497589"/>
          </a:xfrm>
          <a:prstGeom prst="rect">
            <a:avLst/>
          </a:prstGeom>
        </p:spPr>
      </p:pic>
      <p:sp>
        <p:nvSpPr>
          <p:cNvPr id="55" name="楕円 54"/>
          <p:cNvSpPr/>
          <p:nvPr/>
        </p:nvSpPr>
        <p:spPr>
          <a:xfrm>
            <a:off x="2123728" y="3927435"/>
            <a:ext cx="1080120" cy="43766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338537" y="5032631"/>
            <a:ext cx="1080120" cy="35727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rotWithShape="1">
          <a:blip r:embed="rId3"/>
          <a:srcRect b="59297"/>
          <a:stretch/>
        </p:blipFill>
        <p:spPr>
          <a:xfrm>
            <a:off x="4896653" y="3374217"/>
            <a:ext cx="3849972" cy="918879"/>
          </a:xfrm>
          <a:prstGeom prst="rect">
            <a:avLst/>
          </a:prstGeom>
        </p:spPr>
      </p:pic>
      <p:sp>
        <p:nvSpPr>
          <p:cNvPr id="61" name="楕円 60"/>
          <p:cNvSpPr/>
          <p:nvPr/>
        </p:nvSpPr>
        <p:spPr>
          <a:xfrm>
            <a:off x="7296927" y="3693557"/>
            <a:ext cx="1080120" cy="43766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68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rotWithShape="1">
          <a:blip r:embed="rId2"/>
          <a:srcRect b="3950"/>
          <a:stretch/>
        </p:blipFill>
        <p:spPr>
          <a:xfrm>
            <a:off x="35496" y="3317371"/>
            <a:ext cx="9073579" cy="3501818"/>
          </a:xfrm>
          <a:prstGeom prst="rect">
            <a:avLst/>
          </a:prstGeom>
        </p:spPr>
      </p:pic>
      <p:sp>
        <p:nvSpPr>
          <p:cNvPr id="165890" name="Rectangle 2"/>
          <p:cNvSpPr>
            <a:spLocks noGrp="1" noChangeArrowheads="1"/>
          </p:cNvSpPr>
          <p:nvPr>
            <p:ph type="title" idx="4294967295"/>
          </p:nvPr>
        </p:nvSpPr>
        <p:spPr>
          <a:xfrm>
            <a:off x="467544" y="383004"/>
            <a:ext cx="8496944" cy="658812"/>
          </a:xfrm>
        </p:spPr>
        <p:txBody>
          <a:bodyPr>
            <a:normAutofit/>
          </a:bodyPr>
          <a:lstStyle/>
          <a:p>
            <a:pPr>
              <a:defRPr/>
            </a:pPr>
            <a:r>
              <a:rPr lang="ja-JP" altLang="en-US" sz="4000" b="1" dirty="0">
                <a:solidFill>
                  <a:schemeClr val="tx1">
                    <a:lumMod val="65000"/>
                    <a:lumOff val="35000"/>
                  </a:schemeClr>
                </a:solidFill>
                <a:effectLst>
                  <a:outerShdw blurRad="38100" dist="38100" dir="2700000" algn="tl">
                    <a:srgbClr val="000000">
                      <a:alpha val="43137"/>
                    </a:srgbClr>
                  </a:outerShdw>
                </a:effectLst>
              </a:rPr>
              <a:t>数値構造計算（フィレット）してみよう</a:t>
            </a: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grpSp>
        <p:nvGrpSpPr>
          <p:cNvPr id="7" name="グループ化 6"/>
          <p:cNvGrpSpPr/>
          <p:nvPr/>
        </p:nvGrpSpPr>
        <p:grpSpPr>
          <a:xfrm rot="10800000" flipH="1" flipV="1">
            <a:off x="1194302" y="1679733"/>
            <a:ext cx="253953" cy="1207198"/>
            <a:chOff x="5015814" y="1556792"/>
            <a:chExt cx="253953" cy="1207198"/>
          </a:xfrm>
        </p:grpSpPr>
        <p:cxnSp>
          <p:nvCxnSpPr>
            <p:cNvPr id="8" name="直線コネクタ 7"/>
            <p:cNvCxnSpPr/>
            <p:nvPr/>
          </p:nvCxnSpPr>
          <p:spPr>
            <a:xfrm>
              <a:off x="5259626" y="1556792"/>
              <a:ext cx="10141" cy="1207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5015814" y="1648171"/>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015814" y="181850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5015814" y="1997156"/>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5015814" y="2165904"/>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015814" y="233623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5015814" y="2514889"/>
              <a:ext cx="243812" cy="1969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p:cNvGrpSpPr/>
          <p:nvPr/>
        </p:nvGrpSpPr>
        <p:grpSpPr>
          <a:xfrm>
            <a:off x="1454933" y="1628800"/>
            <a:ext cx="4471174" cy="1136596"/>
            <a:chOff x="2627784" y="2326191"/>
            <a:chExt cx="4471174" cy="1136596"/>
          </a:xfrm>
        </p:grpSpPr>
        <p:cxnSp>
          <p:nvCxnSpPr>
            <p:cNvPr id="3" name="直線コネクタ 2"/>
            <p:cNvCxnSpPr/>
            <p:nvPr/>
          </p:nvCxnSpPr>
          <p:spPr>
            <a:xfrm>
              <a:off x="2627784" y="2375503"/>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627784" y="3429000"/>
              <a:ext cx="22322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627784" y="2375503"/>
              <a:ext cx="0" cy="1053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36" idx="0"/>
            </p:cNvCxnSpPr>
            <p:nvPr/>
          </p:nvCxnSpPr>
          <p:spPr>
            <a:xfrm>
              <a:off x="5046730" y="2686231"/>
              <a:ext cx="2045550" cy="9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41" idx="0"/>
            </p:cNvCxnSpPr>
            <p:nvPr/>
          </p:nvCxnSpPr>
          <p:spPr>
            <a:xfrm flipV="1">
              <a:off x="5046730" y="3102030"/>
              <a:ext cx="2045550" cy="7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36" idx="2"/>
            </p:cNvCxnSpPr>
            <p:nvPr/>
          </p:nvCxnSpPr>
          <p:spPr>
            <a:xfrm>
              <a:off x="4860032" y="2375503"/>
              <a:ext cx="6678" cy="130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41" idx="2"/>
            </p:cNvCxnSpPr>
            <p:nvPr/>
          </p:nvCxnSpPr>
          <p:spPr>
            <a:xfrm flipH="1">
              <a:off x="4860032" y="3282767"/>
              <a:ext cx="6678" cy="1462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098958" y="2676183"/>
              <a:ext cx="0" cy="427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円弧 35"/>
            <p:cNvSpPr/>
            <p:nvPr/>
          </p:nvSpPr>
          <p:spPr>
            <a:xfrm flipH="1" flipV="1">
              <a:off x="4866710" y="2326191"/>
              <a:ext cx="360040" cy="3600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弧 40"/>
            <p:cNvSpPr/>
            <p:nvPr/>
          </p:nvSpPr>
          <p:spPr>
            <a:xfrm flipH="1">
              <a:off x="4866710" y="3102747"/>
              <a:ext cx="360040" cy="3600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5" name="Text Box 114"/>
          <p:cNvSpPr txBox="1">
            <a:spLocks noChangeArrowheads="1"/>
          </p:cNvSpPr>
          <p:nvPr/>
        </p:nvSpPr>
        <p:spPr bwMode="auto">
          <a:xfrm>
            <a:off x="1119573" y="2032022"/>
            <a:ext cx="26642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ja-JP" altLang="en-US" b="1" dirty="0">
                <a:solidFill>
                  <a:srgbClr val="FF0000"/>
                </a:solidFill>
              </a:rPr>
              <a:t>フィレットあり</a:t>
            </a:r>
            <a:endParaRPr lang="en-US" altLang="ja-JP" b="1" dirty="0">
              <a:solidFill>
                <a:srgbClr val="FF0000"/>
              </a:solidFill>
            </a:endParaRPr>
          </a:p>
        </p:txBody>
      </p:sp>
      <p:sp>
        <p:nvSpPr>
          <p:cNvPr id="45" name="Text Box 114"/>
          <p:cNvSpPr txBox="1">
            <a:spLocks noChangeArrowheads="1"/>
          </p:cNvSpPr>
          <p:nvPr/>
        </p:nvSpPr>
        <p:spPr bwMode="auto">
          <a:xfrm>
            <a:off x="6033726" y="2686389"/>
            <a:ext cx="1465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chemeClr val="tx1">
                    <a:lumMod val="85000"/>
                    <a:lumOff val="15000"/>
                  </a:schemeClr>
                </a:solidFill>
              </a:rPr>
              <a:t>F=100 [N]</a:t>
            </a:r>
            <a:endParaRPr lang="en-US" altLang="ja-JP" sz="2000" b="1" dirty="0">
              <a:solidFill>
                <a:srgbClr val="FF0000"/>
              </a:solidFill>
            </a:endParaRPr>
          </a:p>
        </p:txBody>
      </p:sp>
      <p:sp>
        <p:nvSpPr>
          <p:cNvPr id="59" name="Text Box 114"/>
          <p:cNvSpPr txBox="1">
            <a:spLocks noChangeArrowheads="1"/>
          </p:cNvSpPr>
          <p:nvPr/>
        </p:nvSpPr>
        <p:spPr bwMode="auto">
          <a:xfrm>
            <a:off x="2267744" y="1256954"/>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1</a:t>
            </a:r>
            <a:r>
              <a:rPr lang="en-US" altLang="ja-JP" sz="2000" b="1" dirty="0"/>
              <a:t>=100</a:t>
            </a:r>
          </a:p>
        </p:txBody>
      </p:sp>
      <p:sp>
        <p:nvSpPr>
          <p:cNvPr id="60" name="Text Box 114"/>
          <p:cNvSpPr txBox="1">
            <a:spLocks noChangeArrowheads="1"/>
          </p:cNvSpPr>
          <p:nvPr/>
        </p:nvSpPr>
        <p:spPr bwMode="auto">
          <a:xfrm>
            <a:off x="4354924" y="1233967"/>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L</a:t>
            </a:r>
            <a:r>
              <a:rPr lang="en-US" altLang="ja-JP" sz="1600" b="1" dirty="0"/>
              <a:t>2</a:t>
            </a:r>
            <a:r>
              <a:rPr lang="en-US" altLang="ja-JP" sz="2000" b="1" dirty="0"/>
              <a:t>=100</a:t>
            </a:r>
          </a:p>
        </p:txBody>
      </p:sp>
      <p:sp>
        <p:nvSpPr>
          <p:cNvPr id="61" name="Text Box 114"/>
          <p:cNvSpPr txBox="1">
            <a:spLocks noChangeArrowheads="1"/>
          </p:cNvSpPr>
          <p:nvPr/>
        </p:nvSpPr>
        <p:spPr bwMode="auto">
          <a:xfrm>
            <a:off x="4860032" y="2062799"/>
            <a:ext cx="1224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2</a:t>
            </a:r>
            <a:r>
              <a:rPr lang="en-US" altLang="ja-JP" sz="2000" b="1" dirty="0"/>
              <a:t>=20</a:t>
            </a:r>
          </a:p>
        </p:txBody>
      </p:sp>
      <p:sp>
        <p:nvSpPr>
          <p:cNvPr id="62" name="Text Box 114"/>
          <p:cNvSpPr txBox="1">
            <a:spLocks noChangeArrowheads="1"/>
          </p:cNvSpPr>
          <p:nvPr/>
        </p:nvSpPr>
        <p:spPr bwMode="auto">
          <a:xfrm>
            <a:off x="1438112" y="1749423"/>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H</a:t>
            </a:r>
            <a:r>
              <a:rPr lang="en-US" altLang="ja-JP" sz="1600" b="1" dirty="0"/>
              <a:t>1</a:t>
            </a:r>
            <a:r>
              <a:rPr lang="en-US" altLang="ja-JP" sz="2000" b="1" dirty="0"/>
              <a:t>=40</a:t>
            </a:r>
          </a:p>
        </p:txBody>
      </p:sp>
      <p:sp>
        <p:nvSpPr>
          <p:cNvPr id="63" name="Text Box 114"/>
          <p:cNvSpPr txBox="1">
            <a:spLocks noChangeArrowheads="1"/>
          </p:cNvSpPr>
          <p:nvPr/>
        </p:nvSpPr>
        <p:spPr bwMode="auto">
          <a:xfrm>
            <a:off x="3632557" y="2508455"/>
            <a:ext cx="10834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R=5</a:t>
            </a:r>
          </a:p>
        </p:txBody>
      </p:sp>
      <p:sp>
        <p:nvSpPr>
          <p:cNvPr id="9" name="楕円 8"/>
          <p:cNvSpPr/>
          <p:nvPr/>
        </p:nvSpPr>
        <p:spPr>
          <a:xfrm>
            <a:off x="2221006" y="3937163"/>
            <a:ext cx="1080120" cy="43766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p:cNvSpPr/>
          <p:nvPr/>
        </p:nvSpPr>
        <p:spPr>
          <a:xfrm>
            <a:off x="356943" y="4967302"/>
            <a:ext cx="1080120" cy="35727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Text Box 114"/>
          <p:cNvSpPr txBox="1">
            <a:spLocks noChangeArrowheads="1"/>
          </p:cNvSpPr>
          <p:nvPr/>
        </p:nvSpPr>
        <p:spPr bwMode="auto">
          <a:xfrm>
            <a:off x="6064447" y="1277972"/>
            <a:ext cx="99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t>t=10</a:t>
            </a:r>
          </a:p>
        </p:txBody>
      </p:sp>
      <p:cxnSp>
        <p:nvCxnSpPr>
          <p:cNvPr id="19" name="直線矢印コネクタ 18"/>
          <p:cNvCxnSpPr/>
          <p:nvPr/>
        </p:nvCxnSpPr>
        <p:spPr>
          <a:xfrm>
            <a:off x="5926107" y="2262854"/>
            <a:ext cx="0" cy="806106"/>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24" name="図 23"/>
          <p:cNvPicPr>
            <a:picLocks noChangeAspect="1"/>
          </p:cNvPicPr>
          <p:nvPr/>
        </p:nvPicPr>
        <p:blipFill rotWithShape="1">
          <a:blip r:embed="rId3"/>
          <a:srcRect b="59297"/>
          <a:stretch/>
        </p:blipFill>
        <p:spPr>
          <a:xfrm>
            <a:off x="4896653" y="3374217"/>
            <a:ext cx="3849972" cy="918879"/>
          </a:xfrm>
          <a:prstGeom prst="rect">
            <a:avLst/>
          </a:prstGeom>
        </p:spPr>
      </p:pic>
      <p:sp>
        <p:nvSpPr>
          <p:cNvPr id="40" name="楕円 39"/>
          <p:cNvSpPr/>
          <p:nvPr/>
        </p:nvSpPr>
        <p:spPr>
          <a:xfrm>
            <a:off x="7296927" y="3693557"/>
            <a:ext cx="1080120" cy="43766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Box 114"/>
          <p:cNvSpPr txBox="1">
            <a:spLocks noChangeArrowheads="1"/>
          </p:cNvSpPr>
          <p:nvPr/>
        </p:nvSpPr>
        <p:spPr bwMode="auto">
          <a:xfrm>
            <a:off x="3848960" y="4448963"/>
            <a:ext cx="33111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ja-JP" sz="2000" b="1" dirty="0">
                <a:solidFill>
                  <a:srgbClr val="FF0000"/>
                </a:solidFill>
              </a:rPr>
              <a:t>21.5/30.43=0.707 </a:t>
            </a:r>
            <a:r>
              <a:rPr lang="ja-JP" altLang="en-US" sz="2000" b="1" dirty="0">
                <a:solidFill>
                  <a:srgbClr val="FF0000"/>
                </a:solidFill>
              </a:rPr>
              <a:t>倍</a:t>
            </a:r>
            <a:endParaRPr lang="en-US" altLang="ja-JP" sz="2000" b="1" dirty="0">
              <a:solidFill>
                <a:srgbClr val="FF0000"/>
              </a:solidFill>
            </a:endParaRPr>
          </a:p>
        </p:txBody>
      </p:sp>
    </p:spTree>
    <p:extLst>
      <p:ext uri="{BB962C8B-B14F-4D97-AF65-F5344CB8AC3E}">
        <p14:creationId xmlns:p14="http://schemas.microsoft.com/office/powerpoint/2010/main" val="400886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831"/>
          <a:stretch/>
        </p:blipFill>
        <p:spPr>
          <a:xfrm>
            <a:off x="179512" y="87447"/>
            <a:ext cx="7636999" cy="3483525"/>
          </a:xfrm>
          <a:prstGeom prst="rect">
            <a:avLst/>
          </a:prstGeom>
        </p:spPr>
      </p:pic>
      <p:pic>
        <p:nvPicPr>
          <p:cNvPr id="4" name="図 3"/>
          <p:cNvPicPr>
            <a:picLocks noChangeAspect="1"/>
          </p:cNvPicPr>
          <p:nvPr/>
        </p:nvPicPr>
        <p:blipFill>
          <a:blip r:embed="rId3"/>
          <a:stretch>
            <a:fillRect/>
          </a:stretch>
        </p:blipFill>
        <p:spPr>
          <a:xfrm>
            <a:off x="189240" y="3228174"/>
            <a:ext cx="7627271" cy="3596191"/>
          </a:xfrm>
          <a:prstGeom prst="rect">
            <a:avLst/>
          </a:prstGeom>
        </p:spPr>
      </p:pic>
      <p:sp>
        <p:nvSpPr>
          <p:cNvPr id="165890" name="Rectangle 2"/>
          <p:cNvSpPr>
            <a:spLocks noGrp="1" noChangeArrowheads="1"/>
          </p:cNvSpPr>
          <p:nvPr>
            <p:ph type="title" idx="4294967295"/>
          </p:nvPr>
        </p:nvSpPr>
        <p:spPr>
          <a:xfrm>
            <a:off x="467544" y="383004"/>
            <a:ext cx="8496944" cy="658812"/>
          </a:xfrm>
        </p:spPr>
        <p:txBody>
          <a:bodyPr>
            <a:normAutofit/>
          </a:bodyPr>
          <a:lstStyle/>
          <a:p>
            <a:pPr eaLnBrk="1" hangingPunct="1">
              <a:defRPr/>
            </a:pPr>
            <a:r>
              <a:rPr lang="en-US" altLang="ja-JP" sz="4000" b="1" dirty="0">
                <a:solidFill>
                  <a:schemeClr val="tx1">
                    <a:lumMod val="65000"/>
                    <a:lumOff val="35000"/>
                  </a:schemeClr>
                </a:solidFill>
                <a:effectLst>
                  <a:outerShdw blurRad="38100" dist="38100" dir="2700000" algn="tl">
                    <a:srgbClr val="000000">
                      <a:alpha val="43137"/>
                    </a:srgbClr>
                  </a:outerShdw>
                </a:effectLst>
              </a:rPr>
              <a:t> </a:t>
            </a:r>
            <a:endParaRPr lang="ja-JP" altLang="en-US" sz="4000" b="1" dirty="0">
              <a:solidFill>
                <a:schemeClr val="tx1">
                  <a:lumMod val="65000"/>
                  <a:lumOff val="35000"/>
                </a:schemeClr>
              </a:solidFill>
              <a:effectLst>
                <a:outerShdw blurRad="38100" dist="38100" dir="2700000" algn="tl">
                  <a:srgbClr val="000000">
                    <a:alpha val="43137"/>
                  </a:srgbClr>
                </a:outerShdw>
              </a:effectLst>
            </a:endParaRPr>
          </a:p>
        </p:txBody>
      </p:sp>
      <p:sp>
        <p:nvSpPr>
          <p:cNvPr id="6" name="Text Box 6"/>
          <p:cNvSpPr txBox="1">
            <a:spLocks noChangeArrowheads="1"/>
          </p:cNvSpPr>
          <p:nvPr/>
        </p:nvSpPr>
        <p:spPr bwMode="auto">
          <a:xfrm>
            <a:off x="5508104" y="44450"/>
            <a:ext cx="360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r>
              <a:rPr lang="en-US" altLang="ja-JP" sz="1400" b="1" i="1" dirty="0">
                <a:solidFill>
                  <a:schemeClr val="tx1">
                    <a:lumMod val="50000"/>
                    <a:lumOff val="50000"/>
                  </a:schemeClr>
                </a:solidFill>
              </a:rPr>
              <a:t>Mechanics of Robot Materials and Structures</a:t>
            </a:r>
          </a:p>
        </p:txBody>
      </p:sp>
      <p:sp>
        <p:nvSpPr>
          <p:cNvPr id="48" name="Text Box 114"/>
          <p:cNvSpPr txBox="1">
            <a:spLocks noChangeArrowheads="1"/>
          </p:cNvSpPr>
          <p:nvPr/>
        </p:nvSpPr>
        <p:spPr bwMode="auto">
          <a:xfrm>
            <a:off x="1859397" y="100112"/>
            <a:ext cx="48245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2000" b="1" dirty="0">
                <a:solidFill>
                  <a:srgbClr val="FF0000"/>
                </a:solidFill>
              </a:rPr>
              <a:t>格子の分割精度を上げる</a:t>
            </a:r>
            <a:endParaRPr lang="en-US" altLang="ja-JP" sz="2000" b="1" dirty="0">
              <a:solidFill>
                <a:srgbClr val="FF0000"/>
              </a:solidFill>
            </a:endParaRPr>
          </a:p>
        </p:txBody>
      </p:sp>
      <p:sp>
        <p:nvSpPr>
          <p:cNvPr id="44" name="楕円 43"/>
          <p:cNvSpPr/>
          <p:nvPr/>
        </p:nvSpPr>
        <p:spPr>
          <a:xfrm>
            <a:off x="261181" y="557897"/>
            <a:ext cx="1080120" cy="27881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p:cNvPicPr>
            <a:picLocks noChangeAspect="1"/>
          </p:cNvPicPr>
          <p:nvPr/>
        </p:nvPicPr>
        <p:blipFill rotWithShape="1">
          <a:blip r:embed="rId4"/>
          <a:srcRect b="59411"/>
          <a:stretch/>
        </p:blipFill>
        <p:spPr>
          <a:xfrm>
            <a:off x="4990008" y="158189"/>
            <a:ext cx="3914775" cy="931739"/>
          </a:xfrm>
          <a:prstGeom prst="rect">
            <a:avLst/>
          </a:prstGeom>
        </p:spPr>
      </p:pic>
      <p:sp>
        <p:nvSpPr>
          <p:cNvPr id="54" name="Text Box 114"/>
          <p:cNvSpPr txBox="1">
            <a:spLocks noChangeArrowheads="1"/>
          </p:cNvSpPr>
          <p:nvPr/>
        </p:nvSpPr>
        <p:spPr bwMode="auto">
          <a:xfrm>
            <a:off x="1619672" y="3723348"/>
            <a:ext cx="33703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a:t>
            </a:r>
            <a:r>
              <a:rPr lang="en-US" altLang="ja-JP" sz="1800" b="1" dirty="0">
                <a:solidFill>
                  <a:srgbClr val="FF0000"/>
                </a:solidFill>
              </a:rPr>
              <a:t>21.5</a:t>
            </a:r>
            <a:r>
              <a:rPr lang="ja-JP" altLang="en-US" sz="1800" b="1" dirty="0">
                <a:solidFill>
                  <a:srgbClr val="FF0000"/>
                </a:solidFill>
              </a:rPr>
              <a:t>とほぼ同じ値を示したので，分解能は</a:t>
            </a:r>
            <a:r>
              <a:rPr lang="ja-JP" altLang="en-US" sz="1800" b="1" u="sng" dirty="0">
                <a:solidFill>
                  <a:srgbClr val="FF0000"/>
                </a:solidFill>
              </a:rPr>
              <a:t>十分</a:t>
            </a:r>
            <a:endParaRPr lang="en-US" altLang="ja-JP" sz="1800" b="1" u="sng" dirty="0">
              <a:solidFill>
                <a:srgbClr val="FF0000"/>
              </a:solidFill>
            </a:endParaRPr>
          </a:p>
        </p:txBody>
      </p:sp>
      <p:sp>
        <p:nvSpPr>
          <p:cNvPr id="55" name="Text Box 114"/>
          <p:cNvSpPr txBox="1">
            <a:spLocks noChangeArrowheads="1"/>
          </p:cNvSpPr>
          <p:nvPr/>
        </p:nvSpPr>
        <p:spPr bwMode="auto">
          <a:xfrm>
            <a:off x="1440060" y="608200"/>
            <a:ext cx="3210393" cy="65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a:t>
            </a:r>
            <a:r>
              <a:rPr lang="en-US" altLang="ja-JP" sz="1800" b="1" dirty="0">
                <a:solidFill>
                  <a:srgbClr val="FF0000"/>
                </a:solidFill>
              </a:rPr>
              <a:t>30.43</a:t>
            </a:r>
            <a:r>
              <a:rPr lang="ja-JP" altLang="en-US" sz="1800" b="1" dirty="0">
                <a:solidFill>
                  <a:srgbClr val="FF0000"/>
                </a:solidFill>
              </a:rPr>
              <a:t>から大きくなったので，分解能は</a:t>
            </a:r>
            <a:r>
              <a:rPr lang="ja-JP" altLang="en-US" sz="1800" b="1" u="sng" dirty="0">
                <a:solidFill>
                  <a:srgbClr val="FF0000"/>
                </a:solidFill>
              </a:rPr>
              <a:t>不十分</a:t>
            </a:r>
            <a:endParaRPr lang="en-US" altLang="ja-JP" sz="1800" b="1" u="sng" dirty="0">
              <a:solidFill>
                <a:srgbClr val="FF0000"/>
              </a:solidFill>
            </a:endParaRPr>
          </a:p>
        </p:txBody>
      </p:sp>
      <p:sp>
        <p:nvSpPr>
          <p:cNvPr id="18" name="楕円 17"/>
          <p:cNvSpPr/>
          <p:nvPr/>
        </p:nvSpPr>
        <p:spPr>
          <a:xfrm>
            <a:off x="255671" y="3705294"/>
            <a:ext cx="1080120" cy="27881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5"/>
          <a:srcRect t="5577" r="21194"/>
          <a:stretch/>
        </p:blipFill>
        <p:spPr>
          <a:xfrm>
            <a:off x="5339974" y="1698617"/>
            <a:ext cx="1608587" cy="2124283"/>
          </a:xfrm>
          <a:prstGeom prst="rect">
            <a:avLst/>
          </a:prstGeom>
        </p:spPr>
      </p:pic>
      <p:sp>
        <p:nvSpPr>
          <p:cNvPr id="20" name="楕円 19"/>
          <p:cNvSpPr/>
          <p:nvPr/>
        </p:nvSpPr>
        <p:spPr>
          <a:xfrm>
            <a:off x="5940152" y="2144063"/>
            <a:ext cx="648073" cy="63672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114"/>
          <p:cNvSpPr txBox="1">
            <a:spLocks noChangeArrowheads="1"/>
          </p:cNvSpPr>
          <p:nvPr/>
        </p:nvSpPr>
        <p:spPr bwMode="auto">
          <a:xfrm>
            <a:off x="5724128" y="2853459"/>
            <a:ext cx="1398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1800" b="1" dirty="0">
                <a:solidFill>
                  <a:srgbClr val="FF0000"/>
                </a:solidFill>
              </a:rPr>
              <a:t>応力集中</a:t>
            </a:r>
            <a:endParaRPr lang="en-US" altLang="ja-JP" sz="1800" b="1" dirty="0">
              <a:solidFill>
                <a:srgbClr val="FF0000"/>
              </a:solidFill>
            </a:endParaRPr>
          </a:p>
        </p:txBody>
      </p:sp>
    </p:spTree>
    <p:extLst>
      <p:ext uri="{BB962C8B-B14F-4D97-AF65-F5344CB8AC3E}">
        <p14:creationId xmlns:p14="http://schemas.microsoft.com/office/powerpoint/2010/main" val="195922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16008</TotalTime>
  <Words>1210</Words>
  <Application>Microsoft Office PowerPoint</Application>
  <PresentationFormat>画面に合わせる (4:3)</PresentationFormat>
  <Paragraphs>218</Paragraphs>
  <Slides>25</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2</vt:i4>
      </vt:variant>
      <vt:variant>
        <vt:lpstr>スライド タイトル</vt:lpstr>
      </vt:variant>
      <vt:variant>
        <vt:i4>25</vt:i4>
      </vt:variant>
    </vt:vector>
  </HeadingPairs>
  <TitlesOfParts>
    <vt:vector size="34" baseType="lpstr">
      <vt:lpstr>ＭＳ Ｐゴシック</vt:lpstr>
      <vt:lpstr>ＭＳ Ｐ明朝</vt:lpstr>
      <vt:lpstr>Arial</vt:lpstr>
      <vt:lpstr>Calibri</vt:lpstr>
      <vt:lpstr>Calibri Light</vt:lpstr>
      <vt:lpstr>Times New Roman</vt:lpstr>
      <vt:lpstr>Office テーマ</vt:lpstr>
      <vt:lpstr>Equation</vt:lpstr>
      <vt:lpstr>MathType 6.0 Equation</vt:lpstr>
      <vt:lpstr>PowerPoint プレゼンテーション</vt:lpstr>
      <vt:lpstr>応力集中（Stress Concentration）</vt:lpstr>
      <vt:lpstr>応力集中（Stress Concentration）</vt:lpstr>
      <vt:lpstr>応力集中（Stress Concentration）</vt:lpstr>
      <vt:lpstr>応力集中（Stress Concentration）</vt:lpstr>
      <vt:lpstr>応力集中（Stress Concentration）</vt:lpstr>
      <vt:lpstr>数値構造計算（フィレット）してみよう</vt:lpstr>
      <vt:lpstr>数値構造計算（フィレット）してみよう</vt:lpstr>
      <vt:lpstr> </vt:lpstr>
      <vt:lpstr>数値構造計算（フィレット）</vt:lpstr>
      <vt:lpstr>数値構造計算（フィレット）してみよう</vt:lpstr>
      <vt:lpstr>数値構造計算（フィレット）してみよう</vt:lpstr>
      <vt:lpstr>数値構造計算（凸形状）してみよう</vt:lpstr>
      <vt:lpstr>数値構造計算（凸形状）してみよう</vt:lpstr>
      <vt:lpstr>数値構造計算（凸形状）してみよう</vt:lpstr>
      <vt:lpstr>数値構造計算（凹形状）してみよう</vt:lpstr>
      <vt:lpstr>製作論３を思い出そう（凹形状）</vt:lpstr>
      <vt:lpstr>数値構造計算（き裂）してみよう</vt:lpstr>
      <vt:lpstr>数値構造計算（き裂）してみよう</vt:lpstr>
      <vt:lpstr>数値構造計算（き裂）してみよう</vt:lpstr>
      <vt:lpstr>板に空いた円孔の力学</vt:lpstr>
      <vt:lpstr>板に空いた楕円孔の力学</vt:lpstr>
      <vt:lpstr>数値構造計算（円孔）してみよう</vt:lpstr>
      <vt:lpstr>数値構造計算（円孔）してみよう</vt:lpstr>
      <vt:lpstr>数値構造計算（円孔）してみよう</vt:lpstr>
    </vt:vector>
  </TitlesOfParts>
  <Company>CIT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構造力学</dc:title>
  <dc:creator>K.KIKUCHI</dc:creator>
  <cp:lastModifiedBy>kikut</cp:lastModifiedBy>
  <cp:revision>1325</cp:revision>
  <cp:lastPrinted>1999-07-09T09:45:22Z</cp:lastPrinted>
  <dcterms:created xsi:type="dcterms:W3CDTF">2001-08-24T08:04:05Z</dcterms:created>
  <dcterms:modified xsi:type="dcterms:W3CDTF">2024-09-20T06:47:30Z</dcterms:modified>
</cp:coreProperties>
</file>