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62" r:id="rId3"/>
    <p:sldId id="375" r:id="rId4"/>
    <p:sldId id="376" r:id="rId5"/>
    <p:sldId id="358" r:id="rId6"/>
    <p:sldId id="369" r:id="rId7"/>
    <p:sldId id="378" r:id="rId8"/>
    <p:sldId id="373" r:id="rId9"/>
    <p:sldId id="374" r:id="rId10"/>
    <p:sldId id="365" r:id="rId11"/>
    <p:sldId id="379" r:id="rId12"/>
    <p:sldId id="366" r:id="rId13"/>
    <p:sldId id="371" r:id="rId14"/>
    <p:sldId id="372" r:id="rId15"/>
  </p:sldIdLst>
  <p:sldSz cx="9144000" cy="6858000" type="screen4x3"/>
  <p:notesSz cx="6888163" cy="96234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5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99FF"/>
    <a:srgbClr val="FF0000"/>
    <a:srgbClr val="00FF00"/>
    <a:srgbClr val="000000"/>
    <a:srgbClr val="0070C0"/>
    <a:srgbClr val="5B9BD5"/>
    <a:srgbClr val="0A3676"/>
    <a:srgbClr val="FFFF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1" autoAdjust="0"/>
    <p:restoredTop sz="93043" autoAdjust="0"/>
  </p:normalViewPr>
  <p:slideViewPr>
    <p:cSldViewPr>
      <p:cViewPr varScale="1">
        <p:scale>
          <a:sx n="97" d="100"/>
          <a:sy n="97" d="100"/>
        </p:scale>
        <p:origin x="246" y="90"/>
      </p:cViewPr>
      <p:guideLst>
        <p:guide orient="horz" pos="2160"/>
        <p:guide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wmf"/><Relationship Id="rId2" Type="http://schemas.openxmlformats.org/officeDocument/2006/relationships/image" Target="../media/image9.wmf"/><Relationship Id="rId1" Type="http://schemas.openxmlformats.org/officeDocument/2006/relationships/image" Target="../media/image2.wmf"/><Relationship Id="rId6" Type="http://schemas.openxmlformats.org/officeDocument/2006/relationships/image" Target="../media/image13.wmf"/><Relationship Id="rId11" Type="http://schemas.openxmlformats.org/officeDocument/2006/relationships/image" Target="../media/image18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2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Relationship Id="rId9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1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12" Type="http://schemas.openxmlformats.org/officeDocument/2006/relationships/image" Target="../media/image30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24.wmf"/><Relationship Id="rId11" Type="http://schemas.openxmlformats.org/officeDocument/2006/relationships/image" Target="../media/image29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Relationship Id="rId14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72FD485-4BFB-4012-8D8C-C69B7483D277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384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>
              <a:defRPr kumimoji="0"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69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38225" y="720725"/>
            <a:ext cx="4813300" cy="3609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570413"/>
            <a:ext cx="5049837" cy="43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2 レベル</a:t>
            </a:r>
          </a:p>
          <a:p>
            <a:pPr lvl="2"/>
            <a:r>
              <a:rPr lang="ja-JP" altLang="en-US" noProof="0"/>
              <a:t>第 3 レベル</a:t>
            </a:r>
          </a:p>
          <a:p>
            <a:pPr lvl="3"/>
            <a:r>
              <a:rPr lang="ja-JP" altLang="en-US" noProof="0"/>
              <a:t>第 4 レベル</a:t>
            </a:r>
          </a:p>
          <a:p>
            <a:pPr lvl="4"/>
            <a:r>
              <a:rPr lang="ja-JP" altLang="en-US" noProof="0"/>
              <a:t>第 5 レベル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algn="r">
              <a:defRPr kumimoji="0"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>
              <a:defRPr kumimoji="0"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r">
              <a:defRPr kumimoji="0" sz="1000"/>
            </a:lvl1pPr>
          </a:lstStyle>
          <a:p>
            <a:fld id="{978C0926-DCE6-4E0B-BD21-8D5A717040C0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1699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98D8DD9B-AE13-482A-9B49-3F29071DD9BD}" type="slidenum">
              <a:rPr kumimoji="0" lang="ja-JP" altLang="en-US" sz="1000"/>
              <a:pPr/>
              <a:t>1</a:t>
            </a:fld>
            <a:endParaRPr kumimoji="0" lang="en-US" altLang="ja-JP" sz="10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845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C0926-DCE6-4E0B-BD21-8D5A717040C0}" type="slidenum">
              <a:rPr lang="ja-JP" altLang="en-US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2139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C0926-DCE6-4E0B-BD21-8D5A717040C0}" type="slidenum">
              <a:rPr lang="ja-JP" altLang="en-US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43866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C0926-DCE6-4E0B-BD21-8D5A717040C0}" type="slidenum">
              <a:rPr lang="ja-JP" altLang="en-US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624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C0926-DCE6-4E0B-BD21-8D5A717040C0}" type="slidenum">
              <a:rPr lang="ja-JP" altLang="en-US" smtClean="0"/>
              <a:pPr/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289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627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6538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075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937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458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103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005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131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998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362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5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  <a:alpha val="7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719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4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6.png"/><Relationship Id="rId7" Type="http://schemas.openxmlformats.org/officeDocument/2006/relationships/image" Target="../media/image2.wmf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.wmf"/><Relationship Id="rId15" Type="http://schemas.openxmlformats.org/officeDocument/2006/relationships/image" Target="../media/image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Relationship Id="rId1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7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18.bin"/><Relationship Id="rId26" Type="http://schemas.openxmlformats.org/officeDocument/2006/relationships/oleObject" Target="../embeddings/oleObject22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6.wmf"/><Relationship Id="rId7" Type="http://schemas.openxmlformats.org/officeDocument/2006/relationships/image" Target="../media/image9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14.wmf"/><Relationship Id="rId25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1.wmf"/><Relationship Id="rId24" Type="http://schemas.openxmlformats.org/officeDocument/2006/relationships/oleObject" Target="../embeddings/oleObject21.bin"/><Relationship Id="rId5" Type="http://schemas.openxmlformats.org/officeDocument/2006/relationships/image" Target="../media/image2.wmf"/><Relationship Id="rId15" Type="http://schemas.openxmlformats.org/officeDocument/2006/relationships/image" Target="../media/image13.wmf"/><Relationship Id="rId23" Type="http://schemas.openxmlformats.org/officeDocument/2006/relationships/image" Target="../media/image17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15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Relationship Id="rId27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23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0.wmf"/><Relationship Id="rId7" Type="http://schemas.openxmlformats.org/officeDocument/2006/relationships/image" Target="../media/image9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24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1.wmf"/><Relationship Id="rId5" Type="http://schemas.openxmlformats.org/officeDocument/2006/relationships/image" Target="../media/image2.wmf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19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1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25.wmf"/><Relationship Id="rId26" Type="http://schemas.openxmlformats.org/officeDocument/2006/relationships/image" Target="../media/image29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30.bin"/><Relationship Id="rId25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29" Type="http://schemas.openxmlformats.org/officeDocument/2006/relationships/oleObject" Target="../embeddings/oleObject36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27.bin"/><Relationship Id="rId24" Type="http://schemas.openxmlformats.org/officeDocument/2006/relationships/image" Target="../media/image28.wmf"/><Relationship Id="rId32" Type="http://schemas.openxmlformats.org/officeDocument/2006/relationships/image" Target="../media/image32.wmf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3.bin"/><Relationship Id="rId28" Type="http://schemas.openxmlformats.org/officeDocument/2006/relationships/image" Target="../media/image30.wmf"/><Relationship Id="rId10" Type="http://schemas.openxmlformats.org/officeDocument/2006/relationships/image" Target="../media/image21.wmf"/><Relationship Id="rId19" Type="http://schemas.openxmlformats.org/officeDocument/2006/relationships/oleObject" Target="../embeddings/oleObject31.bin"/><Relationship Id="rId31" Type="http://schemas.openxmlformats.org/officeDocument/2006/relationships/oleObject" Target="../embeddings/oleObject37.bin"/><Relationship Id="rId4" Type="http://schemas.openxmlformats.org/officeDocument/2006/relationships/image" Target="../media/image33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23.wmf"/><Relationship Id="rId22" Type="http://schemas.openxmlformats.org/officeDocument/2006/relationships/image" Target="../media/image27.wmf"/><Relationship Id="rId27" Type="http://schemas.openxmlformats.org/officeDocument/2006/relationships/oleObject" Target="../embeddings/oleObject35.bin"/><Relationship Id="rId30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41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24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4209" name="Text Box 113"/>
          <p:cNvSpPr txBox="1">
            <a:spLocks noChangeArrowheads="1"/>
          </p:cNvSpPr>
          <p:nvPr/>
        </p:nvSpPr>
        <p:spPr bwMode="auto">
          <a:xfrm>
            <a:off x="611560" y="1052736"/>
            <a:ext cx="756084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defRPr/>
            </a:pPr>
            <a:r>
              <a:rPr lang="ja-JP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ロボット構造力学</a:t>
            </a:r>
            <a:r>
              <a:rPr lang="en-US" altLang="ja-JP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altLang="ja-J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Mechanics of Robot Materials and Structures</a:t>
            </a:r>
          </a:p>
        </p:txBody>
      </p:sp>
      <p:sp>
        <p:nvSpPr>
          <p:cNvPr id="4210" name="Text Box 114"/>
          <p:cNvSpPr txBox="1">
            <a:spLocks noChangeArrowheads="1"/>
          </p:cNvSpPr>
          <p:nvPr/>
        </p:nvSpPr>
        <p:spPr bwMode="auto">
          <a:xfrm>
            <a:off x="1691680" y="4509120"/>
            <a:ext cx="6840760" cy="153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未来ロボティクス学科</a:t>
            </a:r>
            <a:endParaRPr lang="en-US" altLang="ja-JP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defRPr/>
            </a:pPr>
            <a:r>
              <a:rPr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菊池　耕生</a:t>
            </a:r>
            <a:endParaRPr lang="en-US" altLang="ja-JP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542925">
              <a:defRPr/>
            </a:pPr>
            <a:endParaRPr lang="en-US" altLang="ja-JP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spcBef>
                <a:spcPts val="200"/>
              </a:spcBef>
              <a:defRPr/>
            </a:pPr>
            <a:r>
              <a:rPr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TA:	</a:t>
            </a:r>
            <a:r>
              <a:rPr lang="ja-JP" altLang="en-US" sz="2000" b="1" dirty="0"/>
              <a:t>平野 清遼，三原 千奈，馬頭　莉子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5" name="Text Box 114"/>
          <p:cNvSpPr txBox="1">
            <a:spLocks noChangeArrowheads="1"/>
          </p:cNvSpPr>
          <p:nvPr/>
        </p:nvSpPr>
        <p:spPr bwMode="auto">
          <a:xfrm>
            <a:off x="827584" y="3575531"/>
            <a:ext cx="68407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b="1" dirty="0">
                <a:solidFill>
                  <a:srgbClr val="FF0000"/>
                </a:solidFill>
              </a:rPr>
              <a:t>座屈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座屈形状（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 mode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2" name="Text Box 114"/>
          <p:cNvSpPr txBox="1">
            <a:spLocks noChangeArrowheads="1"/>
          </p:cNvSpPr>
          <p:nvPr/>
        </p:nvSpPr>
        <p:spPr bwMode="auto">
          <a:xfrm>
            <a:off x="467544" y="1196752"/>
            <a:ext cx="82322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座屈の式を一般化すると：柱のたわみの形（</a:t>
            </a:r>
            <a:r>
              <a:rPr lang="en-US" altLang="ja-JP" sz="1600" b="1" dirty="0">
                <a:solidFill>
                  <a:srgbClr val="FF0000"/>
                </a:solidFill>
              </a:rPr>
              <a:t>mode</a:t>
            </a:r>
            <a:r>
              <a:rPr lang="ja-JP" altLang="en-US" sz="1600" b="1" dirty="0">
                <a:solidFill>
                  <a:srgbClr val="FF0000"/>
                </a:solidFill>
              </a:rPr>
              <a:t>）は，両端の支持方法（拘束条件）で決まる．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92" y="2924944"/>
            <a:ext cx="8232243" cy="3887152"/>
          </a:xfrm>
          <a:prstGeom prst="rect">
            <a:avLst/>
          </a:prstGeom>
        </p:spPr>
      </p:pic>
      <p:graphicFrame>
        <p:nvGraphicFramePr>
          <p:cNvPr id="68" name="オブジェクト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764893"/>
              </p:ext>
            </p:extLst>
          </p:nvPr>
        </p:nvGraphicFramePr>
        <p:xfrm>
          <a:off x="605101" y="1535306"/>
          <a:ext cx="1309688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65" name="Equation" r:id="rId4" imgW="965160" imgH="812520" progId="Equation.DSMT4">
                  <p:embed/>
                </p:oleObj>
              </mc:Choice>
              <mc:Fallback>
                <p:oleObj name="Equation" r:id="rId4" imgW="965160" imgH="812520" progId="Equation.DSMT4">
                  <p:embed/>
                  <p:pic>
                    <p:nvPicPr>
                      <p:cNvPr id="59" name="オブジェクト 5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5101" y="1535306"/>
                        <a:ext cx="1309688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 Box 114"/>
          <p:cNvSpPr txBox="1">
            <a:spLocks noChangeArrowheads="1"/>
          </p:cNvSpPr>
          <p:nvPr/>
        </p:nvSpPr>
        <p:spPr bwMode="auto">
          <a:xfrm>
            <a:off x="742406" y="6381328"/>
            <a:ext cx="8640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m=1</a:t>
            </a:r>
          </a:p>
        </p:txBody>
      </p:sp>
      <p:sp>
        <p:nvSpPr>
          <p:cNvPr id="70" name="Text Box 114"/>
          <p:cNvSpPr txBox="1">
            <a:spLocks noChangeArrowheads="1"/>
          </p:cNvSpPr>
          <p:nvPr/>
        </p:nvSpPr>
        <p:spPr bwMode="auto">
          <a:xfrm>
            <a:off x="2339752" y="6381328"/>
            <a:ext cx="8640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m=1/2</a:t>
            </a:r>
          </a:p>
        </p:txBody>
      </p:sp>
      <p:sp>
        <p:nvSpPr>
          <p:cNvPr id="75" name="Text Box 114"/>
          <p:cNvSpPr txBox="1">
            <a:spLocks noChangeArrowheads="1"/>
          </p:cNvSpPr>
          <p:nvPr/>
        </p:nvSpPr>
        <p:spPr bwMode="auto">
          <a:xfrm>
            <a:off x="4593713" y="6381328"/>
            <a:ext cx="8640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m=2</a:t>
            </a:r>
          </a:p>
        </p:txBody>
      </p:sp>
      <p:sp>
        <p:nvSpPr>
          <p:cNvPr id="76" name="Text Box 114"/>
          <p:cNvSpPr txBox="1">
            <a:spLocks noChangeArrowheads="1"/>
          </p:cNvSpPr>
          <p:nvPr/>
        </p:nvSpPr>
        <p:spPr bwMode="auto">
          <a:xfrm>
            <a:off x="5983578" y="6381328"/>
            <a:ext cx="8640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m=1</a:t>
            </a:r>
          </a:p>
        </p:txBody>
      </p:sp>
      <p:sp>
        <p:nvSpPr>
          <p:cNvPr id="77" name="Text Box 114"/>
          <p:cNvSpPr txBox="1">
            <a:spLocks noChangeArrowheads="1"/>
          </p:cNvSpPr>
          <p:nvPr/>
        </p:nvSpPr>
        <p:spPr bwMode="auto">
          <a:xfrm>
            <a:off x="7524328" y="6381328"/>
            <a:ext cx="10801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m=1/0.7</a:t>
            </a:r>
          </a:p>
        </p:txBody>
      </p:sp>
      <p:graphicFrame>
        <p:nvGraphicFramePr>
          <p:cNvPr id="78" name="オブジェクト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460741"/>
              </p:ext>
            </p:extLst>
          </p:nvPr>
        </p:nvGraphicFramePr>
        <p:xfrm>
          <a:off x="2572088" y="2273300"/>
          <a:ext cx="15827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66" name="Equation" r:id="rId6" imgW="1168200" imgH="228600" progId="Equation.DSMT4">
                  <p:embed/>
                </p:oleObj>
              </mc:Choice>
              <mc:Fallback>
                <p:oleObj name="Equation" r:id="rId6" imgW="1168200" imgH="228600" progId="Equation.DSMT4">
                  <p:embed/>
                  <p:pic>
                    <p:nvPicPr>
                      <p:cNvPr id="68" name="オブジェクト 6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72088" y="2273300"/>
                        <a:ext cx="1582737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 Box 114"/>
          <p:cNvSpPr txBox="1">
            <a:spLocks noChangeArrowheads="1"/>
          </p:cNvSpPr>
          <p:nvPr/>
        </p:nvSpPr>
        <p:spPr bwMode="auto">
          <a:xfrm>
            <a:off x="1105568" y="2843265"/>
            <a:ext cx="734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どの支持方法が最も座屈しにくい（座屈荷重が大きい）のか？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4349518" y="2210682"/>
            <a:ext cx="4595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FF0000"/>
                </a:solidFill>
              </a:rPr>
              <a:t>座屈荷重：これ以上の荷重で座屈する</a:t>
            </a:r>
            <a:endParaRPr lang="en-US" altLang="ja-JP" sz="1800" dirty="0">
              <a:solidFill>
                <a:srgbClr val="FF0000"/>
              </a:solidFill>
            </a:endParaRPr>
          </a:p>
        </p:txBody>
      </p:sp>
      <p:sp>
        <p:nvSpPr>
          <p:cNvPr id="15" name="Text Box 114">
            <a:extLst>
              <a:ext uri="{FF2B5EF4-FFF2-40B4-BE49-F238E27FC236}">
                <a16:creationId xmlns:a16="http://schemas.microsoft.com/office/drawing/2014/main" id="{D5539E4A-A7EC-4BA0-BD9F-CCBB3FBF9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45" y="1642127"/>
            <a:ext cx="4595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FF0000"/>
                </a:solidFill>
              </a:rPr>
              <a:t>パラメータ</a:t>
            </a:r>
            <a:r>
              <a:rPr lang="en-US" altLang="ja-JP" sz="1800" dirty="0">
                <a:solidFill>
                  <a:srgbClr val="FF0000"/>
                </a:solidFill>
              </a:rPr>
              <a:t>m</a:t>
            </a:r>
            <a:r>
              <a:rPr lang="ja-JP" altLang="en-US" sz="1800" dirty="0">
                <a:solidFill>
                  <a:srgbClr val="FF0000"/>
                </a:solidFill>
              </a:rPr>
              <a:t>で表現できる．</a:t>
            </a:r>
            <a:endParaRPr lang="en-US" altLang="ja-JP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3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座屈の実験式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2" name="Text Box 114"/>
          <p:cNvSpPr txBox="1">
            <a:spLocks noChangeArrowheads="1"/>
          </p:cNvSpPr>
          <p:nvPr/>
        </p:nvSpPr>
        <p:spPr bwMode="auto">
          <a:xfrm>
            <a:off x="467544" y="1196752"/>
            <a:ext cx="82322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ランキンの実験式（</a:t>
            </a:r>
            <a:r>
              <a:rPr lang="en-US" altLang="ja-JP" sz="1600" b="1" dirty="0">
                <a:solidFill>
                  <a:srgbClr val="FF0000"/>
                </a:solidFill>
              </a:rPr>
              <a:t>Rankine formula</a:t>
            </a:r>
            <a:r>
              <a:rPr lang="ja-JP" altLang="en-US" sz="1600" b="1" dirty="0">
                <a:solidFill>
                  <a:srgbClr val="FF0000"/>
                </a:solidFill>
              </a:rPr>
              <a:t>）．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68" name="オブジェクト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312172"/>
              </p:ext>
            </p:extLst>
          </p:nvPr>
        </p:nvGraphicFramePr>
        <p:xfrm>
          <a:off x="683568" y="3108370"/>
          <a:ext cx="1476375" cy="190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6" name="Equation" r:id="rId3" imgW="1015920" imgH="1282680" progId="Equation.DSMT4">
                  <p:embed/>
                </p:oleObj>
              </mc:Choice>
              <mc:Fallback>
                <p:oleObj name="Equation" r:id="rId3" imgW="1015920" imgH="1282680" progId="Equation.DSMT4">
                  <p:embed/>
                  <p:pic>
                    <p:nvPicPr>
                      <p:cNvPr id="68" name="オブジェクト 6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3108370"/>
                        <a:ext cx="1476375" cy="190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14">
            <a:extLst>
              <a:ext uri="{FF2B5EF4-FFF2-40B4-BE49-F238E27FC236}">
                <a16:creationId xmlns:a16="http://schemas.microsoft.com/office/drawing/2014/main" id="{D5539E4A-A7EC-4BA0-BD9F-CCBB3FBF9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168740"/>
            <a:ext cx="439277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dirty="0" err="1">
                <a:solidFill>
                  <a:srgbClr val="FF0000"/>
                </a:solidFill>
              </a:rPr>
              <a:t>σ</a:t>
            </a:r>
            <a:r>
              <a:rPr lang="en-US" altLang="ja-JP" sz="1200" dirty="0" err="1">
                <a:solidFill>
                  <a:srgbClr val="FF0000"/>
                </a:solidFill>
              </a:rPr>
              <a:t>d</a:t>
            </a:r>
            <a:r>
              <a:rPr lang="en-US" altLang="ja-JP" sz="1800" dirty="0">
                <a:solidFill>
                  <a:srgbClr val="FF0000"/>
                </a:solidFill>
              </a:rPr>
              <a:t>:</a:t>
            </a:r>
            <a:r>
              <a:rPr lang="ja-JP" altLang="en-US" sz="1800" dirty="0">
                <a:solidFill>
                  <a:srgbClr val="FF0000"/>
                </a:solidFill>
              </a:rPr>
              <a:t>応力定数（材料依存）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800" dirty="0">
                <a:solidFill>
                  <a:srgbClr val="FF0000"/>
                </a:solidFill>
              </a:rPr>
              <a:t>λ: </a:t>
            </a:r>
            <a:r>
              <a:rPr lang="ja-JP" altLang="en-US" sz="1800" dirty="0">
                <a:solidFill>
                  <a:srgbClr val="FF0000"/>
                </a:solidFill>
              </a:rPr>
              <a:t>長柱の細長さ比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800" dirty="0">
                <a:solidFill>
                  <a:srgbClr val="FF0000"/>
                </a:solidFill>
              </a:rPr>
              <a:t>n: </a:t>
            </a:r>
            <a:r>
              <a:rPr lang="ja-JP" altLang="en-US" sz="1800" dirty="0">
                <a:solidFill>
                  <a:srgbClr val="FF0000"/>
                </a:solidFill>
              </a:rPr>
              <a:t>固定条件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800" dirty="0">
                <a:solidFill>
                  <a:srgbClr val="FF0000"/>
                </a:solidFill>
              </a:rPr>
              <a:t>L: </a:t>
            </a:r>
            <a:r>
              <a:rPr lang="ja-JP" altLang="en-US" sz="1800" dirty="0">
                <a:solidFill>
                  <a:srgbClr val="FF0000"/>
                </a:solidFill>
              </a:rPr>
              <a:t>柱の長さ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800" dirty="0">
                <a:solidFill>
                  <a:srgbClr val="FF0000"/>
                </a:solidFill>
              </a:rPr>
              <a:t>k: </a:t>
            </a:r>
            <a:r>
              <a:rPr lang="ja-JP" altLang="en-US" sz="1800" dirty="0">
                <a:solidFill>
                  <a:srgbClr val="FF0000"/>
                </a:solidFill>
              </a:rPr>
              <a:t>最小断面二次半径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800" dirty="0">
                <a:solidFill>
                  <a:srgbClr val="FF0000"/>
                </a:solidFill>
              </a:rPr>
              <a:t>I: </a:t>
            </a:r>
            <a:r>
              <a:rPr lang="ja-JP" altLang="en-US" sz="1800" dirty="0">
                <a:solidFill>
                  <a:srgbClr val="FF0000"/>
                </a:solidFill>
              </a:rPr>
              <a:t>断面二次モーメント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800" dirty="0">
                <a:solidFill>
                  <a:srgbClr val="FF0000"/>
                </a:solidFill>
              </a:rPr>
              <a:t>A: </a:t>
            </a:r>
            <a:r>
              <a:rPr lang="ja-JP" altLang="en-US" sz="1800" dirty="0">
                <a:solidFill>
                  <a:srgbClr val="FF0000"/>
                </a:solidFill>
              </a:rPr>
              <a:t>断面積</a:t>
            </a:r>
            <a:endParaRPr lang="en-US" altLang="ja-JP" sz="1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27D0083-BD23-4D66-83FC-2C5D1EB18E61}"/>
              </a:ext>
            </a:extLst>
          </p:cNvPr>
          <p:cNvSpPr/>
          <p:nvPr/>
        </p:nvSpPr>
        <p:spPr>
          <a:xfrm>
            <a:off x="534045" y="1722294"/>
            <a:ext cx="7638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333333"/>
                </a:solidFill>
                <a:latin typeface="CI"/>
              </a:rPr>
              <a:t>軸荷重を受ける柱の</a:t>
            </a:r>
            <a:r>
              <a:rPr lang="ja-JP" altLang="en-US" sz="1600" dirty="0">
                <a:solidFill>
                  <a:srgbClr val="FF0000"/>
                </a:solidFill>
                <a:latin typeface="CI"/>
              </a:rPr>
              <a:t>座屈応力</a:t>
            </a:r>
            <a:r>
              <a:rPr lang="en-US" altLang="ja-JP" sz="1600" dirty="0" err="1">
                <a:solidFill>
                  <a:srgbClr val="FF0000"/>
                </a:solidFill>
                <a:latin typeface="CI"/>
              </a:rPr>
              <a:t>σ</a:t>
            </a:r>
            <a:r>
              <a:rPr lang="en-US" altLang="ja-JP" sz="1200" dirty="0" err="1">
                <a:solidFill>
                  <a:srgbClr val="FF0000"/>
                </a:solidFill>
                <a:latin typeface="CI"/>
              </a:rPr>
              <a:t>cr</a:t>
            </a:r>
            <a:r>
              <a:rPr lang="ja-JP" altLang="en-US" sz="1600" dirty="0">
                <a:solidFill>
                  <a:srgbClr val="333333"/>
                </a:solidFill>
                <a:latin typeface="CI"/>
              </a:rPr>
              <a:t>を与える実験式の一つ</a:t>
            </a:r>
            <a:endParaRPr lang="en-US" altLang="ja-JP" sz="1600" dirty="0">
              <a:solidFill>
                <a:srgbClr val="333333"/>
              </a:solidFill>
              <a:latin typeface="CI"/>
            </a:endParaRPr>
          </a:p>
          <a:p>
            <a:r>
              <a:rPr lang="ja-JP" altLang="en-US" sz="1600" dirty="0">
                <a:solidFill>
                  <a:srgbClr val="333333"/>
                </a:solidFill>
                <a:latin typeface="CI"/>
              </a:rPr>
              <a:t>細長い柱にしか適応できない（曲げのみを考えた）オイラーの座屈の式と異なり，細長比全般に応用できる．</a:t>
            </a:r>
            <a:endParaRPr lang="en-US" altLang="ja-JP" sz="1600" dirty="0">
              <a:solidFill>
                <a:srgbClr val="333333"/>
              </a:solidFill>
              <a:latin typeface="CI"/>
            </a:endParaRPr>
          </a:p>
          <a:p>
            <a:r>
              <a:rPr lang="ja-JP" altLang="en-US" sz="1600" dirty="0"/>
              <a:t>（書式はいろいろ）</a:t>
            </a:r>
          </a:p>
        </p:txBody>
      </p:sp>
    </p:spTree>
    <p:extLst>
      <p:ext uri="{BB962C8B-B14F-4D97-AF65-F5344CB8AC3E}">
        <p14:creationId xmlns:p14="http://schemas.microsoft.com/office/powerpoint/2010/main" val="214048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座屈を利用したジャンプロボット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18116"/>
            <a:ext cx="4392488" cy="313907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352" y="2018116"/>
            <a:ext cx="4353814" cy="313907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931643" y="6165304"/>
            <a:ext cx="3004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筑波大望山先生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79512" y="1354013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飛び移り座屈を利用した瞬発力発生機構ClosedElastica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34139" y="6042193"/>
            <a:ext cx="3905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https://youtu.be/9LTgJPEfGyI</a:t>
            </a:r>
          </a:p>
        </p:txBody>
      </p:sp>
    </p:spTree>
    <p:extLst>
      <p:ext uri="{BB962C8B-B14F-4D97-AF65-F5344CB8AC3E}">
        <p14:creationId xmlns:p14="http://schemas.microsoft.com/office/powerpoint/2010/main" val="854654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座屈をしないようにしたジャンプロボット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pic>
        <p:nvPicPr>
          <p:cNvPr id="2" name="H=0.20_Handy_HS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1556792"/>
            <a:ext cx="5026870" cy="3672408"/>
          </a:xfrm>
          <a:prstGeom prst="rect">
            <a:avLst/>
          </a:prstGeom>
        </p:spPr>
      </p:pic>
      <p:pic>
        <p:nvPicPr>
          <p:cNvPr id="9" name="h270up_x26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6312" y="1556792"/>
            <a:ext cx="3840427" cy="288032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23528" y="5623871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/>
              <a:t>バネの座屈を制御できず支柱を立てている．苦い思い出</a:t>
            </a:r>
            <a:r>
              <a:rPr lang="ja-JP" altLang="en-US" sz="2000" dirty="0" err="1"/>
              <a:t>．．．</a:t>
            </a:r>
            <a:endParaRPr lang="en-US" altLang="ja-JP" sz="2000" dirty="0"/>
          </a:p>
          <a:p>
            <a:r>
              <a:rPr lang="ja-JP" altLang="en-US" sz="2000" dirty="0"/>
              <a:t>当時のシミュレーションでは座屈し（計算でき）なかった</a:t>
            </a:r>
            <a:r>
              <a:rPr lang="ja-JP" altLang="en-US" sz="2000" dirty="0" err="1"/>
              <a:t>．．．．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663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座屈を利用したキーボード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039105"/>
            <a:ext cx="3584564" cy="5464991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11560" y="1484784"/>
            <a:ext cx="3720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008000"/>
                </a:solidFill>
                <a:latin typeface="Segoe UI" panose="020B0502040204020203" pitchFamily="34" charset="0"/>
              </a:rPr>
              <a:t>バックリングスプリング機構</a:t>
            </a:r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27891B7-D81E-4BCA-BEB9-527589CBF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" t="14601" r="-522" b="-14601"/>
          <a:stretch/>
        </p:blipFill>
        <p:spPr>
          <a:xfrm>
            <a:off x="2113568" y="3912736"/>
            <a:ext cx="3135644" cy="31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64" name="Text Box 114"/>
          <p:cNvSpPr txBox="1">
            <a:spLocks noChangeArrowheads="1"/>
          </p:cNvSpPr>
          <p:nvPr/>
        </p:nvSpPr>
        <p:spPr bwMode="auto">
          <a:xfrm>
            <a:off x="467544" y="1340768"/>
            <a:ext cx="35283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脚式の脚径はどうする？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602" y="-3912"/>
            <a:ext cx="4377861" cy="3468688"/>
          </a:xfrm>
          <a:prstGeom prst="rect">
            <a:avLst/>
          </a:prstGeom>
        </p:spPr>
      </p:pic>
      <p:sp>
        <p:nvSpPr>
          <p:cNvPr id="2" name="楕円 1"/>
          <p:cNvSpPr/>
          <p:nvPr/>
        </p:nvSpPr>
        <p:spPr>
          <a:xfrm>
            <a:off x="5287683" y="1877538"/>
            <a:ext cx="648072" cy="154031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855120" y="3806989"/>
            <a:ext cx="244921" cy="2521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968992" y="3374941"/>
            <a:ext cx="0" cy="43204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グループ化 15"/>
          <p:cNvGrpSpPr/>
          <p:nvPr/>
        </p:nvGrpSpPr>
        <p:grpSpPr>
          <a:xfrm rot="5400000" flipH="1">
            <a:off x="872159" y="5866776"/>
            <a:ext cx="253953" cy="1207198"/>
            <a:chOff x="5015814" y="1556792"/>
            <a:chExt cx="253953" cy="1207198"/>
          </a:xfrm>
        </p:grpSpPr>
        <p:cxnSp>
          <p:nvCxnSpPr>
            <p:cNvPr id="17" name="直線コネクタ 16"/>
            <p:cNvCxnSpPr/>
            <p:nvPr/>
          </p:nvCxnSpPr>
          <p:spPr>
            <a:xfrm>
              <a:off x="5259626" y="1556792"/>
              <a:ext cx="10141" cy="12071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5015814" y="1648171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5015814" y="181850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5015814" y="199715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5015814" y="2165904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5015814" y="233623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5015814" y="251488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正方形/長方形 23"/>
          <p:cNvSpPr/>
          <p:nvPr/>
        </p:nvSpPr>
        <p:spPr>
          <a:xfrm>
            <a:off x="2856716" y="3806989"/>
            <a:ext cx="244921" cy="2521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 rot="5400000" flipH="1">
            <a:off x="2863707" y="5866776"/>
            <a:ext cx="253953" cy="1207198"/>
            <a:chOff x="5015814" y="1556792"/>
            <a:chExt cx="253953" cy="1207198"/>
          </a:xfrm>
        </p:grpSpPr>
        <p:cxnSp>
          <p:nvCxnSpPr>
            <p:cNvPr id="26" name="直線コネクタ 25"/>
            <p:cNvCxnSpPr/>
            <p:nvPr/>
          </p:nvCxnSpPr>
          <p:spPr>
            <a:xfrm>
              <a:off x="5259626" y="1556792"/>
              <a:ext cx="10141" cy="12071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5015814" y="1648171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5015814" y="181850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5015814" y="199715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5015814" y="2165904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5015814" y="233623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5015814" y="251488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正方形/長方形 32"/>
          <p:cNvSpPr/>
          <p:nvPr/>
        </p:nvSpPr>
        <p:spPr>
          <a:xfrm>
            <a:off x="2849576" y="4096295"/>
            <a:ext cx="252061" cy="22322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2973967" y="3641205"/>
            <a:ext cx="0" cy="43204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153919" y="3806989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153919" y="4093349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オブジェクト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578248"/>
              </p:ext>
            </p:extLst>
          </p:nvPr>
        </p:nvGraphicFramePr>
        <p:xfrm>
          <a:off x="485240" y="3364980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93" name="Equation" r:id="rId4" imgW="152280" imgH="164880" progId="Equation.DSMT4">
                  <p:embed/>
                </p:oleObj>
              </mc:Choice>
              <mc:Fallback>
                <p:oleObj name="Equation" r:id="rId4" imgW="152280" imgH="164880" progId="Equation.DSMT4">
                  <p:embed/>
                  <p:pic>
                    <p:nvPicPr>
                      <p:cNvPr id="8" name="オブジェクト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240" y="3364980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オブジェクト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824968"/>
              </p:ext>
            </p:extLst>
          </p:nvPr>
        </p:nvGraphicFramePr>
        <p:xfrm>
          <a:off x="2476635" y="3546109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94" name="Equation" r:id="rId6" imgW="152280" imgH="164880" progId="Equation.DSMT4">
                  <p:embed/>
                </p:oleObj>
              </mc:Choice>
              <mc:Fallback>
                <p:oleObj name="Equation" r:id="rId6" imgW="152280" imgH="16488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76635" y="3546109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オブジェクト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836419"/>
              </p:ext>
            </p:extLst>
          </p:nvPr>
        </p:nvGraphicFramePr>
        <p:xfrm>
          <a:off x="3432990" y="3787472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95" name="Equation" r:id="rId8" imgW="139680" imgH="177480" progId="Equation.DSMT4">
                  <p:embed/>
                </p:oleObj>
              </mc:Choice>
              <mc:Fallback>
                <p:oleObj name="Equation" r:id="rId8" imgW="139680" imgH="177480" progId="Equation.DSMT4">
                  <p:embed/>
                  <p:pic>
                    <p:nvPicPr>
                      <p:cNvPr id="39" name="オブジェクト 3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32990" y="3787472"/>
                        <a:ext cx="230188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右矢印 13"/>
          <p:cNvSpPr/>
          <p:nvPr/>
        </p:nvSpPr>
        <p:spPr>
          <a:xfrm>
            <a:off x="1719216" y="4794442"/>
            <a:ext cx="504056" cy="273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Text Box 114"/>
          <p:cNvSpPr txBox="1">
            <a:spLocks noChangeArrowheads="1"/>
          </p:cNvSpPr>
          <p:nvPr/>
        </p:nvSpPr>
        <p:spPr bwMode="auto">
          <a:xfrm>
            <a:off x="363761" y="2761797"/>
            <a:ext cx="13554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圧縮荷重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44" name="Text Box 114"/>
          <p:cNvSpPr txBox="1">
            <a:spLocks noChangeArrowheads="1"/>
          </p:cNvSpPr>
          <p:nvPr/>
        </p:nvSpPr>
        <p:spPr bwMode="auto">
          <a:xfrm>
            <a:off x="1069470" y="5879497"/>
            <a:ext cx="23989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脚（柱：</a:t>
            </a:r>
            <a:r>
              <a:rPr lang="en-US" altLang="ja-JP" sz="2000" b="1" dirty="0">
                <a:solidFill>
                  <a:srgbClr val="FF0000"/>
                </a:solidFill>
              </a:rPr>
              <a:t>column</a:t>
            </a:r>
            <a:r>
              <a:rPr lang="ja-JP" altLang="en-US" sz="2000" b="1" dirty="0">
                <a:solidFill>
                  <a:srgbClr val="FF0000"/>
                </a:solidFill>
              </a:rPr>
              <a:t>）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3767195" y="3641205"/>
            <a:ext cx="2099737" cy="2956146"/>
            <a:chOff x="3767195" y="3641205"/>
            <a:chExt cx="2099737" cy="2956146"/>
          </a:xfrm>
        </p:grpSpPr>
        <p:sp>
          <p:nvSpPr>
            <p:cNvPr id="45" name="正方形/長方形 44"/>
            <p:cNvSpPr/>
            <p:nvPr/>
          </p:nvSpPr>
          <p:spPr>
            <a:xfrm>
              <a:off x="5049563" y="3806989"/>
              <a:ext cx="244921" cy="25215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6" name="グループ化 45"/>
            <p:cNvGrpSpPr/>
            <p:nvPr/>
          </p:nvGrpSpPr>
          <p:grpSpPr>
            <a:xfrm rot="5400000" flipH="1">
              <a:off x="5066602" y="5866776"/>
              <a:ext cx="253953" cy="1207198"/>
              <a:chOff x="5015814" y="1556792"/>
              <a:chExt cx="253953" cy="1207198"/>
            </a:xfrm>
          </p:grpSpPr>
          <p:cxnSp>
            <p:nvCxnSpPr>
              <p:cNvPr id="47" name="直線コネクタ 46"/>
              <p:cNvCxnSpPr/>
              <p:nvPr/>
            </p:nvCxnSpPr>
            <p:spPr>
              <a:xfrm>
                <a:off x="5259626" y="1556792"/>
                <a:ext cx="10141" cy="12071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H="1">
                <a:off x="5015814" y="1648171"/>
                <a:ext cx="243812" cy="1969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>
                <a:off x="5015814" y="1818506"/>
                <a:ext cx="243812" cy="1969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H="1">
                <a:off x="5015814" y="1997156"/>
                <a:ext cx="243812" cy="1969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H="1">
                <a:off x="5015814" y="2165904"/>
                <a:ext cx="243812" cy="1969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H="1">
                <a:off x="5015814" y="2336239"/>
                <a:ext cx="243812" cy="1969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H="1">
                <a:off x="5015814" y="2514889"/>
                <a:ext cx="243812" cy="1969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正方形/長方形 53"/>
            <p:cNvSpPr/>
            <p:nvPr/>
          </p:nvSpPr>
          <p:spPr>
            <a:xfrm>
              <a:off x="5052471" y="4566275"/>
              <a:ext cx="244921" cy="17622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矢印コネクタ 54"/>
            <p:cNvCxnSpPr/>
            <p:nvPr/>
          </p:nvCxnSpPr>
          <p:spPr>
            <a:xfrm>
              <a:off x="5176862" y="3641205"/>
              <a:ext cx="0" cy="925069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5356814" y="3806989"/>
              <a:ext cx="44036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5356814" y="4581128"/>
              <a:ext cx="44036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8" name="オブジェクト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1275245"/>
                </p:ext>
              </p:extLst>
            </p:nvPr>
          </p:nvGraphicFramePr>
          <p:xfrm>
            <a:off x="4740602" y="3644213"/>
            <a:ext cx="252412" cy="276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96" name="Equation" r:id="rId10" imgW="152280" imgH="164880" progId="Equation.DSMT4">
                    <p:embed/>
                  </p:oleObj>
                </mc:Choice>
                <mc:Fallback>
                  <p:oleObj name="Equation" r:id="rId10" imgW="152280" imgH="164880" progId="Equation.DSMT4">
                    <p:embed/>
                    <p:pic>
                      <p:nvPicPr>
                        <p:cNvPr id="39" name="オブジェクト 3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40602" y="3644213"/>
                          <a:ext cx="252412" cy="276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オブジェクト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9677240"/>
                </p:ext>
              </p:extLst>
            </p:nvPr>
          </p:nvGraphicFramePr>
          <p:xfrm>
            <a:off x="5636744" y="4120639"/>
            <a:ext cx="230188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97" name="Equation" r:id="rId11" imgW="139680" imgH="177480" progId="Equation.DSMT4">
                    <p:embed/>
                  </p:oleObj>
                </mc:Choice>
                <mc:Fallback>
                  <p:oleObj name="Equation" r:id="rId11" imgW="139680" imgH="177480" progId="Equation.DSMT4">
                    <p:embed/>
                    <p:pic>
                      <p:nvPicPr>
                        <p:cNvPr id="40" name="オブジェクト 3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636744" y="4120639"/>
                          <a:ext cx="230188" cy="298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Text Box 114"/>
            <p:cNvSpPr txBox="1">
              <a:spLocks noChangeArrowheads="1"/>
            </p:cNvSpPr>
            <p:nvPr/>
          </p:nvSpPr>
          <p:spPr bwMode="auto">
            <a:xfrm>
              <a:off x="3767195" y="3978596"/>
              <a:ext cx="1355455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800" b="1" dirty="0">
                  <a:solidFill>
                    <a:srgbClr val="FF0000"/>
                  </a:solidFill>
                </a:rPr>
                <a:t>もっと大きな圧縮荷重なら</a:t>
              </a:r>
              <a:r>
                <a:rPr lang="ja-JP" altLang="en-US" sz="1800" b="1" dirty="0" err="1">
                  <a:solidFill>
                    <a:srgbClr val="FF0000"/>
                  </a:solidFill>
                </a:rPr>
                <a:t>．．．</a:t>
              </a:r>
              <a:endParaRPr lang="en-US" altLang="ja-JP" sz="1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グループ化 61"/>
          <p:cNvGrpSpPr/>
          <p:nvPr/>
        </p:nvGrpSpPr>
        <p:grpSpPr>
          <a:xfrm>
            <a:off x="4499992" y="4581129"/>
            <a:ext cx="1402753" cy="1298368"/>
            <a:chOff x="4499992" y="4581129"/>
            <a:chExt cx="1402753" cy="1298368"/>
          </a:xfrm>
        </p:grpSpPr>
        <p:cxnSp>
          <p:nvCxnSpPr>
            <p:cNvPr id="41" name="直線コネクタ 40"/>
            <p:cNvCxnSpPr/>
            <p:nvPr/>
          </p:nvCxnSpPr>
          <p:spPr>
            <a:xfrm flipV="1">
              <a:off x="4499992" y="4581129"/>
              <a:ext cx="1388356" cy="129836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 flipH="1" flipV="1">
              <a:off x="4514389" y="4581129"/>
              <a:ext cx="1388356" cy="129836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正方形/長方形 67"/>
          <p:cNvSpPr/>
          <p:nvPr/>
        </p:nvSpPr>
        <p:spPr>
          <a:xfrm>
            <a:off x="7476593" y="3806989"/>
            <a:ext cx="244921" cy="2521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9" name="グループ化 68"/>
          <p:cNvGrpSpPr/>
          <p:nvPr/>
        </p:nvGrpSpPr>
        <p:grpSpPr>
          <a:xfrm rot="5400000" flipH="1">
            <a:off x="7483584" y="5866776"/>
            <a:ext cx="253953" cy="1207198"/>
            <a:chOff x="5015814" y="1556792"/>
            <a:chExt cx="253953" cy="1207198"/>
          </a:xfrm>
        </p:grpSpPr>
        <p:cxnSp>
          <p:nvCxnSpPr>
            <p:cNvPr id="70" name="直線コネクタ 69"/>
            <p:cNvCxnSpPr/>
            <p:nvPr/>
          </p:nvCxnSpPr>
          <p:spPr>
            <a:xfrm>
              <a:off x="5259626" y="1556792"/>
              <a:ext cx="10141" cy="12071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H="1">
              <a:off x="5015814" y="1648171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H="1">
              <a:off x="5015814" y="181850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H="1">
              <a:off x="5015814" y="199715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H="1">
              <a:off x="5015814" y="2165904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flipH="1">
              <a:off x="5015814" y="233623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H="1">
              <a:off x="5015814" y="251488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直線矢印コネクタ 77"/>
          <p:cNvCxnSpPr/>
          <p:nvPr/>
        </p:nvCxnSpPr>
        <p:spPr>
          <a:xfrm>
            <a:off x="7593844" y="3641205"/>
            <a:ext cx="0" cy="66261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>
            <a:off x="7773796" y="3806989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>
            <a:off x="7773796" y="4303823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オブジェクト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824968"/>
              </p:ext>
            </p:extLst>
          </p:nvPr>
        </p:nvGraphicFramePr>
        <p:xfrm>
          <a:off x="7096512" y="3546109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98" name="Equation" r:id="rId13" imgW="152280" imgH="164880" progId="Equation.DSMT4">
                  <p:embed/>
                </p:oleObj>
              </mc:Choice>
              <mc:Fallback>
                <p:oleObj name="Equation" r:id="rId13" imgW="152280" imgH="164880" progId="Equation.DSMT4">
                  <p:embed/>
                  <p:pic>
                    <p:nvPicPr>
                      <p:cNvPr id="39" name="オブジェクト 3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96512" y="3546109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オブジェクト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711760"/>
              </p:ext>
            </p:extLst>
          </p:nvPr>
        </p:nvGraphicFramePr>
        <p:xfrm>
          <a:off x="7966434" y="3906181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99" name="Equation" r:id="rId14" imgW="139680" imgH="177480" progId="Equation.DSMT4">
                  <p:embed/>
                </p:oleObj>
              </mc:Choice>
              <mc:Fallback>
                <p:oleObj name="Equation" r:id="rId14" imgW="139680" imgH="177480" progId="Equation.DSMT4">
                  <p:embed/>
                  <p:pic>
                    <p:nvPicPr>
                      <p:cNvPr id="40" name="オブジェクト 3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66434" y="3906181"/>
                        <a:ext cx="230188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グループ化 88"/>
          <p:cNvGrpSpPr/>
          <p:nvPr/>
        </p:nvGrpSpPr>
        <p:grpSpPr>
          <a:xfrm>
            <a:off x="7204256" y="4249682"/>
            <a:ext cx="513375" cy="2121788"/>
            <a:chOff x="7204256" y="4061701"/>
            <a:chExt cx="513375" cy="2309769"/>
          </a:xfrm>
        </p:grpSpPr>
        <p:sp>
          <p:nvSpPr>
            <p:cNvPr id="84" name="フリーフォーム 83"/>
            <p:cNvSpPr/>
            <p:nvPr/>
          </p:nvSpPr>
          <p:spPr>
            <a:xfrm>
              <a:off x="7204256" y="4079631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リーフォーム 85"/>
            <p:cNvSpPr/>
            <p:nvPr/>
          </p:nvSpPr>
          <p:spPr>
            <a:xfrm>
              <a:off x="7445914" y="4120639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7" name="直線コネクタ 86"/>
            <p:cNvCxnSpPr>
              <a:endCxn id="86" idx="0"/>
            </p:cNvCxnSpPr>
            <p:nvPr/>
          </p:nvCxnSpPr>
          <p:spPr>
            <a:xfrm>
              <a:off x="7475973" y="4061701"/>
              <a:ext cx="241658" cy="589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 Box 114"/>
          <p:cNvSpPr txBox="1">
            <a:spLocks noChangeArrowheads="1"/>
          </p:cNvSpPr>
          <p:nvPr/>
        </p:nvSpPr>
        <p:spPr bwMode="auto">
          <a:xfrm>
            <a:off x="7845300" y="4740622"/>
            <a:ext cx="1193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座屈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64" name="Text Box 114"/>
          <p:cNvSpPr txBox="1">
            <a:spLocks noChangeArrowheads="1"/>
          </p:cNvSpPr>
          <p:nvPr/>
        </p:nvSpPr>
        <p:spPr bwMode="auto">
          <a:xfrm>
            <a:off x="6761737" y="948655"/>
            <a:ext cx="208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三次元的には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EBA8F1-161B-42FD-A776-F62F23AD2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379587"/>
            <a:ext cx="4562475" cy="3057525"/>
          </a:xfrm>
          <a:prstGeom prst="rect">
            <a:avLst/>
          </a:prstGeom>
        </p:spPr>
      </p:pic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D5580ADD-BCB1-4352-B248-FF409C34B85A}"/>
              </a:ext>
            </a:extLst>
          </p:cNvPr>
          <p:cNvCxnSpPr>
            <a:cxnSpLocks/>
          </p:cNvCxnSpPr>
          <p:nvPr/>
        </p:nvCxnSpPr>
        <p:spPr>
          <a:xfrm>
            <a:off x="6372200" y="1224651"/>
            <a:ext cx="0" cy="586984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3" name="オブジェクト 82">
            <a:extLst>
              <a:ext uri="{FF2B5EF4-FFF2-40B4-BE49-F238E27FC236}">
                <a16:creationId xmlns:a16="http://schemas.microsoft.com/office/drawing/2014/main" id="{7AB636D6-FC1A-41CB-BEA6-635469F378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235"/>
              </p:ext>
            </p:extLst>
          </p:nvPr>
        </p:nvGraphicFramePr>
        <p:xfrm>
          <a:off x="5940152" y="959789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9" name="Equation" r:id="rId4" imgW="152280" imgH="164880" progId="Equation.DSMT4">
                  <p:embed/>
                </p:oleObj>
              </mc:Choice>
              <mc:Fallback>
                <p:oleObj name="Equation" r:id="rId4" imgW="152280" imgH="16488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0152" y="959789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BCE03BC2-FBB3-437C-B806-DCF9AD744133}"/>
              </a:ext>
            </a:extLst>
          </p:cNvPr>
          <p:cNvSpPr/>
          <p:nvPr/>
        </p:nvSpPr>
        <p:spPr>
          <a:xfrm>
            <a:off x="1225208" y="1745664"/>
            <a:ext cx="244921" cy="2521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28CD669A-C1EA-4069-A73A-F67F9F1D43BB}"/>
              </a:ext>
            </a:extLst>
          </p:cNvPr>
          <p:cNvGrpSpPr/>
          <p:nvPr/>
        </p:nvGrpSpPr>
        <p:grpSpPr>
          <a:xfrm rot="5400000" flipH="1">
            <a:off x="1232199" y="3805451"/>
            <a:ext cx="253953" cy="1207198"/>
            <a:chOff x="5015814" y="1556792"/>
            <a:chExt cx="253953" cy="1207198"/>
          </a:xfrm>
        </p:grpSpPr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F7B2526B-BD71-4EA6-BA04-915C6A5071B0}"/>
                </a:ext>
              </a:extLst>
            </p:cNvPr>
            <p:cNvCxnSpPr/>
            <p:nvPr/>
          </p:nvCxnSpPr>
          <p:spPr>
            <a:xfrm>
              <a:off x="5259626" y="1556792"/>
              <a:ext cx="10141" cy="12071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ABB09179-90D9-44D2-93BE-EAA830C28536}"/>
                </a:ext>
              </a:extLst>
            </p:cNvPr>
            <p:cNvCxnSpPr/>
            <p:nvPr/>
          </p:nvCxnSpPr>
          <p:spPr>
            <a:xfrm flipH="1">
              <a:off x="5015814" y="1648171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BBDD68F1-A387-4FE4-AB6A-A02B60B3B1AF}"/>
                </a:ext>
              </a:extLst>
            </p:cNvPr>
            <p:cNvCxnSpPr/>
            <p:nvPr/>
          </p:nvCxnSpPr>
          <p:spPr>
            <a:xfrm flipH="1">
              <a:off x="5015814" y="181850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9D94BC40-8940-4D59-8284-0928090A9BBA}"/>
                </a:ext>
              </a:extLst>
            </p:cNvPr>
            <p:cNvCxnSpPr/>
            <p:nvPr/>
          </p:nvCxnSpPr>
          <p:spPr>
            <a:xfrm flipH="1">
              <a:off x="5015814" y="199715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CE5AD41B-1AA4-4090-974E-FE55D6FCA4DE}"/>
                </a:ext>
              </a:extLst>
            </p:cNvPr>
            <p:cNvCxnSpPr/>
            <p:nvPr/>
          </p:nvCxnSpPr>
          <p:spPr>
            <a:xfrm flipH="1">
              <a:off x="5015814" y="2165904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1874B1CE-4D3A-4CBA-AC21-25A08C6C850E}"/>
                </a:ext>
              </a:extLst>
            </p:cNvPr>
            <p:cNvCxnSpPr/>
            <p:nvPr/>
          </p:nvCxnSpPr>
          <p:spPr>
            <a:xfrm flipH="1">
              <a:off x="5015814" y="233623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6318EA63-7076-4FCF-A2F1-448493623D34}"/>
                </a:ext>
              </a:extLst>
            </p:cNvPr>
            <p:cNvCxnSpPr/>
            <p:nvPr/>
          </p:nvCxnSpPr>
          <p:spPr>
            <a:xfrm flipH="1">
              <a:off x="5015814" y="251488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AB9EC737-427E-4ED3-BA56-CEB498C4E17B}"/>
              </a:ext>
            </a:extLst>
          </p:cNvPr>
          <p:cNvCxnSpPr/>
          <p:nvPr/>
        </p:nvCxnSpPr>
        <p:spPr>
          <a:xfrm>
            <a:off x="1342459" y="1579880"/>
            <a:ext cx="0" cy="66261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468BB072-FB42-4F92-830A-360684428F67}"/>
              </a:ext>
            </a:extLst>
          </p:cNvPr>
          <p:cNvCxnSpPr/>
          <p:nvPr/>
        </p:nvCxnSpPr>
        <p:spPr>
          <a:xfrm>
            <a:off x="1522411" y="1745664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A6A76430-3C79-4D8D-931F-049B85BBF5C2}"/>
              </a:ext>
            </a:extLst>
          </p:cNvPr>
          <p:cNvCxnSpPr/>
          <p:nvPr/>
        </p:nvCxnSpPr>
        <p:spPr>
          <a:xfrm>
            <a:off x="1522411" y="2242498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1" name="オブジェクト 100">
            <a:extLst>
              <a:ext uri="{FF2B5EF4-FFF2-40B4-BE49-F238E27FC236}">
                <a16:creationId xmlns:a16="http://schemas.microsoft.com/office/drawing/2014/main" id="{B9863AD0-A221-4140-9423-E593A1FF8C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383249"/>
              </p:ext>
            </p:extLst>
          </p:nvPr>
        </p:nvGraphicFramePr>
        <p:xfrm>
          <a:off x="845127" y="1484784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0" name="Equation" r:id="rId6" imgW="152280" imgH="164880" progId="Equation.DSMT4">
                  <p:embed/>
                </p:oleObj>
              </mc:Choice>
              <mc:Fallback>
                <p:oleObj name="Equation" r:id="rId6" imgW="152280" imgH="164880" progId="Equation.DSMT4">
                  <p:embed/>
                  <p:pic>
                    <p:nvPicPr>
                      <p:cNvPr id="81" name="オブジェクト 8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5127" y="1484784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オブジェクト 101">
            <a:extLst>
              <a:ext uri="{FF2B5EF4-FFF2-40B4-BE49-F238E27FC236}">
                <a16:creationId xmlns:a16="http://schemas.microsoft.com/office/drawing/2014/main" id="{AE87A26D-2A51-4CBA-85C8-4452711191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678936"/>
              </p:ext>
            </p:extLst>
          </p:nvPr>
        </p:nvGraphicFramePr>
        <p:xfrm>
          <a:off x="1715049" y="1844856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1" name="Equation" r:id="rId8" imgW="139680" imgH="177480" progId="Equation.DSMT4">
                  <p:embed/>
                </p:oleObj>
              </mc:Choice>
              <mc:Fallback>
                <p:oleObj name="Equation" r:id="rId8" imgW="139680" imgH="177480" progId="Equation.DSMT4">
                  <p:embed/>
                  <p:pic>
                    <p:nvPicPr>
                      <p:cNvPr id="82" name="オブジェクト 8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15049" y="1844856"/>
                        <a:ext cx="230188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9B252E0B-AACE-42F5-9B6F-978E711FAB66}"/>
              </a:ext>
            </a:extLst>
          </p:cNvPr>
          <p:cNvGrpSpPr/>
          <p:nvPr/>
        </p:nvGrpSpPr>
        <p:grpSpPr>
          <a:xfrm>
            <a:off x="952871" y="2188357"/>
            <a:ext cx="513375" cy="2121788"/>
            <a:chOff x="7204256" y="4061701"/>
            <a:chExt cx="513375" cy="2309769"/>
          </a:xfrm>
        </p:grpSpPr>
        <p:sp>
          <p:nvSpPr>
            <p:cNvPr id="104" name="フリーフォーム 83">
              <a:extLst>
                <a:ext uri="{FF2B5EF4-FFF2-40B4-BE49-F238E27FC236}">
                  <a16:creationId xmlns:a16="http://schemas.microsoft.com/office/drawing/2014/main" id="{56DE8864-4CFC-4A6A-826B-EBAAFA915912}"/>
                </a:ext>
              </a:extLst>
            </p:cNvPr>
            <p:cNvSpPr/>
            <p:nvPr/>
          </p:nvSpPr>
          <p:spPr>
            <a:xfrm>
              <a:off x="7204256" y="4079631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リーフォーム 85">
              <a:extLst>
                <a:ext uri="{FF2B5EF4-FFF2-40B4-BE49-F238E27FC236}">
                  <a16:creationId xmlns:a16="http://schemas.microsoft.com/office/drawing/2014/main" id="{BAD70E87-F2E7-48F3-A079-5166D66761B4}"/>
                </a:ext>
              </a:extLst>
            </p:cNvPr>
            <p:cNvSpPr/>
            <p:nvPr/>
          </p:nvSpPr>
          <p:spPr>
            <a:xfrm>
              <a:off x="7445914" y="4120639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E7719A8D-F2E3-483E-BB61-BC8BFB3CADC2}"/>
                </a:ext>
              </a:extLst>
            </p:cNvPr>
            <p:cNvCxnSpPr>
              <a:endCxn id="105" idx="0"/>
            </p:cNvCxnSpPr>
            <p:nvPr/>
          </p:nvCxnSpPr>
          <p:spPr>
            <a:xfrm>
              <a:off x="7475973" y="4061701"/>
              <a:ext cx="241658" cy="589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 Box 114">
            <a:extLst>
              <a:ext uri="{FF2B5EF4-FFF2-40B4-BE49-F238E27FC236}">
                <a16:creationId xmlns:a16="http://schemas.microsoft.com/office/drawing/2014/main" id="{38C73C1B-2B8E-4623-A3E4-480F1B1E9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26" y="4958125"/>
            <a:ext cx="597666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一旦座屈し始めると，どんどん変形が進む．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力の釣り合いを計算する構造解析では計算できない．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→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2000" b="1" dirty="0">
                <a:solidFill>
                  <a:srgbClr val="FF0000"/>
                </a:solidFill>
              </a:rPr>
              <a:t>Autodesk Inventor Nastran</a:t>
            </a:r>
            <a:r>
              <a:rPr lang="ja-JP" altLang="en-US" sz="2000" b="1" dirty="0">
                <a:solidFill>
                  <a:srgbClr val="FF0000"/>
                </a:solidFill>
              </a:rPr>
              <a:t>ならできるが，千葉工大が契約していないため有料．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07" name="Text Box 114">
            <a:extLst>
              <a:ext uri="{FF2B5EF4-FFF2-40B4-BE49-F238E27FC236}">
                <a16:creationId xmlns:a16="http://schemas.microsoft.com/office/drawing/2014/main" id="{38C73C1B-2B8E-4623-A3E4-480F1B1E9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26" y="4958125"/>
            <a:ext cx="597666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一旦座屈し始めると，どんどん変形が進む．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力の釣り合いを計算する構造解析では計算できない．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→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2000" b="1" dirty="0">
                <a:solidFill>
                  <a:srgbClr val="FF0000"/>
                </a:solidFill>
              </a:rPr>
              <a:t>Autodesk Inventor Nastran</a:t>
            </a:r>
            <a:r>
              <a:rPr lang="ja-JP" altLang="en-US" sz="2000" b="1" dirty="0">
                <a:solidFill>
                  <a:srgbClr val="FF0000"/>
                </a:solidFill>
              </a:rPr>
              <a:t>ならできるが，千葉工大が契約していないため有料．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7B90C0B-3FA3-47E4-862D-2E6053DC9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26" y="1157287"/>
            <a:ext cx="8341609" cy="471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4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）の特徴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64" name="Text Box 114"/>
          <p:cNvSpPr txBox="1">
            <a:spLocks noChangeArrowheads="1"/>
          </p:cNvSpPr>
          <p:nvPr/>
        </p:nvSpPr>
        <p:spPr bwMode="auto">
          <a:xfrm>
            <a:off x="467544" y="4675165"/>
            <a:ext cx="75608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 err="1">
                <a:solidFill>
                  <a:srgbClr val="FF0000"/>
                </a:solidFill>
              </a:rPr>
              <a:t>．</a:t>
            </a:r>
            <a:r>
              <a:rPr lang="ja-JP" altLang="en-US" sz="2000" b="1" dirty="0">
                <a:solidFill>
                  <a:srgbClr val="FF0000"/>
                </a:solidFill>
              </a:rPr>
              <a:t>どっちに曲がるか分からない（解が一意に決まらない）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000" b="1" dirty="0" err="1">
                <a:solidFill>
                  <a:srgbClr val="FF0000"/>
                </a:solidFill>
              </a:rPr>
              <a:t>．</a:t>
            </a:r>
            <a:r>
              <a:rPr lang="ja-JP" altLang="en-US" sz="2000" b="1" dirty="0">
                <a:solidFill>
                  <a:srgbClr val="FF0000"/>
                </a:solidFill>
              </a:rPr>
              <a:t>圧縮荷重のときだけ起こる．引張りでは起こらない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000" b="1" dirty="0" err="1">
                <a:solidFill>
                  <a:srgbClr val="FF0000"/>
                </a:solidFill>
              </a:rPr>
              <a:t>．</a:t>
            </a:r>
            <a:r>
              <a:rPr lang="ja-JP" altLang="en-US" sz="2000" b="1" dirty="0">
                <a:solidFill>
                  <a:srgbClr val="FF0000"/>
                </a:solidFill>
              </a:rPr>
              <a:t>圧縮からたわみへの遷移が不連続現象．そして変形し続ける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836225" y="1583237"/>
            <a:ext cx="244921" cy="2521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 rot="5400000" flipH="1">
            <a:off x="3843216" y="3632976"/>
            <a:ext cx="253953" cy="1207198"/>
            <a:chOff x="5015814" y="1556792"/>
            <a:chExt cx="253953" cy="1207198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5259626" y="1556792"/>
              <a:ext cx="10141" cy="12071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H="1">
              <a:off x="5015814" y="1648171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5015814" y="181850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H="1">
              <a:off x="5015814" y="199715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>
              <a:off x="5015814" y="2165904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5015814" y="233623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5015814" y="251488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線矢印コネクタ 16"/>
          <p:cNvCxnSpPr/>
          <p:nvPr/>
        </p:nvCxnSpPr>
        <p:spPr>
          <a:xfrm>
            <a:off x="3953476" y="1407405"/>
            <a:ext cx="0" cy="66261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133428" y="1573189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133428" y="2070023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152088"/>
              </p:ext>
            </p:extLst>
          </p:nvPr>
        </p:nvGraphicFramePr>
        <p:xfrm>
          <a:off x="3456144" y="1312309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2" name="Equation" r:id="rId3" imgW="152280" imgH="164880" progId="Equation.DSMT4">
                  <p:embed/>
                </p:oleObj>
              </mc:Choice>
              <mc:Fallback>
                <p:oleObj name="Equation" r:id="rId3" imgW="152280" imgH="164880" progId="Equation.DSMT4">
                  <p:embed/>
                  <p:pic>
                    <p:nvPicPr>
                      <p:cNvPr id="81" name="オブジェクト 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6144" y="1312309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372182"/>
              </p:ext>
            </p:extLst>
          </p:nvPr>
        </p:nvGraphicFramePr>
        <p:xfrm>
          <a:off x="4326066" y="1672381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3"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82" name="オブジェクト 8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26066" y="1672381"/>
                        <a:ext cx="230188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グループ化 21"/>
          <p:cNvGrpSpPr/>
          <p:nvPr/>
        </p:nvGrpSpPr>
        <p:grpSpPr>
          <a:xfrm>
            <a:off x="3563888" y="2015882"/>
            <a:ext cx="513375" cy="2121788"/>
            <a:chOff x="7204256" y="4061701"/>
            <a:chExt cx="513375" cy="2309769"/>
          </a:xfrm>
        </p:grpSpPr>
        <p:sp>
          <p:nvSpPr>
            <p:cNvPr id="23" name="フリーフォーム 22"/>
            <p:cNvSpPr/>
            <p:nvPr/>
          </p:nvSpPr>
          <p:spPr>
            <a:xfrm>
              <a:off x="7204256" y="4079631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7445914" y="4120639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コネクタ 24"/>
            <p:cNvCxnSpPr>
              <a:endCxn id="24" idx="0"/>
            </p:cNvCxnSpPr>
            <p:nvPr/>
          </p:nvCxnSpPr>
          <p:spPr>
            <a:xfrm>
              <a:off x="7475973" y="4061701"/>
              <a:ext cx="241658" cy="589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 Box 114"/>
          <p:cNvSpPr txBox="1">
            <a:spLocks noChangeArrowheads="1"/>
          </p:cNvSpPr>
          <p:nvPr/>
        </p:nvSpPr>
        <p:spPr bwMode="auto">
          <a:xfrm>
            <a:off x="539552" y="5877272"/>
            <a:ext cx="83529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/>
              <a:t>数値解析が難しいので，</a:t>
            </a:r>
            <a:r>
              <a:rPr lang="ja-JP" altLang="en-US" sz="2000" b="1" dirty="0">
                <a:solidFill>
                  <a:srgbClr val="FF0000"/>
                </a:solidFill>
              </a:rPr>
              <a:t>座屈しはじめる瞬間の荷重</a:t>
            </a:r>
            <a:r>
              <a:rPr lang="ja-JP" altLang="en-US" sz="2000" b="1" dirty="0"/>
              <a:t>（座屈荷重：</a:t>
            </a:r>
            <a:r>
              <a:rPr lang="en-US" altLang="ja-JP" sz="2000" b="1" dirty="0"/>
              <a:t>buckling load</a:t>
            </a:r>
            <a:r>
              <a:rPr lang="ja-JP" altLang="en-US" sz="2000" b="1" dirty="0"/>
              <a:t>）を如何にして求めるか，にのみ着目する．</a:t>
            </a:r>
            <a:endParaRPr lang="en-US" altLang="ja-JP" sz="2000" b="1" dirty="0"/>
          </a:p>
        </p:txBody>
      </p:sp>
      <p:sp>
        <p:nvSpPr>
          <p:cNvPr id="45" name="正方形/長方形 44"/>
          <p:cNvSpPr/>
          <p:nvPr/>
        </p:nvSpPr>
        <p:spPr>
          <a:xfrm>
            <a:off x="1043608" y="1566766"/>
            <a:ext cx="244921" cy="2521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6" name="グループ化 45"/>
          <p:cNvGrpSpPr/>
          <p:nvPr/>
        </p:nvGrpSpPr>
        <p:grpSpPr>
          <a:xfrm rot="5400000" flipH="1">
            <a:off x="1050599" y="3616505"/>
            <a:ext cx="253953" cy="1207198"/>
            <a:chOff x="5015814" y="1556792"/>
            <a:chExt cx="253953" cy="1207198"/>
          </a:xfrm>
        </p:grpSpPr>
        <p:cxnSp>
          <p:nvCxnSpPr>
            <p:cNvPr id="47" name="直線コネクタ 46"/>
            <p:cNvCxnSpPr/>
            <p:nvPr/>
          </p:nvCxnSpPr>
          <p:spPr>
            <a:xfrm>
              <a:off x="5259626" y="1556792"/>
              <a:ext cx="10141" cy="12071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>
              <a:off x="5015814" y="1648171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>
              <a:off x="5015814" y="181850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>
              <a:off x="5015814" y="199715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5015814" y="2165904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>
              <a:off x="5015814" y="233623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H="1">
              <a:off x="5015814" y="251488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直線矢印コネクタ 53"/>
          <p:cNvCxnSpPr/>
          <p:nvPr/>
        </p:nvCxnSpPr>
        <p:spPr>
          <a:xfrm>
            <a:off x="1160859" y="1390934"/>
            <a:ext cx="0" cy="66261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1340811" y="1556718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1340811" y="2053552"/>
            <a:ext cx="440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オブジェクト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697418"/>
              </p:ext>
            </p:extLst>
          </p:nvPr>
        </p:nvGraphicFramePr>
        <p:xfrm>
          <a:off x="753612" y="1295838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4"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3612" y="1295838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オブジェクト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668962"/>
              </p:ext>
            </p:extLst>
          </p:nvPr>
        </p:nvGraphicFramePr>
        <p:xfrm>
          <a:off x="1533449" y="1655910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5" name="Equation" r:id="rId8" imgW="139680" imgH="177480" progId="Equation.DSMT4">
                  <p:embed/>
                </p:oleObj>
              </mc:Choice>
              <mc:Fallback>
                <p:oleObj name="Equation" r:id="rId8" imgW="139680" imgH="177480" progId="Equation.DSMT4">
                  <p:embed/>
                  <p:pic>
                    <p:nvPicPr>
                      <p:cNvPr id="39" name="オブジェクト 3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3449" y="1655910"/>
                        <a:ext cx="230188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グループ化 58"/>
          <p:cNvGrpSpPr/>
          <p:nvPr/>
        </p:nvGrpSpPr>
        <p:grpSpPr>
          <a:xfrm flipH="1">
            <a:off x="1036897" y="1999411"/>
            <a:ext cx="513375" cy="2121788"/>
            <a:chOff x="7204256" y="4061701"/>
            <a:chExt cx="513375" cy="2309769"/>
          </a:xfrm>
        </p:grpSpPr>
        <p:sp>
          <p:nvSpPr>
            <p:cNvPr id="60" name="フリーフォーム 59"/>
            <p:cNvSpPr/>
            <p:nvPr/>
          </p:nvSpPr>
          <p:spPr>
            <a:xfrm>
              <a:off x="7204256" y="4079631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/>
            <p:cNvSpPr/>
            <p:nvPr/>
          </p:nvSpPr>
          <p:spPr>
            <a:xfrm>
              <a:off x="7445914" y="4120639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2" name="直線コネクタ 61"/>
            <p:cNvCxnSpPr>
              <a:endCxn id="61" idx="0"/>
            </p:cNvCxnSpPr>
            <p:nvPr/>
          </p:nvCxnSpPr>
          <p:spPr>
            <a:xfrm>
              <a:off x="7475973" y="4061701"/>
              <a:ext cx="241658" cy="589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 Box 114"/>
          <p:cNvSpPr txBox="1">
            <a:spLocks noChangeArrowheads="1"/>
          </p:cNvSpPr>
          <p:nvPr/>
        </p:nvSpPr>
        <p:spPr bwMode="auto">
          <a:xfrm>
            <a:off x="1307333" y="1226124"/>
            <a:ext cx="11024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圧縮荷重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）の力学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43608" y="1566766"/>
            <a:ext cx="244921" cy="2521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 rot="5400000" flipH="1">
            <a:off x="1050599" y="3616505"/>
            <a:ext cx="253953" cy="1207198"/>
            <a:chOff x="5015814" y="1556792"/>
            <a:chExt cx="253953" cy="1207198"/>
          </a:xfrm>
        </p:grpSpPr>
        <p:cxnSp>
          <p:nvCxnSpPr>
            <p:cNvPr id="28" name="直線コネクタ 27"/>
            <p:cNvCxnSpPr/>
            <p:nvPr/>
          </p:nvCxnSpPr>
          <p:spPr>
            <a:xfrm>
              <a:off x="5259626" y="1556792"/>
              <a:ext cx="10141" cy="12071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5015814" y="1648171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5015814" y="181850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5015814" y="199715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5015814" y="2165904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5015814" y="233623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5015814" y="251488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直線矢印コネクタ 34"/>
          <p:cNvCxnSpPr/>
          <p:nvPr/>
        </p:nvCxnSpPr>
        <p:spPr>
          <a:xfrm>
            <a:off x="1160859" y="1390934"/>
            <a:ext cx="0" cy="66261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オブジェクト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62430"/>
              </p:ext>
            </p:extLst>
          </p:nvPr>
        </p:nvGraphicFramePr>
        <p:xfrm>
          <a:off x="1405780" y="1365332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64" name="Equation" r:id="rId4" imgW="152280" imgH="164880" progId="Equation.DSMT4">
                  <p:embed/>
                </p:oleObj>
              </mc:Choice>
              <mc:Fallback>
                <p:oleObj name="Equation" r:id="rId4" imgW="152280" imgH="16488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5780" y="1365332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グループ化 39"/>
          <p:cNvGrpSpPr/>
          <p:nvPr/>
        </p:nvGrpSpPr>
        <p:grpSpPr>
          <a:xfrm flipH="1">
            <a:off x="1036897" y="1999411"/>
            <a:ext cx="513375" cy="2121788"/>
            <a:chOff x="7204256" y="4061701"/>
            <a:chExt cx="513375" cy="2309769"/>
          </a:xfrm>
        </p:grpSpPr>
        <p:sp>
          <p:nvSpPr>
            <p:cNvPr id="41" name="フリーフォーム 40"/>
            <p:cNvSpPr/>
            <p:nvPr/>
          </p:nvSpPr>
          <p:spPr>
            <a:xfrm>
              <a:off x="7204256" y="4079631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7445914" y="4120639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/>
            <p:cNvCxnSpPr>
              <a:endCxn id="42" idx="0"/>
            </p:cNvCxnSpPr>
            <p:nvPr/>
          </p:nvCxnSpPr>
          <p:spPr>
            <a:xfrm>
              <a:off x="7475973" y="4061701"/>
              <a:ext cx="241658" cy="589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直線矢印コネクタ 45"/>
          <p:cNvCxnSpPr/>
          <p:nvPr/>
        </p:nvCxnSpPr>
        <p:spPr>
          <a:xfrm>
            <a:off x="1182803" y="2952022"/>
            <a:ext cx="24906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オブジェクト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517170"/>
              </p:ext>
            </p:extLst>
          </p:nvPr>
        </p:nvGraphicFramePr>
        <p:xfrm>
          <a:off x="1533449" y="2785181"/>
          <a:ext cx="230188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65" name="Equation" r:id="rId6" imgW="139680" imgH="164880" progId="Equation.DSMT4">
                  <p:embed/>
                </p:oleObj>
              </mc:Choice>
              <mc:Fallback>
                <p:oleObj name="Equation" r:id="rId6" imgW="139680" imgH="164880" progId="Equation.DSMT4">
                  <p:embed/>
                  <p:pic>
                    <p:nvPicPr>
                      <p:cNvPr id="47" name="オブジェクト 4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3449" y="2785181"/>
                        <a:ext cx="230188" cy="27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直線矢印コネクタ 47"/>
          <p:cNvCxnSpPr/>
          <p:nvPr/>
        </p:nvCxnSpPr>
        <p:spPr>
          <a:xfrm rot="16200000">
            <a:off x="1003706" y="2777906"/>
            <a:ext cx="348231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オブジェクト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637847"/>
              </p:ext>
            </p:extLst>
          </p:nvPr>
        </p:nvGraphicFramePr>
        <p:xfrm>
          <a:off x="1034370" y="2385163"/>
          <a:ext cx="207962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66" name="Equation" r:id="rId8" imgW="126720" imgH="139680" progId="Equation.DSMT4">
                  <p:embed/>
                </p:oleObj>
              </mc:Choice>
              <mc:Fallback>
                <p:oleObj name="Equation" r:id="rId8" imgW="126720" imgH="139680" progId="Equation.DSMT4">
                  <p:embed/>
                  <p:pic>
                    <p:nvPicPr>
                      <p:cNvPr id="49" name="オブジェクト 4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4370" y="2385163"/>
                        <a:ext cx="207962" cy="236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114"/>
          <p:cNvSpPr txBox="1">
            <a:spLocks noChangeArrowheads="1"/>
          </p:cNvSpPr>
          <p:nvPr/>
        </p:nvSpPr>
        <p:spPr bwMode="auto">
          <a:xfrm>
            <a:off x="1356416" y="1656192"/>
            <a:ext cx="11024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圧縮荷重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1287573" y="2830769"/>
            <a:ext cx="251944" cy="212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flipH="1" flipV="1">
            <a:off x="1258099" y="3061673"/>
            <a:ext cx="251944" cy="212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オブジェクト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535353"/>
              </p:ext>
            </p:extLst>
          </p:nvPr>
        </p:nvGraphicFramePr>
        <p:xfrm>
          <a:off x="669524" y="2735998"/>
          <a:ext cx="312737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67" name="Equation" r:id="rId10" imgW="190440" imgH="177480" progId="Equation.DSMT4">
                  <p:embed/>
                </p:oleObj>
              </mc:Choice>
              <mc:Fallback>
                <p:oleObj name="Equation" r:id="rId10" imgW="190440" imgH="177480" progId="Equation.DSMT4">
                  <p:embed/>
                  <p:pic>
                    <p:nvPicPr>
                      <p:cNvPr id="57" name="オブジェクト 5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9524" y="2735998"/>
                        <a:ext cx="312737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直線矢印コネクタ 59"/>
          <p:cNvCxnSpPr/>
          <p:nvPr/>
        </p:nvCxnSpPr>
        <p:spPr>
          <a:xfrm>
            <a:off x="1376605" y="3070583"/>
            <a:ext cx="515053" cy="52070"/>
          </a:xfrm>
          <a:prstGeom prst="straightConnector1">
            <a:avLst/>
          </a:prstGeom>
          <a:ln w="38100">
            <a:solidFill>
              <a:srgbClr val="00B0F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オブジェクト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059248"/>
              </p:ext>
            </p:extLst>
          </p:nvPr>
        </p:nvGraphicFramePr>
        <p:xfrm>
          <a:off x="1870935" y="3090190"/>
          <a:ext cx="271462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68" name="Equation" r:id="rId12" imgW="164880" imgH="164880" progId="Equation.DSMT4">
                  <p:embed/>
                </p:oleObj>
              </mc:Choice>
              <mc:Fallback>
                <p:oleObj name="Equation" r:id="rId12" imgW="164880" imgH="164880" progId="Equation.DSMT4">
                  <p:embed/>
                  <p:pic>
                    <p:nvPicPr>
                      <p:cNvPr id="62" name="オブジェクト 6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70935" y="3090190"/>
                        <a:ext cx="271462" cy="277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 Box 114"/>
          <p:cNvSpPr txBox="1">
            <a:spLocks noChangeArrowheads="1"/>
          </p:cNvSpPr>
          <p:nvPr/>
        </p:nvSpPr>
        <p:spPr bwMode="auto">
          <a:xfrm>
            <a:off x="2068929" y="3076643"/>
            <a:ext cx="10113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せん断力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7" name="円弧 6"/>
          <p:cNvSpPr/>
          <p:nvPr/>
        </p:nvSpPr>
        <p:spPr>
          <a:xfrm>
            <a:off x="1237618" y="2952022"/>
            <a:ext cx="267411" cy="267411"/>
          </a:xfrm>
          <a:prstGeom prst="arc">
            <a:avLst>
              <a:gd name="adj1" fmla="val 16200000"/>
              <a:gd name="adj2" fmla="val 13392539"/>
            </a:avLst>
          </a:prstGeom>
          <a:ln w="19050">
            <a:solidFill>
              <a:srgbClr val="00B05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5" name="オブジェクト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769111"/>
              </p:ext>
            </p:extLst>
          </p:nvPr>
        </p:nvGraphicFramePr>
        <p:xfrm>
          <a:off x="1387145" y="3290876"/>
          <a:ext cx="33337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69" name="Equation" r:id="rId14" imgW="203040" imgH="164880" progId="Equation.DSMT4">
                  <p:embed/>
                </p:oleObj>
              </mc:Choice>
              <mc:Fallback>
                <p:oleObj name="Equation" r:id="rId14" imgW="203040" imgH="164880" progId="Equation.DSMT4">
                  <p:embed/>
                  <p:pic>
                    <p:nvPicPr>
                      <p:cNvPr id="65" name="オブジェクト 6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87145" y="3290876"/>
                        <a:ext cx="333375" cy="27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 Box 114"/>
          <p:cNvSpPr txBox="1">
            <a:spLocks noChangeArrowheads="1"/>
          </p:cNvSpPr>
          <p:nvPr/>
        </p:nvSpPr>
        <p:spPr bwMode="auto">
          <a:xfrm>
            <a:off x="1325723" y="3610961"/>
            <a:ext cx="14389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曲げモーメント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90" name="Text Box 114"/>
          <p:cNvSpPr txBox="1">
            <a:spLocks noChangeArrowheads="1"/>
          </p:cNvSpPr>
          <p:nvPr/>
        </p:nvSpPr>
        <p:spPr bwMode="auto">
          <a:xfrm>
            <a:off x="3563888" y="1322708"/>
            <a:ext cx="33843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結局，必要な式は：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cxnSp>
        <p:nvCxnSpPr>
          <p:cNvPr id="205" name="直線矢印コネクタ 204"/>
          <p:cNvCxnSpPr/>
          <p:nvPr/>
        </p:nvCxnSpPr>
        <p:spPr>
          <a:xfrm flipH="1">
            <a:off x="1138496" y="3072873"/>
            <a:ext cx="243094" cy="734905"/>
          </a:xfrm>
          <a:prstGeom prst="straightConnector1">
            <a:avLst/>
          </a:prstGeom>
          <a:ln w="38100">
            <a:solidFill>
              <a:srgbClr val="FF99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 Box 114"/>
          <p:cNvSpPr txBox="1">
            <a:spLocks noChangeArrowheads="1"/>
          </p:cNvSpPr>
          <p:nvPr/>
        </p:nvSpPr>
        <p:spPr bwMode="auto">
          <a:xfrm>
            <a:off x="54952" y="2485198"/>
            <a:ext cx="10113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微小領域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208" name="Text Box 114"/>
          <p:cNvSpPr txBox="1">
            <a:spLocks noChangeArrowheads="1"/>
          </p:cNvSpPr>
          <p:nvPr/>
        </p:nvSpPr>
        <p:spPr bwMode="auto">
          <a:xfrm>
            <a:off x="315079" y="4498070"/>
            <a:ext cx="20069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断面に働く内力は，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600" b="1" dirty="0" err="1">
                <a:solidFill>
                  <a:srgbClr val="FF0000"/>
                </a:solidFill>
              </a:rPr>
              <a:t>．</a:t>
            </a:r>
            <a:r>
              <a:rPr lang="ja-JP" altLang="en-US" sz="1600" b="1" dirty="0">
                <a:solidFill>
                  <a:srgbClr val="FF0000"/>
                </a:solidFill>
              </a:rPr>
              <a:t>軸力</a:t>
            </a:r>
            <a:r>
              <a:rPr lang="en-US" altLang="ja-JP" sz="1600" b="1" i="1" dirty="0"/>
              <a:t>N</a:t>
            </a:r>
          </a:p>
          <a:p>
            <a:pPr>
              <a:defRPr/>
            </a:pPr>
            <a:r>
              <a:rPr lang="ja-JP" altLang="en-US" sz="1600" b="1" dirty="0" err="1">
                <a:solidFill>
                  <a:srgbClr val="FF0000"/>
                </a:solidFill>
              </a:rPr>
              <a:t>．</a:t>
            </a:r>
            <a:r>
              <a:rPr lang="ja-JP" altLang="en-US" sz="1600" b="1" dirty="0">
                <a:solidFill>
                  <a:srgbClr val="FF0000"/>
                </a:solidFill>
              </a:rPr>
              <a:t>せん断力</a:t>
            </a:r>
            <a:r>
              <a:rPr lang="en-US" altLang="ja-JP" sz="1600" b="1" i="1" dirty="0"/>
              <a:t>F</a:t>
            </a:r>
          </a:p>
          <a:p>
            <a:pPr>
              <a:defRPr/>
            </a:pPr>
            <a:r>
              <a:rPr lang="ja-JP" altLang="en-US" sz="1600" b="1" dirty="0" err="1">
                <a:solidFill>
                  <a:srgbClr val="FF0000"/>
                </a:solidFill>
              </a:rPr>
              <a:t>．</a:t>
            </a:r>
            <a:r>
              <a:rPr lang="ja-JP" altLang="en-US" sz="1600" b="1" dirty="0">
                <a:solidFill>
                  <a:srgbClr val="FF0000"/>
                </a:solidFill>
              </a:rPr>
              <a:t>曲げモーメント</a:t>
            </a:r>
            <a:r>
              <a:rPr lang="en-US" altLang="ja-JP" sz="1600" b="1" i="1" dirty="0"/>
              <a:t>M</a:t>
            </a:r>
          </a:p>
        </p:txBody>
      </p:sp>
      <p:sp>
        <p:nvSpPr>
          <p:cNvPr id="165902" name="フリーフォーム 165901"/>
          <p:cNvSpPr/>
          <p:nvPr/>
        </p:nvSpPr>
        <p:spPr>
          <a:xfrm>
            <a:off x="136569" y="3029776"/>
            <a:ext cx="1040478" cy="1581135"/>
          </a:xfrm>
          <a:custGeom>
            <a:avLst/>
            <a:gdLst>
              <a:gd name="connsiteX0" fmla="*/ 155261 w 1040478"/>
              <a:gd name="connsiteY0" fmla="*/ 1581135 h 1581135"/>
              <a:gd name="connsiteX1" fmla="*/ 19074 w 1040478"/>
              <a:gd name="connsiteY1" fmla="*/ 783467 h 1581135"/>
              <a:gd name="connsiteX2" fmla="*/ 524912 w 1040478"/>
              <a:gd name="connsiteY2" fmla="*/ 102530 h 1581135"/>
              <a:gd name="connsiteX3" fmla="*/ 1040478 w 1040478"/>
              <a:gd name="connsiteY3" fmla="*/ 14981 h 158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478" h="1581135">
                <a:moveTo>
                  <a:pt x="155261" y="1581135"/>
                </a:moveTo>
                <a:cubicBezTo>
                  <a:pt x="56363" y="1305518"/>
                  <a:pt x="-42535" y="1029901"/>
                  <a:pt x="19074" y="783467"/>
                </a:cubicBezTo>
                <a:cubicBezTo>
                  <a:pt x="80682" y="537033"/>
                  <a:pt x="354678" y="230611"/>
                  <a:pt x="524912" y="102530"/>
                </a:cubicBezTo>
                <a:cubicBezTo>
                  <a:pt x="695146" y="-25551"/>
                  <a:pt x="867812" y="-5285"/>
                  <a:pt x="1040478" y="14981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10" name="オブジェクト 2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874593"/>
              </p:ext>
            </p:extLst>
          </p:nvPr>
        </p:nvGraphicFramePr>
        <p:xfrm>
          <a:off x="746307" y="3520305"/>
          <a:ext cx="29210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70" name="Equation" r:id="rId16" imgW="177480" imgH="177480" progId="Equation.DSMT4">
                  <p:embed/>
                </p:oleObj>
              </mc:Choice>
              <mc:Fallback>
                <p:oleObj name="Equation" r:id="rId16" imgW="177480" imgH="177480" progId="Equation.DSMT4">
                  <p:embed/>
                  <p:pic>
                    <p:nvPicPr>
                      <p:cNvPr id="210" name="オブジェクト 20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46307" y="3520305"/>
                        <a:ext cx="292100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 Box 114"/>
          <p:cNvSpPr txBox="1">
            <a:spLocks noChangeArrowheads="1"/>
          </p:cNvSpPr>
          <p:nvPr/>
        </p:nvSpPr>
        <p:spPr bwMode="auto">
          <a:xfrm>
            <a:off x="3565546" y="2300103"/>
            <a:ext cx="42998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一方たわみの式（符号が違うことに注意）は：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83" name="オブジェクト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48826"/>
              </p:ext>
            </p:extLst>
          </p:nvPr>
        </p:nvGraphicFramePr>
        <p:xfrm>
          <a:off x="3579429" y="2777906"/>
          <a:ext cx="141128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71" name="Equation" r:id="rId18" imgW="1041120" imgH="419040" progId="Equation.DSMT4">
                  <p:embed/>
                </p:oleObj>
              </mc:Choice>
              <mc:Fallback>
                <p:oleObj name="Equation" r:id="rId18" imgW="1041120" imgH="419040" progId="Equation.DSMT4">
                  <p:embed/>
                  <p:pic>
                    <p:nvPicPr>
                      <p:cNvPr id="82" name="オブジェクト 8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79429" y="2777906"/>
                        <a:ext cx="1411287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オブジェクト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160071"/>
              </p:ext>
            </p:extLst>
          </p:nvPr>
        </p:nvGraphicFramePr>
        <p:xfrm>
          <a:off x="3600225" y="3921322"/>
          <a:ext cx="24447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72" name="Equation" r:id="rId20" imgW="1803240" imgH="419040" progId="Equation.DSMT4">
                  <p:embed/>
                </p:oleObj>
              </mc:Choice>
              <mc:Fallback>
                <p:oleObj name="Equation" r:id="rId20" imgW="1803240" imgH="419040" progId="Equation.DSMT4">
                  <p:embed/>
                  <p:pic>
                    <p:nvPicPr>
                      <p:cNvPr id="83" name="オブジェクト 82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600225" y="3921322"/>
                        <a:ext cx="244475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オブジェクト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29796"/>
              </p:ext>
            </p:extLst>
          </p:nvPr>
        </p:nvGraphicFramePr>
        <p:xfrm>
          <a:off x="3631190" y="1795803"/>
          <a:ext cx="738187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73" name="Equation" r:id="rId22" imgW="533160" imgH="203040" progId="Equation.DSMT4">
                  <p:embed/>
                </p:oleObj>
              </mc:Choice>
              <mc:Fallback>
                <p:oleObj name="Equation" r:id="rId22" imgW="533160" imgH="203040" progId="Equation.DSMT4">
                  <p:embed/>
                  <p:pic>
                    <p:nvPicPr>
                      <p:cNvPr id="216" name="オブジェクト 21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631190" y="1795803"/>
                        <a:ext cx="738187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Text Box 114"/>
          <p:cNvSpPr txBox="1">
            <a:spLocks noChangeArrowheads="1"/>
          </p:cNvSpPr>
          <p:nvPr/>
        </p:nvSpPr>
        <p:spPr bwMode="auto">
          <a:xfrm>
            <a:off x="3565546" y="3565256"/>
            <a:ext cx="31066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よって：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grpSp>
        <p:nvGrpSpPr>
          <p:cNvPr id="97" name="グループ化 96"/>
          <p:cNvGrpSpPr/>
          <p:nvPr/>
        </p:nvGrpSpPr>
        <p:grpSpPr>
          <a:xfrm>
            <a:off x="2699792" y="4769345"/>
            <a:ext cx="5977696" cy="963911"/>
            <a:chOff x="642600" y="4522153"/>
            <a:chExt cx="5977696" cy="963911"/>
          </a:xfrm>
        </p:grpSpPr>
        <p:graphicFrame>
          <p:nvGraphicFramePr>
            <p:cNvPr id="102" name="オブジェクト 10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3912064"/>
                </p:ext>
              </p:extLst>
            </p:nvPr>
          </p:nvGraphicFramePr>
          <p:xfrm>
            <a:off x="767825" y="4909747"/>
            <a:ext cx="1715943" cy="576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74" name="Equation" r:id="rId24" imgW="1269720" imgH="419040" progId="Equation.DSMT4">
                    <p:embed/>
                  </p:oleObj>
                </mc:Choice>
                <mc:Fallback>
                  <p:oleObj name="Equation" r:id="rId24" imgW="1269720" imgH="419040" progId="Equation.DSMT4">
                    <p:embed/>
                    <p:pic>
                      <p:nvPicPr>
                        <p:cNvPr id="45" name="オブジェクト 44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767825" y="4909747"/>
                          <a:ext cx="1715943" cy="5763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" name="Text Box 114"/>
            <p:cNvSpPr txBox="1">
              <a:spLocks noChangeArrowheads="1"/>
            </p:cNvSpPr>
            <p:nvPr/>
          </p:nvSpPr>
          <p:spPr bwMode="auto">
            <a:xfrm>
              <a:off x="642600" y="4522153"/>
              <a:ext cx="597769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これより，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4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階の微分方程式である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Euler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の柱の座屈方程式を得る．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Text Box 114">
            <a:extLst>
              <a:ext uri="{FF2B5EF4-FFF2-40B4-BE49-F238E27FC236}">
                <a16:creationId xmlns:a16="http://schemas.microsoft.com/office/drawing/2014/main" id="{E7DAD34B-9173-4650-BDF7-FAE9F680D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255" y="1769632"/>
            <a:ext cx="41129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400" b="1" dirty="0">
                <a:solidFill>
                  <a:srgbClr val="0000CC"/>
                </a:solidFill>
              </a:rPr>
              <a:t>←座屈が始まるとどんどん大きくなることを意味する</a:t>
            </a:r>
            <a:endParaRPr lang="en-US" altLang="ja-JP" sz="1400" b="1" dirty="0">
              <a:solidFill>
                <a:srgbClr val="0000CC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416BD58-1E2B-443F-838E-0433E17F30F1}"/>
              </a:ext>
            </a:extLst>
          </p:cNvPr>
          <p:cNvGrpSpPr/>
          <p:nvPr/>
        </p:nvGrpSpPr>
        <p:grpSpPr>
          <a:xfrm>
            <a:off x="2699792" y="5809088"/>
            <a:ext cx="6327228" cy="937173"/>
            <a:chOff x="2699792" y="5809088"/>
            <a:chExt cx="6327228" cy="937173"/>
          </a:xfrm>
        </p:grpSpPr>
        <p:sp>
          <p:nvSpPr>
            <p:cNvPr id="53" name="Text Box 114">
              <a:extLst>
                <a:ext uri="{FF2B5EF4-FFF2-40B4-BE49-F238E27FC236}">
                  <a16:creationId xmlns:a16="http://schemas.microsoft.com/office/drawing/2014/main" id="{80F8339C-8D09-4D6D-B1B1-E0CA12DF5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9792" y="5809088"/>
              <a:ext cx="632722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b="1" dirty="0">
                  <a:solidFill>
                    <a:srgbClr val="0000CC"/>
                  </a:solidFill>
                </a:rPr>
                <a:t>やや，厳密性に欠けるが，座屈し始める瞬間（</a:t>
              </a:r>
              <a:r>
                <a:rPr lang="en-US" altLang="ja-JP" sz="1600" b="1" dirty="0">
                  <a:solidFill>
                    <a:srgbClr val="0000CC"/>
                  </a:solidFill>
                </a:rPr>
                <a:t>y</a:t>
              </a:r>
              <a:r>
                <a:rPr lang="ja-JP" altLang="en-US" sz="1600" b="1" dirty="0">
                  <a:solidFill>
                    <a:srgbClr val="0000CC"/>
                  </a:solidFill>
                </a:rPr>
                <a:t>≒</a:t>
              </a:r>
              <a:r>
                <a:rPr lang="en-US" altLang="ja-JP" sz="1600" b="1" dirty="0">
                  <a:solidFill>
                    <a:srgbClr val="0000CC"/>
                  </a:solidFill>
                </a:rPr>
                <a:t>0</a:t>
              </a:r>
              <a:r>
                <a:rPr lang="ja-JP" altLang="en-US" sz="1600" b="1" dirty="0">
                  <a:solidFill>
                    <a:srgbClr val="0000CC"/>
                  </a:solidFill>
                </a:rPr>
                <a:t>）はこう．</a:t>
              </a:r>
              <a:endParaRPr lang="en-US" altLang="ja-JP" sz="1600" b="1" dirty="0">
                <a:solidFill>
                  <a:srgbClr val="0000CC"/>
                </a:solidFill>
              </a:endParaRPr>
            </a:p>
          </p:txBody>
        </p:sp>
        <p:graphicFrame>
          <p:nvGraphicFramePr>
            <p:cNvPr id="58" name="オブジェクト 57">
              <a:extLst>
                <a:ext uri="{FF2B5EF4-FFF2-40B4-BE49-F238E27FC236}">
                  <a16:creationId xmlns:a16="http://schemas.microsoft.com/office/drawing/2014/main" id="{35B6BE15-AECE-476B-9689-FED1D8D05F5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0934378"/>
                </p:ext>
              </p:extLst>
            </p:nvPr>
          </p:nvGraphicFramePr>
          <p:xfrm>
            <a:off x="2827309" y="6165236"/>
            <a:ext cx="1427163" cy="581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75" name="Equation" r:id="rId26" imgW="1054080" imgH="419040" progId="Equation.DSMT4">
                    <p:embed/>
                  </p:oleObj>
                </mc:Choice>
                <mc:Fallback>
                  <p:oleObj name="Equation" r:id="rId26" imgW="1054080" imgH="419040" progId="Equation.DSMT4">
                    <p:embed/>
                    <p:pic>
                      <p:nvPicPr>
                        <p:cNvPr id="51" name="オブジェクト 50">
                          <a:extLst>
                            <a:ext uri="{FF2B5EF4-FFF2-40B4-BE49-F238E27FC236}">
                              <a16:creationId xmlns:a16="http://schemas.microsoft.com/office/drawing/2014/main" id="{A75B65E4-5CFE-44A3-A14D-CC2745BA25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2827309" y="6165236"/>
                          <a:ext cx="1427163" cy="581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546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）の力学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43608" y="1566766"/>
            <a:ext cx="244921" cy="2521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 rot="5400000" flipH="1">
            <a:off x="1050599" y="3616505"/>
            <a:ext cx="253953" cy="1207198"/>
            <a:chOff x="5015814" y="1556792"/>
            <a:chExt cx="253953" cy="1207198"/>
          </a:xfrm>
        </p:grpSpPr>
        <p:cxnSp>
          <p:nvCxnSpPr>
            <p:cNvPr id="28" name="直線コネクタ 27"/>
            <p:cNvCxnSpPr/>
            <p:nvPr/>
          </p:nvCxnSpPr>
          <p:spPr>
            <a:xfrm>
              <a:off x="5259626" y="1556792"/>
              <a:ext cx="10141" cy="12071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5015814" y="1648171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5015814" y="181850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5015814" y="1997156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5015814" y="2165904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5015814" y="233623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5015814" y="2514889"/>
              <a:ext cx="243812" cy="196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直線矢印コネクタ 34"/>
          <p:cNvCxnSpPr/>
          <p:nvPr/>
        </p:nvCxnSpPr>
        <p:spPr>
          <a:xfrm>
            <a:off x="1160859" y="1390934"/>
            <a:ext cx="0" cy="66261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オブジェクト 37"/>
          <p:cNvGraphicFramePr>
            <a:graphicFrameLocks noChangeAspect="1"/>
          </p:cNvGraphicFramePr>
          <p:nvPr>
            <p:extLst/>
          </p:nvPr>
        </p:nvGraphicFramePr>
        <p:xfrm>
          <a:off x="1405780" y="1365332"/>
          <a:ext cx="25241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7" name="Equation" r:id="rId4" imgW="152280" imgH="164880" progId="Equation.DSMT4">
                  <p:embed/>
                </p:oleObj>
              </mc:Choice>
              <mc:Fallback>
                <p:oleObj name="Equation" r:id="rId4" imgW="152280" imgH="16488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5780" y="1365332"/>
                        <a:ext cx="252412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グループ化 39"/>
          <p:cNvGrpSpPr/>
          <p:nvPr/>
        </p:nvGrpSpPr>
        <p:grpSpPr>
          <a:xfrm flipH="1">
            <a:off x="1036897" y="1999411"/>
            <a:ext cx="513375" cy="2121788"/>
            <a:chOff x="7204256" y="4061701"/>
            <a:chExt cx="513375" cy="2309769"/>
          </a:xfrm>
        </p:grpSpPr>
        <p:sp>
          <p:nvSpPr>
            <p:cNvPr id="41" name="フリーフォーム 40"/>
            <p:cNvSpPr/>
            <p:nvPr/>
          </p:nvSpPr>
          <p:spPr>
            <a:xfrm>
              <a:off x="7204256" y="4079631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7445914" y="4120639"/>
              <a:ext cx="271717" cy="2250831"/>
            </a:xfrm>
            <a:custGeom>
              <a:avLst/>
              <a:gdLst>
                <a:gd name="connsiteX0" fmla="*/ 301693 w 301693"/>
                <a:gd name="connsiteY0" fmla="*/ 0 h 2250831"/>
                <a:gd name="connsiteX1" fmla="*/ 242 w 301693"/>
                <a:gd name="connsiteY1" fmla="*/ 813916 h 2250831"/>
                <a:gd name="connsiteX2" fmla="*/ 251451 w 301693"/>
                <a:gd name="connsiteY2" fmla="*/ 1557494 h 2250831"/>
                <a:gd name="connsiteX3" fmla="*/ 291645 w 301693"/>
                <a:gd name="connsiteY3" fmla="*/ 2250831 h 2250831"/>
                <a:gd name="connsiteX0" fmla="*/ 301812 w 301812"/>
                <a:gd name="connsiteY0" fmla="*/ 0 h 2250831"/>
                <a:gd name="connsiteX1" fmla="*/ 361 w 301812"/>
                <a:gd name="connsiteY1" fmla="*/ 813916 h 2250831"/>
                <a:gd name="connsiteX2" fmla="*/ 241521 w 301812"/>
                <a:gd name="connsiteY2" fmla="*/ 1678075 h 2250831"/>
                <a:gd name="connsiteX3" fmla="*/ 291764 w 301812"/>
                <a:gd name="connsiteY3" fmla="*/ 2250831 h 2250831"/>
                <a:gd name="connsiteX0" fmla="*/ 271717 w 271717"/>
                <a:gd name="connsiteY0" fmla="*/ 0 h 2250831"/>
                <a:gd name="connsiteX1" fmla="*/ 411 w 271717"/>
                <a:gd name="connsiteY1" fmla="*/ 763674 h 2250831"/>
                <a:gd name="connsiteX2" fmla="*/ 211426 w 271717"/>
                <a:gd name="connsiteY2" fmla="*/ 1678075 h 2250831"/>
                <a:gd name="connsiteX3" fmla="*/ 261669 w 271717"/>
                <a:gd name="connsiteY3" fmla="*/ 2250831 h 2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17" h="2250831">
                  <a:moveTo>
                    <a:pt x="271717" y="0"/>
                  </a:moveTo>
                  <a:cubicBezTo>
                    <a:pt x="125178" y="277167"/>
                    <a:pt x="10459" y="483995"/>
                    <a:pt x="411" y="763674"/>
                  </a:cubicBezTo>
                  <a:cubicBezTo>
                    <a:pt x="-9637" y="1043353"/>
                    <a:pt x="167883" y="1430216"/>
                    <a:pt x="211426" y="1678075"/>
                  </a:cubicBezTo>
                  <a:cubicBezTo>
                    <a:pt x="254969" y="1925934"/>
                    <a:pt x="265855" y="2023905"/>
                    <a:pt x="261669" y="225083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/>
            <p:cNvCxnSpPr>
              <a:endCxn id="42" idx="0"/>
            </p:cNvCxnSpPr>
            <p:nvPr/>
          </p:nvCxnSpPr>
          <p:spPr>
            <a:xfrm>
              <a:off x="7475973" y="4061701"/>
              <a:ext cx="241658" cy="589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直線矢印コネクタ 45"/>
          <p:cNvCxnSpPr/>
          <p:nvPr/>
        </p:nvCxnSpPr>
        <p:spPr>
          <a:xfrm>
            <a:off x="1182803" y="2952022"/>
            <a:ext cx="24906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オブジェクト 46"/>
          <p:cNvGraphicFramePr>
            <a:graphicFrameLocks noChangeAspect="1"/>
          </p:cNvGraphicFramePr>
          <p:nvPr>
            <p:extLst/>
          </p:nvPr>
        </p:nvGraphicFramePr>
        <p:xfrm>
          <a:off x="1533449" y="2785181"/>
          <a:ext cx="230188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8" name="Equation" r:id="rId6" imgW="139680" imgH="164880" progId="Equation.DSMT4">
                  <p:embed/>
                </p:oleObj>
              </mc:Choice>
              <mc:Fallback>
                <p:oleObj name="Equation" r:id="rId6" imgW="139680" imgH="164880" progId="Equation.DSMT4">
                  <p:embed/>
                  <p:pic>
                    <p:nvPicPr>
                      <p:cNvPr id="47" name="オブジェクト 4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3449" y="2785181"/>
                        <a:ext cx="230188" cy="27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直線矢印コネクタ 47"/>
          <p:cNvCxnSpPr/>
          <p:nvPr/>
        </p:nvCxnSpPr>
        <p:spPr>
          <a:xfrm rot="16200000">
            <a:off x="1003706" y="2777906"/>
            <a:ext cx="348231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オブジェクト 48"/>
          <p:cNvGraphicFramePr>
            <a:graphicFrameLocks noChangeAspect="1"/>
          </p:cNvGraphicFramePr>
          <p:nvPr>
            <p:extLst/>
          </p:nvPr>
        </p:nvGraphicFramePr>
        <p:xfrm>
          <a:off x="1034370" y="2385163"/>
          <a:ext cx="207962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9" name="Equation" r:id="rId8" imgW="126720" imgH="139680" progId="Equation.DSMT4">
                  <p:embed/>
                </p:oleObj>
              </mc:Choice>
              <mc:Fallback>
                <p:oleObj name="Equation" r:id="rId8" imgW="126720" imgH="139680" progId="Equation.DSMT4">
                  <p:embed/>
                  <p:pic>
                    <p:nvPicPr>
                      <p:cNvPr id="49" name="オブジェクト 4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4370" y="2385163"/>
                        <a:ext cx="207962" cy="236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114"/>
          <p:cNvSpPr txBox="1">
            <a:spLocks noChangeArrowheads="1"/>
          </p:cNvSpPr>
          <p:nvPr/>
        </p:nvSpPr>
        <p:spPr bwMode="auto">
          <a:xfrm>
            <a:off x="1356416" y="1656192"/>
            <a:ext cx="11024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圧縮荷重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1287573" y="2830769"/>
            <a:ext cx="251944" cy="212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flipH="1" flipV="1">
            <a:off x="1258099" y="3061673"/>
            <a:ext cx="251944" cy="212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オブジェクト 56"/>
          <p:cNvGraphicFramePr>
            <a:graphicFrameLocks noChangeAspect="1"/>
          </p:cNvGraphicFramePr>
          <p:nvPr>
            <p:extLst/>
          </p:nvPr>
        </p:nvGraphicFramePr>
        <p:xfrm>
          <a:off x="669524" y="2735998"/>
          <a:ext cx="312737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0" name="Equation" r:id="rId10" imgW="190440" imgH="177480" progId="Equation.DSMT4">
                  <p:embed/>
                </p:oleObj>
              </mc:Choice>
              <mc:Fallback>
                <p:oleObj name="Equation" r:id="rId10" imgW="190440" imgH="177480" progId="Equation.DSMT4">
                  <p:embed/>
                  <p:pic>
                    <p:nvPicPr>
                      <p:cNvPr id="57" name="オブジェクト 5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9524" y="2735998"/>
                        <a:ext cx="312737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直線矢印コネクタ 59"/>
          <p:cNvCxnSpPr/>
          <p:nvPr/>
        </p:nvCxnSpPr>
        <p:spPr>
          <a:xfrm>
            <a:off x="1376605" y="3070583"/>
            <a:ext cx="515053" cy="52070"/>
          </a:xfrm>
          <a:prstGeom prst="straightConnector1">
            <a:avLst/>
          </a:prstGeom>
          <a:ln w="38100">
            <a:solidFill>
              <a:srgbClr val="00B0F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オブジェクト 61"/>
          <p:cNvGraphicFramePr>
            <a:graphicFrameLocks noChangeAspect="1"/>
          </p:cNvGraphicFramePr>
          <p:nvPr>
            <p:extLst/>
          </p:nvPr>
        </p:nvGraphicFramePr>
        <p:xfrm>
          <a:off x="1870935" y="3090190"/>
          <a:ext cx="271462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1" name="Equation" r:id="rId12" imgW="164880" imgH="164880" progId="Equation.DSMT4">
                  <p:embed/>
                </p:oleObj>
              </mc:Choice>
              <mc:Fallback>
                <p:oleObj name="Equation" r:id="rId12" imgW="164880" imgH="164880" progId="Equation.DSMT4">
                  <p:embed/>
                  <p:pic>
                    <p:nvPicPr>
                      <p:cNvPr id="62" name="オブジェクト 6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70935" y="3090190"/>
                        <a:ext cx="271462" cy="277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 Box 114"/>
          <p:cNvSpPr txBox="1">
            <a:spLocks noChangeArrowheads="1"/>
          </p:cNvSpPr>
          <p:nvPr/>
        </p:nvSpPr>
        <p:spPr bwMode="auto">
          <a:xfrm>
            <a:off x="2068929" y="3076643"/>
            <a:ext cx="10113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せん断力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7" name="円弧 6"/>
          <p:cNvSpPr/>
          <p:nvPr/>
        </p:nvSpPr>
        <p:spPr>
          <a:xfrm>
            <a:off x="1237618" y="2952022"/>
            <a:ext cx="267411" cy="267411"/>
          </a:xfrm>
          <a:prstGeom prst="arc">
            <a:avLst>
              <a:gd name="adj1" fmla="val 16200000"/>
              <a:gd name="adj2" fmla="val 13392539"/>
            </a:avLst>
          </a:prstGeom>
          <a:ln w="19050">
            <a:solidFill>
              <a:srgbClr val="00B05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5" name="オブジェクト 64"/>
          <p:cNvGraphicFramePr>
            <a:graphicFrameLocks noChangeAspect="1"/>
          </p:cNvGraphicFramePr>
          <p:nvPr>
            <p:extLst/>
          </p:nvPr>
        </p:nvGraphicFramePr>
        <p:xfrm>
          <a:off x="1387145" y="3290876"/>
          <a:ext cx="33337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2" name="Equation" r:id="rId14" imgW="203040" imgH="164880" progId="Equation.DSMT4">
                  <p:embed/>
                </p:oleObj>
              </mc:Choice>
              <mc:Fallback>
                <p:oleObj name="Equation" r:id="rId14" imgW="203040" imgH="164880" progId="Equation.DSMT4">
                  <p:embed/>
                  <p:pic>
                    <p:nvPicPr>
                      <p:cNvPr id="65" name="オブジェクト 6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87145" y="3290876"/>
                        <a:ext cx="333375" cy="27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 Box 114"/>
          <p:cNvSpPr txBox="1">
            <a:spLocks noChangeArrowheads="1"/>
          </p:cNvSpPr>
          <p:nvPr/>
        </p:nvSpPr>
        <p:spPr bwMode="auto">
          <a:xfrm>
            <a:off x="1325723" y="3610961"/>
            <a:ext cx="14389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曲げモーメント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cxnSp>
        <p:nvCxnSpPr>
          <p:cNvPr id="205" name="直線矢印コネクタ 204"/>
          <p:cNvCxnSpPr/>
          <p:nvPr/>
        </p:nvCxnSpPr>
        <p:spPr>
          <a:xfrm flipH="1">
            <a:off x="1138496" y="3072873"/>
            <a:ext cx="243094" cy="734905"/>
          </a:xfrm>
          <a:prstGeom prst="straightConnector1">
            <a:avLst/>
          </a:prstGeom>
          <a:ln w="38100">
            <a:solidFill>
              <a:srgbClr val="FF99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 Box 114"/>
          <p:cNvSpPr txBox="1">
            <a:spLocks noChangeArrowheads="1"/>
          </p:cNvSpPr>
          <p:nvPr/>
        </p:nvSpPr>
        <p:spPr bwMode="auto">
          <a:xfrm>
            <a:off x="54952" y="2485198"/>
            <a:ext cx="10113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微小領域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208" name="Text Box 114"/>
          <p:cNvSpPr txBox="1">
            <a:spLocks noChangeArrowheads="1"/>
          </p:cNvSpPr>
          <p:nvPr/>
        </p:nvSpPr>
        <p:spPr bwMode="auto">
          <a:xfrm>
            <a:off x="315079" y="4498070"/>
            <a:ext cx="20069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断面に働く内力は，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600" b="1" dirty="0" err="1">
                <a:solidFill>
                  <a:srgbClr val="FF0000"/>
                </a:solidFill>
              </a:rPr>
              <a:t>．</a:t>
            </a:r>
            <a:r>
              <a:rPr lang="ja-JP" altLang="en-US" sz="1600" b="1" dirty="0">
                <a:solidFill>
                  <a:srgbClr val="FF0000"/>
                </a:solidFill>
              </a:rPr>
              <a:t>軸力</a:t>
            </a:r>
            <a:r>
              <a:rPr lang="en-US" altLang="ja-JP" sz="1600" b="1" i="1" dirty="0"/>
              <a:t>N</a:t>
            </a:r>
          </a:p>
          <a:p>
            <a:pPr>
              <a:defRPr/>
            </a:pPr>
            <a:r>
              <a:rPr lang="ja-JP" altLang="en-US" sz="1600" b="1" dirty="0" err="1">
                <a:solidFill>
                  <a:srgbClr val="FF0000"/>
                </a:solidFill>
              </a:rPr>
              <a:t>．</a:t>
            </a:r>
            <a:r>
              <a:rPr lang="ja-JP" altLang="en-US" sz="1600" b="1" dirty="0">
                <a:solidFill>
                  <a:srgbClr val="FF0000"/>
                </a:solidFill>
              </a:rPr>
              <a:t>せん断力</a:t>
            </a:r>
            <a:r>
              <a:rPr lang="en-US" altLang="ja-JP" sz="1600" b="1" i="1" dirty="0"/>
              <a:t>F</a:t>
            </a:r>
          </a:p>
          <a:p>
            <a:pPr>
              <a:defRPr/>
            </a:pPr>
            <a:r>
              <a:rPr lang="ja-JP" altLang="en-US" sz="1600" b="1" dirty="0" err="1">
                <a:solidFill>
                  <a:srgbClr val="FF0000"/>
                </a:solidFill>
              </a:rPr>
              <a:t>．</a:t>
            </a:r>
            <a:r>
              <a:rPr lang="ja-JP" altLang="en-US" sz="1600" b="1" dirty="0">
                <a:solidFill>
                  <a:srgbClr val="FF0000"/>
                </a:solidFill>
              </a:rPr>
              <a:t>曲げモーメント</a:t>
            </a:r>
            <a:r>
              <a:rPr lang="en-US" altLang="ja-JP" sz="1600" b="1" i="1" dirty="0"/>
              <a:t>M</a:t>
            </a:r>
          </a:p>
        </p:txBody>
      </p:sp>
      <p:sp>
        <p:nvSpPr>
          <p:cNvPr id="165902" name="フリーフォーム 165901"/>
          <p:cNvSpPr/>
          <p:nvPr/>
        </p:nvSpPr>
        <p:spPr>
          <a:xfrm>
            <a:off x="136569" y="3029776"/>
            <a:ext cx="1040478" cy="1581135"/>
          </a:xfrm>
          <a:custGeom>
            <a:avLst/>
            <a:gdLst>
              <a:gd name="connsiteX0" fmla="*/ 155261 w 1040478"/>
              <a:gd name="connsiteY0" fmla="*/ 1581135 h 1581135"/>
              <a:gd name="connsiteX1" fmla="*/ 19074 w 1040478"/>
              <a:gd name="connsiteY1" fmla="*/ 783467 h 1581135"/>
              <a:gd name="connsiteX2" fmla="*/ 524912 w 1040478"/>
              <a:gd name="connsiteY2" fmla="*/ 102530 h 1581135"/>
              <a:gd name="connsiteX3" fmla="*/ 1040478 w 1040478"/>
              <a:gd name="connsiteY3" fmla="*/ 14981 h 158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478" h="1581135">
                <a:moveTo>
                  <a:pt x="155261" y="1581135"/>
                </a:moveTo>
                <a:cubicBezTo>
                  <a:pt x="56363" y="1305518"/>
                  <a:pt x="-42535" y="1029901"/>
                  <a:pt x="19074" y="783467"/>
                </a:cubicBezTo>
                <a:cubicBezTo>
                  <a:pt x="80682" y="537033"/>
                  <a:pt x="354678" y="230611"/>
                  <a:pt x="524912" y="102530"/>
                </a:cubicBezTo>
                <a:cubicBezTo>
                  <a:pt x="695146" y="-25551"/>
                  <a:pt x="867812" y="-5285"/>
                  <a:pt x="1040478" y="14981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10" name="オブジェクト 209"/>
          <p:cNvGraphicFramePr>
            <a:graphicFrameLocks noChangeAspect="1"/>
          </p:cNvGraphicFramePr>
          <p:nvPr>
            <p:extLst/>
          </p:nvPr>
        </p:nvGraphicFramePr>
        <p:xfrm>
          <a:off x="746307" y="3520305"/>
          <a:ext cx="29210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3" name="Equation" r:id="rId16" imgW="177480" imgH="177480" progId="Equation.DSMT4">
                  <p:embed/>
                </p:oleObj>
              </mc:Choice>
              <mc:Fallback>
                <p:oleObj name="Equation" r:id="rId16" imgW="177480" imgH="177480" progId="Equation.DSMT4">
                  <p:embed/>
                  <p:pic>
                    <p:nvPicPr>
                      <p:cNvPr id="210" name="オブジェクト 20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46307" y="3520305"/>
                        <a:ext cx="292100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オブジェクト 60">
            <a:extLst>
              <a:ext uri="{FF2B5EF4-FFF2-40B4-BE49-F238E27FC236}">
                <a16:creationId xmlns:a16="http://schemas.microsoft.com/office/drawing/2014/main" id="{F703873B-9590-4284-96BB-2C284D8529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11113"/>
              </p:ext>
            </p:extLst>
          </p:nvPr>
        </p:nvGraphicFramePr>
        <p:xfrm>
          <a:off x="3270331" y="1763039"/>
          <a:ext cx="14271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4" name="Equation" r:id="rId18" imgW="1054080" imgH="419040" progId="Equation.DSMT4">
                  <p:embed/>
                </p:oleObj>
              </mc:Choice>
              <mc:Fallback>
                <p:oleObj name="Equation" r:id="rId18" imgW="1054080" imgH="419040" progId="Equation.DSMT4">
                  <p:embed/>
                  <p:pic>
                    <p:nvPicPr>
                      <p:cNvPr id="59" name="オブジェクト 58">
                        <a:extLst>
                          <a:ext uri="{FF2B5EF4-FFF2-40B4-BE49-F238E27FC236}">
                            <a16:creationId xmlns:a16="http://schemas.microsoft.com/office/drawing/2014/main" id="{05F1260F-BFDA-407A-ACF9-AD66A3C28A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270331" y="1763039"/>
                        <a:ext cx="1427163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B2BC007-FDC0-4A6E-84D4-49D15E915F90}"/>
              </a:ext>
            </a:extLst>
          </p:cNvPr>
          <p:cNvSpPr/>
          <p:nvPr/>
        </p:nvSpPr>
        <p:spPr>
          <a:xfrm>
            <a:off x="3131839" y="1314707"/>
            <a:ext cx="5892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0000CC"/>
                </a:solidFill>
              </a:rPr>
              <a:t>よって，この二階の微分方程式が解ければいい．</a:t>
            </a:r>
            <a:endParaRPr lang="ja-JP" altLang="en-US" sz="1600" dirty="0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2E796491-B960-455D-9200-BB6AF383B713}"/>
              </a:ext>
            </a:extLst>
          </p:cNvPr>
          <p:cNvSpPr/>
          <p:nvPr/>
        </p:nvSpPr>
        <p:spPr>
          <a:xfrm>
            <a:off x="3131839" y="2547463"/>
            <a:ext cx="5342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0000CC"/>
                </a:solidFill>
              </a:rPr>
              <a:t>よって，一般解は，</a:t>
            </a:r>
          </a:p>
        </p:txBody>
      </p:sp>
      <p:graphicFrame>
        <p:nvGraphicFramePr>
          <p:cNvPr id="67" name="オブジェクト 66">
            <a:extLst>
              <a:ext uri="{FF2B5EF4-FFF2-40B4-BE49-F238E27FC236}">
                <a16:creationId xmlns:a16="http://schemas.microsoft.com/office/drawing/2014/main" id="{A437FE5F-AF79-42B0-9F26-1DFAA9248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54680"/>
              </p:ext>
            </p:extLst>
          </p:nvPr>
        </p:nvGraphicFramePr>
        <p:xfrm>
          <a:off x="3257546" y="3117614"/>
          <a:ext cx="3294062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5" name="Equation" r:id="rId20" imgW="2438280" imgH="444240" progId="Equation.DSMT4">
                  <p:embed/>
                </p:oleObj>
              </mc:Choice>
              <mc:Fallback>
                <p:oleObj name="Equation" r:id="rId20" imgW="2438280" imgH="444240" progId="Equation.DSMT4">
                  <p:embed/>
                  <p:pic>
                    <p:nvPicPr>
                      <p:cNvPr id="68" name="オブジェクト 67">
                        <a:extLst>
                          <a:ext uri="{FF2B5EF4-FFF2-40B4-BE49-F238E27FC236}">
                            <a16:creationId xmlns:a16="http://schemas.microsoft.com/office/drawing/2014/main" id="{4B9FDFDE-4459-4E9E-8E07-14352E1AB9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257546" y="3117614"/>
                        <a:ext cx="3294062" cy="61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500F2854-7237-41A7-9679-9BCDF5F744D0}"/>
              </a:ext>
            </a:extLst>
          </p:cNvPr>
          <p:cNvSpPr/>
          <p:nvPr/>
        </p:nvSpPr>
        <p:spPr>
          <a:xfrm>
            <a:off x="3160764" y="3949515"/>
            <a:ext cx="55446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0000CC"/>
                </a:solidFill>
              </a:rPr>
              <a:t>（メカトロニクス２の</a:t>
            </a:r>
            <a:r>
              <a:rPr lang="en-US" altLang="ja-JP" sz="1600" b="1" dirty="0">
                <a:solidFill>
                  <a:srgbClr val="0000CC"/>
                </a:solidFill>
              </a:rPr>
              <a:t>MCK</a:t>
            </a:r>
            <a:r>
              <a:rPr lang="ja-JP" altLang="en-US" sz="1600" b="1" dirty="0">
                <a:solidFill>
                  <a:srgbClr val="0000CC"/>
                </a:solidFill>
              </a:rPr>
              <a:t>方程式を思い出そう！</a:t>
            </a:r>
            <a:endParaRPr lang="en-US" altLang="ja-JP" sz="1600" b="1" dirty="0">
              <a:solidFill>
                <a:srgbClr val="0000CC"/>
              </a:solidFill>
            </a:endParaRPr>
          </a:p>
          <a:p>
            <a:r>
              <a:rPr lang="ja-JP" altLang="en-US" sz="1600" b="1" dirty="0">
                <a:solidFill>
                  <a:srgbClr val="0000CC"/>
                </a:solidFill>
              </a:rPr>
              <a:t>ヒント：</a:t>
            </a:r>
            <a:r>
              <a:rPr lang="en-US" altLang="ja-JP" sz="1600" b="1" dirty="0">
                <a:solidFill>
                  <a:srgbClr val="0000CC"/>
                </a:solidFill>
              </a:rPr>
              <a:t>y=</a:t>
            </a:r>
            <a:r>
              <a:rPr lang="en-US" altLang="ja-JP" sz="1600" b="1" dirty="0" err="1">
                <a:solidFill>
                  <a:srgbClr val="0000CC"/>
                </a:solidFill>
              </a:rPr>
              <a:t>e</a:t>
            </a:r>
            <a:r>
              <a:rPr lang="en-US" altLang="ja-JP" sz="1600" b="1" baseline="30000" dirty="0" err="1">
                <a:solidFill>
                  <a:srgbClr val="0000CC"/>
                </a:solidFill>
              </a:rPr>
              <a:t>ωx</a:t>
            </a:r>
            <a:endParaRPr lang="en-US" altLang="ja-JP" sz="1600" b="1" dirty="0">
              <a:solidFill>
                <a:srgbClr val="0000CC"/>
              </a:solidFill>
            </a:endParaRPr>
          </a:p>
          <a:p>
            <a:r>
              <a:rPr lang="ja-JP" altLang="en-US" sz="1600" b="1" dirty="0">
                <a:solidFill>
                  <a:srgbClr val="0000CC"/>
                </a:solidFill>
              </a:rPr>
              <a:t>一旦，複素数になることは無視）</a:t>
            </a:r>
            <a:endParaRPr lang="en-US" altLang="ja-JP" sz="1600" b="1" dirty="0">
              <a:solidFill>
                <a:srgbClr val="0000CC"/>
              </a:solidFill>
            </a:endParaRPr>
          </a:p>
          <a:p>
            <a:endParaRPr lang="en-US" altLang="ja-JP" sz="1600" b="1" dirty="0">
              <a:solidFill>
                <a:srgbClr val="0000CC"/>
              </a:solidFill>
            </a:endParaRPr>
          </a:p>
          <a:p>
            <a:r>
              <a:rPr lang="ja-JP" altLang="en-US" sz="1600" b="1" dirty="0">
                <a:solidFill>
                  <a:srgbClr val="0000CC"/>
                </a:solidFill>
              </a:rPr>
              <a:t>これを上下拘束条件に従い解く（特殊解を求める）．</a:t>
            </a:r>
          </a:p>
        </p:txBody>
      </p:sp>
    </p:spTree>
    <p:extLst>
      <p:ext uri="{BB962C8B-B14F-4D97-AF65-F5344CB8AC3E}">
        <p14:creationId xmlns:p14="http://schemas.microsoft.com/office/powerpoint/2010/main" val="368141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）の力学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52" name="Text Box 114">
            <a:extLst>
              <a:ext uri="{FF2B5EF4-FFF2-40B4-BE49-F238E27FC236}">
                <a16:creationId xmlns:a16="http://schemas.microsoft.com/office/drawing/2014/main" id="{58052309-879A-45BF-B1BC-329343508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92" y="1268760"/>
            <a:ext cx="63266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/>
              <a:t>両端</a:t>
            </a:r>
            <a:r>
              <a:rPr lang="en-US" altLang="ja-JP" sz="2000" b="1" dirty="0"/>
              <a:t>y</a:t>
            </a:r>
            <a:r>
              <a:rPr lang="ja-JP" altLang="en-US" sz="2000" b="1" dirty="0"/>
              <a:t>固定，両端回転自由の柱の座屈を求めてみる．</a:t>
            </a:r>
            <a:endParaRPr lang="en-US" altLang="ja-JP" sz="2000" b="1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EEF21579-8C5A-43DF-985B-BFCD91DBD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82" r="82628" b="19016"/>
          <a:stretch/>
        </p:blipFill>
        <p:spPr>
          <a:xfrm>
            <a:off x="6751960" y="2996952"/>
            <a:ext cx="2356544" cy="3480460"/>
          </a:xfrm>
          <a:prstGeom prst="rect">
            <a:avLst/>
          </a:prstGeom>
        </p:spPr>
      </p:pic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73F713F5-A91E-457C-B308-79532E719740}"/>
              </a:ext>
            </a:extLst>
          </p:cNvPr>
          <p:cNvCxnSpPr/>
          <p:nvPr/>
        </p:nvCxnSpPr>
        <p:spPr>
          <a:xfrm>
            <a:off x="7778857" y="6040263"/>
            <a:ext cx="41040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オブジェクト 53">
            <a:extLst>
              <a:ext uri="{FF2B5EF4-FFF2-40B4-BE49-F238E27FC236}">
                <a16:creationId xmlns:a16="http://schemas.microsoft.com/office/drawing/2014/main" id="{1925AFAD-000B-4DA7-823B-A2872BA29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497715"/>
              </p:ext>
            </p:extLst>
          </p:nvPr>
        </p:nvGraphicFramePr>
        <p:xfrm>
          <a:off x="8132592" y="6040263"/>
          <a:ext cx="233455" cy="269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5" name="Equation" r:id="rId5" imgW="139680" imgH="164880" progId="Equation.DSMT4">
                  <p:embed/>
                </p:oleObj>
              </mc:Choice>
              <mc:Fallback>
                <p:oleObj name="Equation" r:id="rId5" imgW="139680" imgH="164880" progId="Equation.DSMT4">
                  <p:embed/>
                  <p:pic>
                    <p:nvPicPr>
                      <p:cNvPr id="47" name="オブジェクト 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2592" y="6040263"/>
                        <a:ext cx="233455" cy="269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761D11E5-39F6-482F-8D11-1BD338C5BD7F}"/>
              </a:ext>
            </a:extLst>
          </p:cNvPr>
          <p:cNvCxnSpPr/>
          <p:nvPr/>
        </p:nvCxnSpPr>
        <p:spPr>
          <a:xfrm rot="16200000">
            <a:off x="7427707" y="5688646"/>
            <a:ext cx="54795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オブジェクト 58">
            <a:extLst>
              <a:ext uri="{FF2B5EF4-FFF2-40B4-BE49-F238E27FC236}">
                <a16:creationId xmlns:a16="http://schemas.microsoft.com/office/drawing/2014/main" id="{4979FB8A-E415-44D6-B1C1-2ACFDFDBA2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830358"/>
              </p:ext>
            </p:extLst>
          </p:nvPr>
        </p:nvGraphicFramePr>
        <p:xfrm>
          <a:off x="7789912" y="5241972"/>
          <a:ext cx="253427" cy="2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6" name="Equation" r:id="rId7" imgW="126720" imgH="139680" progId="Equation.DSMT4">
                  <p:embed/>
                </p:oleObj>
              </mc:Choice>
              <mc:Fallback>
                <p:oleObj name="Equation" r:id="rId7" imgW="126720" imgH="139680" progId="Equation.DSMT4">
                  <p:embed/>
                  <p:pic>
                    <p:nvPicPr>
                      <p:cNvPr id="49" name="オブジェクト 4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89912" y="5241972"/>
                        <a:ext cx="253427" cy="2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114">
            <a:extLst>
              <a:ext uri="{FF2B5EF4-FFF2-40B4-BE49-F238E27FC236}">
                <a16:creationId xmlns:a16="http://schemas.microsoft.com/office/drawing/2014/main" id="{A9EE13A5-7004-4E75-BB79-D0738043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12" y="1723203"/>
            <a:ext cx="25765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柱の座屈の一般解は，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68" name="オブジェクト 67">
            <a:extLst>
              <a:ext uri="{FF2B5EF4-FFF2-40B4-BE49-F238E27FC236}">
                <a16:creationId xmlns:a16="http://schemas.microsoft.com/office/drawing/2014/main" id="{4B9FDFDE-4459-4E9E-8E07-14352E1AB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914981"/>
              </p:ext>
            </p:extLst>
          </p:nvPr>
        </p:nvGraphicFramePr>
        <p:xfrm>
          <a:off x="559445" y="2060575"/>
          <a:ext cx="32924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7" name="Equation" r:id="rId9" imgW="2438280" imgH="444240" progId="Equation.DSMT4">
                  <p:embed/>
                </p:oleObj>
              </mc:Choice>
              <mc:Fallback>
                <p:oleObj name="Equation" r:id="rId9" imgW="2438280" imgH="444240" progId="Equation.DSMT4">
                  <p:embed/>
                  <p:pic>
                    <p:nvPicPr>
                      <p:cNvPr id="107" name="オブジェクト 10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9445" y="2060575"/>
                        <a:ext cx="3292475" cy="61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オブジェクト 68">
            <a:extLst>
              <a:ext uri="{FF2B5EF4-FFF2-40B4-BE49-F238E27FC236}">
                <a16:creationId xmlns:a16="http://schemas.microsoft.com/office/drawing/2014/main" id="{30817F66-7403-4C65-8B5C-71B320496E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779608"/>
              </p:ext>
            </p:extLst>
          </p:nvPr>
        </p:nvGraphicFramePr>
        <p:xfrm>
          <a:off x="611560" y="4293096"/>
          <a:ext cx="10842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8" name="Equation" r:id="rId11" imgW="799920" imgH="419040" progId="Equation.DSMT4">
                  <p:embed/>
                </p:oleObj>
              </mc:Choice>
              <mc:Fallback>
                <p:oleObj name="Equation" r:id="rId11" imgW="799920" imgH="419040" progId="Equation.DSMT4">
                  <p:embed/>
                  <p:pic>
                    <p:nvPicPr>
                      <p:cNvPr id="83" name="オブジェクト 8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1560" y="4293096"/>
                        <a:ext cx="1084263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 Box 114">
            <a:extLst>
              <a:ext uri="{FF2B5EF4-FFF2-40B4-BE49-F238E27FC236}">
                <a16:creationId xmlns:a16="http://schemas.microsoft.com/office/drawing/2014/main" id="{9C6E669D-7D65-4CE0-8DC2-6E7CF32D6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15" y="3933056"/>
            <a:ext cx="16404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柱のたわみは，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75" name="オブジェクト 74">
            <a:extLst>
              <a:ext uri="{FF2B5EF4-FFF2-40B4-BE49-F238E27FC236}">
                <a16:creationId xmlns:a16="http://schemas.microsoft.com/office/drawing/2014/main" id="{511897B8-5BAD-4591-BA22-3A98AB20DD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639100"/>
              </p:ext>
            </p:extLst>
          </p:nvPr>
        </p:nvGraphicFramePr>
        <p:xfrm>
          <a:off x="539552" y="3141856"/>
          <a:ext cx="332898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9" name="Equation" r:id="rId13" imgW="2463480" imgH="444240" progId="Equation.DSMT4">
                  <p:embed/>
                </p:oleObj>
              </mc:Choice>
              <mc:Fallback>
                <p:oleObj name="Equation" r:id="rId13" imgW="2463480" imgH="444240" progId="Equation.DSMT4">
                  <p:embed/>
                  <p:pic>
                    <p:nvPicPr>
                      <p:cNvPr id="68" name="オブジェクト 67">
                        <a:extLst>
                          <a:ext uri="{FF2B5EF4-FFF2-40B4-BE49-F238E27FC236}">
                            <a16:creationId xmlns:a16="http://schemas.microsoft.com/office/drawing/2014/main" id="{4B9FDFDE-4459-4E9E-8E07-14352E1AB9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9552" y="3141856"/>
                        <a:ext cx="3328987" cy="61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オブジェクト 75">
            <a:extLst>
              <a:ext uri="{FF2B5EF4-FFF2-40B4-BE49-F238E27FC236}">
                <a16:creationId xmlns:a16="http://schemas.microsoft.com/office/drawing/2014/main" id="{977C3E0A-ABF9-43EA-9A96-96D366A0C7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530109"/>
              </p:ext>
            </p:extLst>
          </p:nvPr>
        </p:nvGraphicFramePr>
        <p:xfrm>
          <a:off x="7380829" y="3210243"/>
          <a:ext cx="232216" cy="24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0" name="Equation" r:id="rId15" imgW="152280" imgH="164880" progId="Equation.DSMT4">
                  <p:embed/>
                </p:oleObj>
              </mc:Choice>
              <mc:Fallback>
                <p:oleObj name="Equation" r:id="rId15" imgW="152280" imgH="164880" progId="Equation.DSMT4">
                  <p:embed/>
                  <p:pic>
                    <p:nvPicPr>
                      <p:cNvPr id="59" name="オブジェクト 58">
                        <a:extLst>
                          <a:ext uri="{FF2B5EF4-FFF2-40B4-BE49-F238E27FC236}">
                            <a16:creationId xmlns:a16="http://schemas.microsoft.com/office/drawing/2014/main" id="{4979FB8A-E415-44D6-B1C1-2ACFDFDBA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80829" y="3210243"/>
                        <a:ext cx="232216" cy="24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 Box 114">
            <a:extLst>
              <a:ext uri="{FF2B5EF4-FFF2-40B4-BE49-F238E27FC236}">
                <a16:creationId xmlns:a16="http://schemas.microsoft.com/office/drawing/2014/main" id="{1DD2C77C-0E4B-46F3-B30C-09CB6571F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780928"/>
            <a:ext cx="25765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二回微分すると，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F43914C-DDDC-4EEF-98BA-99CCA7057BE5}"/>
              </a:ext>
            </a:extLst>
          </p:cNvPr>
          <p:cNvGrpSpPr/>
          <p:nvPr/>
        </p:nvGrpSpPr>
        <p:grpSpPr>
          <a:xfrm>
            <a:off x="4499992" y="1761119"/>
            <a:ext cx="4372824" cy="917915"/>
            <a:chOff x="4572000" y="1761119"/>
            <a:chExt cx="4372824" cy="917915"/>
          </a:xfrm>
        </p:grpSpPr>
        <p:sp>
          <p:nvSpPr>
            <p:cNvPr id="71" name="Text Box 114">
              <a:extLst>
                <a:ext uri="{FF2B5EF4-FFF2-40B4-BE49-F238E27FC236}">
                  <a16:creationId xmlns:a16="http://schemas.microsoft.com/office/drawing/2014/main" id="{6A77432B-F0B4-45FB-8B90-9F69C3D27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1761119"/>
              <a:ext cx="401414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FF0000"/>
                  </a:solidFill>
                </a:rPr>
                <a:t>x=0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　において，変位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0</a:t>
              </a:r>
              <a:r>
                <a:rPr lang="ja-JP" altLang="en-US" sz="1600" b="1" dirty="0" err="1">
                  <a:solidFill>
                    <a:srgbClr val="FF0000"/>
                  </a:solidFill>
                </a:rPr>
                <a:t>，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モーメント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0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より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72" name="オブジェクト 71">
              <a:extLst>
                <a:ext uri="{FF2B5EF4-FFF2-40B4-BE49-F238E27FC236}">
                  <a16:creationId xmlns:a16="http://schemas.microsoft.com/office/drawing/2014/main" id="{BE302283-E43D-4E7F-961C-7373FC4E123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7157905"/>
                </p:ext>
              </p:extLst>
            </p:nvPr>
          </p:nvGraphicFramePr>
          <p:xfrm>
            <a:off x="4630867" y="2255838"/>
            <a:ext cx="1217613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461" name="Equation" r:id="rId17" imgW="901440" imgH="203040" progId="Equation.DSMT4">
                    <p:embed/>
                  </p:oleObj>
                </mc:Choice>
                <mc:Fallback>
                  <p:oleObj name="Equation" r:id="rId17" imgW="901440" imgH="203040" progId="Equation.DSMT4">
                    <p:embed/>
                    <p:pic>
                      <p:nvPicPr>
                        <p:cNvPr id="68" name="オブジェクト 67">
                          <a:extLst>
                            <a:ext uri="{FF2B5EF4-FFF2-40B4-BE49-F238E27FC236}">
                              <a16:creationId xmlns:a16="http://schemas.microsoft.com/office/drawing/2014/main" id="{4B9FDFDE-4459-4E9E-8E07-14352E1AB9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630867" y="2255838"/>
                          <a:ext cx="1217613" cy="27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オブジェクト 32">
              <a:extLst>
                <a:ext uri="{FF2B5EF4-FFF2-40B4-BE49-F238E27FC236}">
                  <a16:creationId xmlns:a16="http://schemas.microsoft.com/office/drawing/2014/main" id="{4E28BA7E-46AE-4976-9443-DD22777899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0028826"/>
                </p:ext>
              </p:extLst>
            </p:nvPr>
          </p:nvGraphicFramePr>
          <p:xfrm>
            <a:off x="6031824" y="2102771"/>
            <a:ext cx="1525587" cy="57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462" name="Equation" r:id="rId19" imgW="1130040" imgH="419040" progId="Equation.DSMT4">
                    <p:embed/>
                  </p:oleObj>
                </mc:Choice>
                <mc:Fallback>
                  <p:oleObj name="Equation" r:id="rId19" imgW="1130040" imgH="419040" progId="Equation.DSMT4">
                    <p:embed/>
                    <p:pic>
                      <p:nvPicPr>
                        <p:cNvPr id="72" name="オブジェクト 71">
                          <a:extLst>
                            <a:ext uri="{FF2B5EF4-FFF2-40B4-BE49-F238E27FC236}">
                              <a16:creationId xmlns:a16="http://schemas.microsoft.com/office/drawing/2014/main" id="{BE302283-E43D-4E7F-961C-7373FC4E12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031824" y="2102771"/>
                          <a:ext cx="1525587" cy="576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オブジェクト 37">
              <a:extLst>
                <a:ext uri="{FF2B5EF4-FFF2-40B4-BE49-F238E27FC236}">
                  <a16:creationId xmlns:a16="http://schemas.microsoft.com/office/drawing/2014/main" id="{2673F243-4EFA-4F59-9D26-037A49FB5F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7433047"/>
                </p:ext>
              </p:extLst>
            </p:nvPr>
          </p:nvGraphicFramePr>
          <p:xfrm>
            <a:off x="7795474" y="2248207"/>
            <a:ext cx="1149350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463" name="Equation" r:id="rId21" imgW="850680" imgH="177480" progId="Equation.DSMT4">
                    <p:embed/>
                  </p:oleObj>
                </mc:Choice>
                <mc:Fallback>
                  <p:oleObj name="Equation" r:id="rId21" imgW="850680" imgH="177480" progId="Equation.DSMT4">
                    <p:embed/>
                    <p:pic>
                      <p:nvPicPr>
                        <p:cNvPr id="33" name="オブジェクト 32">
                          <a:extLst>
                            <a:ext uri="{FF2B5EF4-FFF2-40B4-BE49-F238E27FC236}">
                              <a16:creationId xmlns:a16="http://schemas.microsoft.com/office/drawing/2014/main" id="{4E28BA7E-46AE-4976-9443-DD22777899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7795474" y="2248207"/>
                          <a:ext cx="1149350" cy="244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CCC3AF2-4B66-4C32-A3F4-ABF8E59678EA}"/>
              </a:ext>
            </a:extLst>
          </p:cNvPr>
          <p:cNvGrpSpPr/>
          <p:nvPr/>
        </p:nvGrpSpPr>
        <p:grpSpPr>
          <a:xfrm>
            <a:off x="4512435" y="2726014"/>
            <a:ext cx="2576520" cy="1593394"/>
            <a:chOff x="4512435" y="2726014"/>
            <a:chExt cx="2576520" cy="1593394"/>
          </a:xfrm>
        </p:grpSpPr>
        <p:graphicFrame>
          <p:nvGraphicFramePr>
            <p:cNvPr id="81" name="オブジェクト 80">
              <a:extLst>
                <a:ext uri="{FF2B5EF4-FFF2-40B4-BE49-F238E27FC236}">
                  <a16:creationId xmlns:a16="http://schemas.microsoft.com/office/drawing/2014/main" id="{5A3DC70C-E251-4E2B-8CCD-1F77D1B896B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6081728"/>
                </p:ext>
              </p:extLst>
            </p:nvPr>
          </p:nvGraphicFramePr>
          <p:xfrm>
            <a:off x="4580424" y="3097033"/>
            <a:ext cx="2286000" cy="1222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464" name="Equation" r:id="rId23" imgW="1688760" imgH="888840" progId="Equation.DSMT4">
                    <p:embed/>
                  </p:oleObj>
                </mc:Choice>
                <mc:Fallback>
                  <p:oleObj name="Equation" r:id="rId23" imgW="1688760" imgH="888840" progId="Equation.DSMT4">
                    <p:embed/>
                    <p:pic>
                      <p:nvPicPr>
                        <p:cNvPr id="68" name="オブジェクト 67">
                          <a:extLst>
                            <a:ext uri="{FF2B5EF4-FFF2-40B4-BE49-F238E27FC236}">
                              <a16:creationId xmlns:a16="http://schemas.microsoft.com/office/drawing/2014/main" id="{4B9FDFDE-4459-4E9E-8E07-14352E1AB9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580424" y="3097033"/>
                          <a:ext cx="2286000" cy="1222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Text Box 114">
              <a:extLst>
                <a:ext uri="{FF2B5EF4-FFF2-40B4-BE49-F238E27FC236}">
                  <a16:creationId xmlns:a16="http://schemas.microsoft.com/office/drawing/2014/main" id="{AF0FFC36-2091-42E8-832F-0CA873683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435" y="2726014"/>
              <a:ext cx="257652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FF0000"/>
                  </a:solidFill>
                </a:rPr>
                <a:t>x=</a:t>
              </a:r>
              <a:r>
                <a:rPr lang="en-US" altLang="ja-JP" sz="1600" b="1" i="1" dirty="0">
                  <a:solidFill>
                    <a:srgbClr val="FF0000"/>
                  </a:solidFill>
                </a:rPr>
                <a:t>l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　において，同じく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425A34E-22C0-4596-A27A-583861E69789}"/>
              </a:ext>
            </a:extLst>
          </p:cNvPr>
          <p:cNvGrpSpPr/>
          <p:nvPr/>
        </p:nvGrpSpPr>
        <p:grpSpPr>
          <a:xfrm>
            <a:off x="4550613" y="4530606"/>
            <a:ext cx="2613673" cy="1952927"/>
            <a:chOff x="4550613" y="4530606"/>
            <a:chExt cx="2613673" cy="1952927"/>
          </a:xfrm>
        </p:grpSpPr>
        <p:sp>
          <p:nvSpPr>
            <p:cNvPr id="87" name="Text Box 114">
              <a:extLst>
                <a:ext uri="{FF2B5EF4-FFF2-40B4-BE49-F238E27FC236}">
                  <a16:creationId xmlns:a16="http://schemas.microsoft.com/office/drawing/2014/main" id="{623FF126-70AB-488A-AA17-B5535C98D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613" y="4530606"/>
              <a:ext cx="257652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ここで，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A=0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は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trivial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な解．</a:t>
              </a:r>
              <a:endParaRPr lang="en-US" altLang="ja-JP" sz="1600" b="1" dirty="0">
                <a:solidFill>
                  <a:srgbClr val="FF0000"/>
                </a:solidFill>
              </a:endParaRPr>
            </a:p>
            <a:p>
              <a:pPr>
                <a:defRPr/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座屈が起こるのは，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89" name="オブジェクト 88">
              <a:extLst>
                <a:ext uri="{FF2B5EF4-FFF2-40B4-BE49-F238E27FC236}">
                  <a16:creationId xmlns:a16="http://schemas.microsoft.com/office/drawing/2014/main" id="{79111BB8-6C76-46FA-96D8-F006D03AECD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3640436"/>
                </p:ext>
              </p:extLst>
            </p:nvPr>
          </p:nvGraphicFramePr>
          <p:xfrm>
            <a:off x="4648988" y="5181782"/>
            <a:ext cx="1116013" cy="611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465" name="Equation" r:id="rId25" imgW="825480" imgH="444240" progId="Equation.DSMT4">
                    <p:embed/>
                  </p:oleObj>
                </mc:Choice>
                <mc:Fallback>
                  <p:oleObj name="Equation" r:id="rId25" imgW="825480" imgH="444240" progId="Equation.DSMT4">
                    <p:embed/>
                    <p:pic>
                      <p:nvPicPr>
                        <p:cNvPr id="86" name="オブジェクト 85">
                          <a:extLst>
                            <a:ext uri="{FF2B5EF4-FFF2-40B4-BE49-F238E27FC236}">
                              <a16:creationId xmlns:a16="http://schemas.microsoft.com/office/drawing/2014/main" id="{595B261B-CFF1-4A46-B42B-09D1FA382F8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4648988" y="5181782"/>
                          <a:ext cx="1116013" cy="611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Text Box 114">
              <a:extLst>
                <a:ext uri="{FF2B5EF4-FFF2-40B4-BE49-F238E27FC236}">
                  <a16:creationId xmlns:a16="http://schemas.microsoft.com/office/drawing/2014/main" id="{1599E432-07B4-45B8-8261-556D2889D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613" y="5898758"/>
              <a:ext cx="261367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のとき．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A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は任意．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n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は整数</a:t>
              </a:r>
              <a:endParaRPr lang="en-US" altLang="ja-JP" sz="1600" b="1" dirty="0">
                <a:solidFill>
                  <a:srgbClr val="FF0000"/>
                </a:solidFill>
              </a:endParaRPr>
            </a:p>
            <a:p>
              <a:pPr>
                <a:defRPr/>
              </a:pPr>
              <a:r>
                <a:rPr lang="en-US" altLang="ja-JP" sz="1600" dirty="0"/>
                <a:t>C=0</a:t>
              </a:r>
            </a:p>
          </p:txBody>
        </p:sp>
        <p:graphicFrame>
          <p:nvGraphicFramePr>
            <p:cNvPr id="93" name="オブジェクト 92">
              <a:extLst>
                <a:ext uri="{FF2B5EF4-FFF2-40B4-BE49-F238E27FC236}">
                  <a16:creationId xmlns:a16="http://schemas.microsoft.com/office/drawing/2014/main" id="{87399AB4-1822-47BE-AF75-80249EB96F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0990511"/>
                </p:ext>
              </p:extLst>
            </p:nvPr>
          </p:nvGraphicFramePr>
          <p:xfrm>
            <a:off x="5904751" y="5177739"/>
            <a:ext cx="1168400" cy="611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466" name="Equation" r:id="rId27" imgW="863280" imgH="444240" progId="Equation.DSMT4">
                    <p:embed/>
                  </p:oleObj>
                </mc:Choice>
                <mc:Fallback>
                  <p:oleObj name="Equation" r:id="rId27" imgW="863280" imgH="444240" progId="Equation.DSMT4">
                    <p:embed/>
                    <p:pic>
                      <p:nvPicPr>
                        <p:cNvPr id="89" name="オブジェクト 88">
                          <a:extLst>
                            <a:ext uri="{FF2B5EF4-FFF2-40B4-BE49-F238E27FC236}">
                              <a16:creationId xmlns:a16="http://schemas.microsoft.com/office/drawing/2014/main" id="{79111BB8-6C76-46FA-96D8-F006D03AECD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5904751" y="5177739"/>
                          <a:ext cx="1168400" cy="611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D5C32C2-FC8B-47C5-89C1-05F07C3756D4}"/>
              </a:ext>
            </a:extLst>
          </p:cNvPr>
          <p:cNvGrpSpPr/>
          <p:nvPr/>
        </p:nvGrpSpPr>
        <p:grpSpPr>
          <a:xfrm>
            <a:off x="467544" y="5085184"/>
            <a:ext cx="3595685" cy="1706706"/>
            <a:chOff x="467544" y="5085184"/>
            <a:chExt cx="3595685" cy="1706706"/>
          </a:xfrm>
        </p:grpSpPr>
        <p:graphicFrame>
          <p:nvGraphicFramePr>
            <p:cNvPr id="92" name="オブジェクト 91">
              <a:extLst>
                <a:ext uri="{FF2B5EF4-FFF2-40B4-BE49-F238E27FC236}">
                  <a16:creationId xmlns:a16="http://schemas.microsoft.com/office/drawing/2014/main" id="{83DF8A44-B3CA-4CF7-8ACA-A1479ECF58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5976899"/>
                </p:ext>
              </p:extLst>
            </p:nvPr>
          </p:nvGraphicFramePr>
          <p:xfrm>
            <a:off x="2652416" y="5171398"/>
            <a:ext cx="893762" cy="57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467" name="Equation" r:id="rId29" imgW="660240" imgH="419040" progId="Equation.DSMT4">
                    <p:embed/>
                  </p:oleObj>
                </mc:Choice>
                <mc:Fallback>
                  <p:oleObj name="Equation" r:id="rId29" imgW="660240" imgH="419040" progId="Equation.DSMT4">
                    <p:embed/>
                    <p:pic>
                      <p:nvPicPr>
                        <p:cNvPr id="89" name="オブジェクト 88">
                          <a:extLst>
                            <a:ext uri="{FF2B5EF4-FFF2-40B4-BE49-F238E27FC236}">
                              <a16:creationId xmlns:a16="http://schemas.microsoft.com/office/drawing/2014/main" id="{79111BB8-6C76-46FA-96D8-F006D03AECD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2652416" y="5171398"/>
                          <a:ext cx="893762" cy="576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Text Box 114">
              <a:extLst>
                <a:ext uri="{FF2B5EF4-FFF2-40B4-BE49-F238E27FC236}">
                  <a16:creationId xmlns:a16="http://schemas.microsoft.com/office/drawing/2014/main" id="{3DFCF00E-838B-4572-8F86-E5E90559E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353" y="5273228"/>
              <a:ext cx="261941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以上より，座屈荷重は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95" name="オブジェクト 94">
              <a:extLst>
                <a:ext uri="{FF2B5EF4-FFF2-40B4-BE49-F238E27FC236}">
                  <a16:creationId xmlns:a16="http://schemas.microsoft.com/office/drawing/2014/main" id="{A02AA9A3-C82E-4768-A393-73C76E71B4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3798036"/>
                </p:ext>
              </p:extLst>
            </p:nvPr>
          </p:nvGraphicFramePr>
          <p:xfrm>
            <a:off x="1506265" y="6095950"/>
            <a:ext cx="2300288" cy="611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468" name="Equation" r:id="rId31" imgW="1701720" imgH="444240" progId="Equation.DSMT4">
                    <p:embed/>
                  </p:oleObj>
                </mc:Choice>
                <mc:Fallback>
                  <p:oleObj name="Equation" r:id="rId31" imgW="1701720" imgH="444240" progId="Equation.DSMT4">
                    <p:embed/>
                    <p:pic>
                      <p:nvPicPr>
                        <p:cNvPr id="81" name="オブジェクト 80">
                          <a:extLst>
                            <a:ext uri="{FF2B5EF4-FFF2-40B4-BE49-F238E27FC236}">
                              <a16:creationId xmlns:a16="http://schemas.microsoft.com/office/drawing/2014/main" id="{5A3DC70C-E251-4E2B-8CCD-1F77D1B896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1506265" y="6095950"/>
                          <a:ext cx="2300288" cy="611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Text Box 114">
              <a:extLst>
                <a:ext uri="{FF2B5EF4-FFF2-40B4-BE49-F238E27FC236}">
                  <a16:creationId xmlns:a16="http://schemas.microsoft.com/office/drawing/2014/main" id="{22B532F9-0CB1-41BC-A4CC-C8E3FD575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119" y="5776623"/>
              <a:ext cx="34433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座屈の形状は（</a:t>
              </a:r>
              <a:r>
                <a:rPr lang="ja-JP" altLang="en-US" sz="1200" b="1" dirty="0">
                  <a:solidFill>
                    <a:srgbClr val="FF0000"/>
                  </a:solidFill>
                </a:rPr>
                <a:t>つりあっているわけではない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）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36D5B45-0178-454A-A938-D3A92474D207}"/>
                </a:ext>
              </a:extLst>
            </p:cNvPr>
            <p:cNvSpPr/>
            <p:nvPr/>
          </p:nvSpPr>
          <p:spPr>
            <a:xfrm>
              <a:off x="467544" y="5085184"/>
              <a:ext cx="3595685" cy="17067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99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座屈（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Buckling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）の力学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52" name="Text Box 114">
            <a:extLst>
              <a:ext uri="{FF2B5EF4-FFF2-40B4-BE49-F238E27FC236}">
                <a16:creationId xmlns:a16="http://schemas.microsoft.com/office/drawing/2014/main" id="{58052309-879A-45BF-B1BC-329343508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92" y="1268760"/>
            <a:ext cx="63266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/>
              <a:t>両端</a:t>
            </a:r>
            <a:r>
              <a:rPr lang="en-US" altLang="ja-JP" sz="2000" b="1" dirty="0"/>
              <a:t>y</a:t>
            </a:r>
            <a:r>
              <a:rPr lang="ja-JP" altLang="en-US" sz="2000" b="1" dirty="0"/>
              <a:t>固定，両端回転自由の柱の座屈を求めてみる．</a:t>
            </a:r>
            <a:endParaRPr lang="en-US" altLang="ja-JP" sz="2000" b="1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EEF21579-8C5A-43DF-985B-BFCD91DBD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82" r="82628" b="19016"/>
          <a:stretch/>
        </p:blipFill>
        <p:spPr>
          <a:xfrm>
            <a:off x="6751960" y="2996952"/>
            <a:ext cx="2356544" cy="3480460"/>
          </a:xfrm>
          <a:prstGeom prst="rect">
            <a:avLst/>
          </a:prstGeom>
        </p:spPr>
      </p:pic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73F713F5-A91E-457C-B308-79532E719740}"/>
              </a:ext>
            </a:extLst>
          </p:cNvPr>
          <p:cNvCxnSpPr/>
          <p:nvPr/>
        </p:nvCxnSpPr>
        <p:spPr>
          <a:xfrm>
            <a:off x="7778857" y="6040263"/>
            <a:ext cx="41040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オブジェクト 53">
            <a:extLst>
              <a:ext uri="{FF2B5EF4-FFF2-40B4-BE49-F238E27FC236}">
                <a16:creationId xmlns:a16="http://schemas.microsoft.com/office/drawing/2014/main" id="{1925AFAD-000B-4DA7-823B-A2872BA29F5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132592" y="6040263"/>
          <a:ext cx="233455" cy="269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1" name="Equation" r:id="rId5" imgW="139680" imgH="164880" progId="Equation.DSMT4">
                  <p:embed/>
                </p:oleObj>
              </mc:Choice>
              <mc:Fallback>
                <p:oleObj name="Equation" r:id="rId5" imgW="139680" imgH="164880" progId="Equation.DSMT4">
                  <p:embed/>
                  <p:pic>
                    <p:nvPicPr>
                      <p:cNvPr id="54" name="オブジェクト 53">
                        <a:extLst>
                          <a:ext uri="{FF2B5EF4-FFF2-40B4-BE49-F238E27FC236}">
                            <a16:creationId xmlns:a16="http://schemas.microsoft.com/office/drawing/2014/main" id="{1925AFAD-000B-4DA7-823B-A2872BA29F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2592" y="6040263"/>
                        <a:ext cx="233455" cy="269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761D11E5-39F6-482F-8D11-1BD338C5BD7F}"/>
              </a:ext>
            </a:extLst>
          </p:cNvPr>
          <p:cNvCxnSpPr/>
          <p:nvPr/>
        </p:nvCxnSpPr>
        <p:spPr>
          <a:xfrm rot="16200000">
            <a:off x="7427707" y="5688646"/>
            <a:ext cx="54795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オブジェクト 58">
            <a:extLst>
              <a:ext uri="{FF2B5EF4-FFF2-40B4-BE49-F238E27FC236}">
                <a16:creationId xmlns:a16="http://schemas.microsoft.com/office/drawing/2014/main" id="{4979FB8A-E415-44D6-B1C1-2ACFDFDBA28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789912" y="5241972"/>
          <a:ext cx="253427" cy="2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2" name="Equation" r:id="rId7" imgW="126720" imgH="139680" progId="Equation.DSMT4">
                  <p:embed/>
                </p:oleObj>
              </mc:Choice>
              <mc:Fallback>
                <p:oleObj name="Equation" r:id="rId7" imgW="126720" imgH="139680" progId="Equation.DSMT4">
                  <p:embed/>
                  <p:pic>
                    <p:nvPicPr>
                      <p:cNvPr id="59" name="オブジェクト 58">
                        <a:extLst>
                          <a:ext uri="{FF2B5EF4-FFF2-40B4-BE49-F238E27FC236}">
                            <a16:creationId xmlns:a16="http://schemas.microsoft.com/office/drawing/2014/main" id="{4979FB8A-E415-44D6-B1C1-2ACFDFDBA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89912" y="5241972"/>
                        <a:ext cx="253427" cy="2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オブジェクト 75">
            <a:extLst>
              <a:ext uri="{FF2B5EF4-FFF2-40B4-BE49-F238E27FC236}">
                <a16:creationId xmlns:a16="http://schemas.microsoft.com/office/drawing/2014/main" id="{977C3E0A-ABF9-43EA-9A96-96D366A0C75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80829" y="3210243"/>
          <a:ext cx="232216" cy="24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3" name="Equation" r:id="rId9" imgW="152280" imgH="164880" progId="Equation.DSMT4">
                  <p:embed/>
                </p:oleObj>
              </mc:Choice>
              <mc:Fallback>
                <p:oleObj name="Equation" r:id="rId9" imgW="152280" imgH="164880" progId="Equation.DSMT4">
                  <p:embed/>
                  <p:pic>
                    <p:nvPicPr>
                      <p:cNvPr id="76" name="オブジェクト 75">
                        <a:extLst>
                          <a:ext uri="{FF2B5EF4-FFF2-40B4-BE49-F238E27FC236}">
                            <a16:creationId xmlns:a16="http://schemas.microsoft.com/office/drawing/2014/main" id="{977C3E0A-ABF9-43EA-9A96-96D366A0C7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80829" y="3210243"/>
                        <a:ext cx="232216" cy="24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D5C32C2-FC8B-47C5-89C1-05F07C3756D4}"/>
              </a:ext>
            </a:extLst>
          </p:cNvPr>
          <p:cNvGrpSpPr/>
          <p:nvPr/>
        </p:nvGrpSpPr>
        <p:grpSpPr>
          <a:xfrm>
            <a:off x="594198" y="1921318"/>
            <a:ext cx="3595685" cy="1706706"/>
            <a:chOff x="467544" y="5085184"/>
            <a:chExt cx="3595685" cy="1706706"/>
          </a:xfrm>
        </p:grpSpPr>
        <p:graphicFrame>
          <p:nvGraphicFramePr>
            <p:cNvPr id="92" name="オブジェクト 91">
              <a:extLst>
                <a:ext uri="{FF2B5EF4-FFF2-40B4-BE49-F238E27FC236}">
                  <a16:creationId xmlns:a16="http://schemas.microsoft.com/office/drawing/2014/main" id="{83DF8A44-B3CA-4CF7-8ACA-A1479ECF586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652416" y="5171398"/>
            <a:ext cx="893762" cy="57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94" name="Equation" r:id="rId11" imgW="660240" imgH="419040" progId="Equation.DSMT4">
                    <p:embed/>
                  </p:oleObj>
                </mc:Choice>
                <mc:Fallback>
                  <p:oleObj name="Equation" r:id="rId11" imgW="660240" imgH="419040" progId="Equation.DSMT4">
                    <p:embed/>
                    <p:pic>
                      <p:nvPicPr>
                        <p:cNvPr id="92" name="オブジェクト 91">
                          <a:extLst>
                            <a:ext uri="{FF2B5EF4-FFF2-40B4-BE49-F238E27FC236}">
                              <a16:creationId xmlns:a16="http://schemas.microsoft.com/office/drawing/2014/main" id="{83DF8A44-B3CA-4CF7-8ACA-A1479ECF58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652416" y="5171398"/>
                          <a:ext cx="893762" cy="576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Text Box 114">
              <a:extLst>
                <a:ext uri="{FF2B5EF4-FFF2-40B4-BE49-F238E27FC236}">
                  <a16:creationId xmlns:a16="http://schemas.microsoft.com/office/drawing/2014/main" id="{3DFCF00E-838B-4572-8F86-E5E90559E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353" y="5273228"/>
              <a:ext cx="261941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以上より，座屈荷重は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95" name="オブジェクト 94">
              <a:extLst>
                <a:ext uri="{FF2B5EF4-FFF2-40B4-BE49-F238E27FC236}">
                  <a16:creationId xmlns:a16="http://schemas.microsoft.com/office/drawing/2014/main" id="{A02AA9A3-C82E-4768-A393-73C76E71B47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506265" y="6095950"/>
            <a:ext cx="2300288" cy="611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95" name="Equation" r:id="rId13" imgW="1701720" imgH="444240" progId="Equation.DSMT4">
                    <p:embed/>
                  </p:oleObj>
                </mc:Choice>
                <mc:Fallback>
                  <p:oleObj name="Equation" r:id="rId13" imgW="1701720" imgH="444240" progId="Equation.DSMT4">
                    <p:embed/>
                    <p:pic>
                      <p:nvPicPr>
                        <p:cNvPr id="95" name="オブジェクト 94">
                          <a:extLst>
                            <a:ext uri="{FF2B5EF4-FFF2-40B4-BE49-F238E27FC236}">
                              <a16:creationId xmlns:a16="http://schemas.microsoft.com/office/drawing/2014/main" id="{A02AA9A3-C82E-4768-A393-73C76E71B47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506265" y="6095950"/>
                          <a:ext cx="2300288" cy="611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Text Box 114">
              <a:extLst>
                <a:ext uri="{FF2B5EF4-FFF2-40B4-BE49-F238E27FC236}">
                  <a16:creationId xmlns:a16="http://schemas.microsoft.com/office/drawing/2014/main" id="{22B532F9-0CB1-41BC-A4CC-C8E3FD575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120" y="5776623"/>
              <a:ext cx="261941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座屈の形状は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36D5B45-0178-454A-A938-D3A92474D207}"/>
                </a:ext>
              </a:extLst>
            </p:cNvPr>
            <p:cNvSpPr/>
            <p:nvPr/>
          </p:nvSpPr>
          <p:spPr>
            <a:xfrm>
              <a:off x="467544" y="5085184"/>
              <a:ext cx="3595685" cy="17067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Text Box 114">
            <a:extLst>
              <a:ext uri="{FF2B5EF4-FFF2-40B4-BE49-F238E27FC236}">
                <a16:creationId xmlns:a16="http://schemas.microsoft.com/office/drawing/2014/main" id="{1057CF2D-7456-452C-BED4-E3DD43F80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18" y="3962077"/>
            <a:ext cx="62100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 err="1"/>
              <a:t>．</a:t>
            </a:r>
            <a:r>
              <a:rPr lang="ja-JP" altLang="en-US" sz="1800" b="1" dirty="0"/>
              <a:t>柱が長いほど，小さい荷重で座屈する．</a:t>
            </a:r>
            <a:endParaRPr lang="en-US" altLang="ja-JP" sz="1800" b="1" dirty="0"/>
          </a:p>
          <a:p>
            <a:pPr>
              <a:defRPr/>
            </a:pPr>
            <a:r>
              <a:rPr lang="ja-JP" altLang="en-US" sz="1800" b="1" dirty="0" err="1"/>
              <a:t>．</a:t>
            </a:r>
            <a:r>
              <a:rPr lang="ja-JP" altLang="en-US" sz="1800" b="1" dirty="0"/>
              <a:t>ヤング率が小さいほど，小さい荷重で座屈する．</a:t>
            </a:r>
            <a:endParaRPr lang="en-US" altLang="ja-JP" sz="1800" b="1" dirty="0"/>
          </a:p>
          <a:p>
            <a:pPr>
              <a:defRPr/>
            </a:pPr>
            <a:r>
              <a:rPr lang="ja-JP" altLang="en-US" sz="1800" b="1" dirty="0" err="1"/>
              <a:t>．</a:t>
            </a:r>
            <a:r>
              <a:rPr lang="ja-JP" altLang="en-US" sz="1800" b="1" dirty="0"/>
              <a:t>断面二次モーメントが小さいほど，小さい荷重で座屈する．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206026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15697</TotalTime>
  <Words>922</Words>
  <Application>Microsoft Office PowerPoint</Application>
  <PresentationFormat>画面に合わせる (4:3)</PresentationFormat>
  <Paragraphs>131</Paragraphs>
  <Slides>14</Slides>
  <Notes>5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14</vt:i4>
      </vt:variant>
    </vt:vector>
  </HeadingPairs>
  <TitlesOfParts>
    <vt:vector size="25" baseType="lpstr">
      <vt:lpstr>CI</vt:lpstr>
      <vt:lpstr>ＭＳ Ｐゴシック</vt:lpstr>
      <vt:lpstr>ＭＳ Ｐ明朝</vt:lpstr>
      <vt:lpstr>Arial</vt:lpstr>
      <vt:lpstr>Calibri</vt:lpstr>
      <vt:lpstr>Calibri Light</vt:lpstr>
      <vt:lpstr>Segoe UI</vt:lpstr>
      <vt:lpstr>Times New Roman</vt:lpstr>
      <vt:lpstr>Office テーマ</vt:lpstr>
      <vt:lpstr>Equation</vt:lpstr>
      <vt:lpstr>MathType 6.0 Equation</vt:lpstr>
      <vt:lpstr>PowerPoint プレゼンテーション</vt:lpstr>
      <vt:lpstr>座屈（Buckling）</vt:lpstr>
      <vt:lpstr>座屈（Buckling）</vt:lpstr>
      <vt:lpstr>座屈（Buckling）</vt:lpstr>
      <vt:lpstr>座屈（Buckling）の特徴</vt:lpstr>
      <vt:lpstr>座屈（Buckling）の力学</vt:lpstr>
      <vt:lpstr>座屈（Buckling）の力学</vt:lpstr>
      <vt:lpstr>座屈（Buckling）の力学</vt:lpstr>
      <vt:lpstr>座屈（Buckling）の力学</vt:lpstr>
      <vt:lpstr>座屈形状（Buckling mode）</vt:lpstr>
      <vt:lpstr>座屈の実験式</vt:lpstr>
      <vt:lpstr>座屈を利用したジャンプロボット</vt:lpstr>
      <vt:lpstr>座屈をしないようにしたジャンプロボット</vt:lpstr>
      <vt:lpstr>座屈を利用したキーボード</vt:lpstr>
    </vt:vector>
  </TitlesOfParts>
  <Company>CIT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構造力学</dc:title>
  <dc:creator>K.KIKUCHI</dc:creator>
  <cp:lastModifiedBy>kikut</cp:lastModifiedBy>
  <cp:revision>1273</cp:revision>
  <cp:lastPrinted>1999-07-09T09:45:22Z</cp:lastPrinted>
  <dcterms:created xsi:type="dcterms:W3CDTF">2001-08-24T08:04:05Z</dcterms:created>
  <dcterms:modified xsi:type="dcterms:W3CDTF">2024-09-30T10:22:54Z</dcterms:modified>
</cp:coreProperties>
</file>