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58" r:id="rId3"/>
    <p:sldId id="377" r:id="rId4"/>
    <p:sldId id="361" r:id="rId5"/>
    <p:sldId id="362" r:id="rId6"/>
    <p:sldId id="359" r:id="rId7"/>
    <p:sldId id="360" r:id="rId8"/>
    <p:sldId id="363" r:id="rId9"/>
    <p:sldId id="364" r:id="rId10"/>
    <p:sldId id="365" r:id="rId11"/>
    <p:sldId id="366" r:id="rId12"/>
    <p:sldId id="367" r:id="rId13"/>
    <p:sldId id="379" r:id="rId14"/>
    <p:sldId id="368" r:id="rId15"/>
    <p:sldId id="369" r:id="rId16"/>
    <p:sldId id="371" r:id="rId17"/>
    <p:sldId id="372" r:id="rId18"/>
    <p:sldId id="370" r:id="rId19"/>
    <p:sldId id="376" r:id="rId20"/>
    <p:sldId id="373" r:id="rId21"/>
    <p:sldId id="374" r:id="rId22"/>
    <p:sldId id="375" r:id="rId23"/>
    <p:sldId id="378" r:id="rId24"/>
  </p:sldIdLst>
  <p:sldSz cx="9144000" cy="6858000" type="screen4x3"/>
  <p:notesSz cx="6888163" cy="9623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54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kut" initials="k" lastIdx="0" clrIdx="0">
    <p:extLst>
      <p:ext uri="{19B8F6BF-5375-455C-9EA6-DF929625EA0E}">
        <p15:presenceInfo xmlns:p15="http://schemas.microsoft.com/office/powerpoint/2012/main" userId="kiku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F0000"/>
    <a:srgbClr val="00FF00"/>
    <a:srgbClr val="000000"/>
    <a:srgbClr val="0070C0"/>
    <a:srgbClr val="5B9BD5"/>
    <a:srgbClr val="0A3676"/>
    <a:srgbClr val="FF99FF"/>
    <a:srgbClr val="FFFF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01" autoAdjust="0"/>
    <p:restoredTop sz="93043" autoAdjust="0"/>
  </p:normalViewPr>
  <p:slideViewPr>
    <p:cSldViewPr>
      <p:cViewPr varScale="1">
        <p:scale>
          <a:sx n="82" d="100"/>
          <a:sy n="82" d="100"/>
        </p:scale>
        <p:origin x="84" y="432"/>
      </p:cViewPr>
      <p:guideLst>
        <p:guide orient="horz" pos="2160"/>
        <p:guide pos="25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46.wmf"/><Relationship Id="rId7" Type="http://schemas.openxmlformats.org/officeDocument/2006/relationships/image" Target="../media/image6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10" Type="http://schemas.openxmlformats.org/officeDocument/2006/relationships/image" Target="../media/image69.wmf"/><Relationship Id="rId4" Type="http://schemas.openxmlformats.org/officeDocument/2006/relationships/image" Target="../media/image63.wmf"/><Relationship Id="rId9" Type="http://schemas.openxmlformats.org/officeDocument/2006/relationships/image" Target="../media/image6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46.wmf"/><Relationship Id="rId7" Type="http://schemas.openxmlformats.org/officeDocument/2006/relationships/image" Target="../media/image77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76.wmf"/><Relationship Id="rId5" Type="http://schemas.openxmlformats.org/officeDocument/2006/relationships/image" Target="../media/image64.wmf"/><Relationship Id="rId10" Type="http://schemas.openxmlformats.org/officeDocument/2006/relationships/image" Target="../media/image80.wmf"/><Relationship Id="rId4" Type="http://schemas.openxmlformats.org/officeDocument/2006/relationships/image" Target="../media/image63.wmf"/><Relationship Id="rId9" Type="http://schemas.openxmlformats.org/officeDocument/2006/relationships/image" Target="../media/image7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image" Target="../media/image87.wmf"/><Relationship Id="rId7" Type="http://schemas.openxmlformats.org/officeDocument/2006/relationships/image" Target="../media/image91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14.wmf"/><Relationship Id="rId7" Type="http://schemas.openxmlformats.org/officeDocument/2006/relationships/image" Target="../media/image21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0.wmf"/><Relationship Id="rId5" Type="http://schemas.openxmlformats.org/officeDocument/2006/relationships/image" Target="../media/image15.wmf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7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12" Type="http://schemas.openxmlformats.org/officeDocument/2006/relationships/image" Target="../media/image36.wmf"/><Relationship Id="rId17" Type="http://schemas.openxmlformats.org/officeDocument/2006/relationships/image" Target="../media/image25.wmf"/><Relationship Id="rId2" Type="http://schemas.openxmlformats.org/officeDocument/2006/relationships/image" Target="../media/image14.wmf"/><Relationship Id="rId16" Type="http://schemas.openxmlformats.org/officeDocument/2006/relationships/image" Target="../media/image40.wmf"/><Relationship Id="rId1" Type="http://schemas.openxmlformats.org/officeDocument/2006/relationships/image" Target="../media/image22.wmf"/><Relationship Id="rId6" Type="http://schemas.openxmlformats.org/officeDocument/2006/relationships/image" Target="../media/image31.wmf"/><Relationship Id="rId11" Type="http://schemas.openxmlformats.org/officeDocument/2006/relationships/image" Target="../media/image13.wmf"/><Relationship Id="rId5" Type="http://schemas.openxmlformats.org/officeDocument/2006/relationships/image" Target="../media/image30.wmf"/><Relationship Id="rId15" Type="http://schemas.openxmlformats.org/officeDocument/2006/relationships/image" Target="../media/image39.wmf"/><Relationship Id="rId10" Type="http://schemas.openxmlformats.org/officeDocument/2006/relationships/image" Target="../media/image35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Relationship Id="rId14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42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12" Type="http://schemas.openxmlformats.org/officeDocument/2006/relationships/image" Target="../media/image41.wmf"/><Relationship Id="rId17" Type="http://schemas.openxmlformats.org/officeDocument/2006/relationships/image" Target="../media/image40.wmf"/><Relationship Id="rId2" Type="http://schemas.openxmlformats.org/officeDocument/2006/relationships/image" Target="../media/image14.wmf"/><Relationship Id="rId16" Type="http://schemas.openxmlformats.org/officeDocument/2006/relationships/image" Target="../media/image39.wmf"/><Relationship Id="rId1" Type="http://schemas.openxmlformats.org/officeDocument/2006/relationships/image" Target="../media/image22.wmf"/><Relationship Id="rId6" Type="http://schemas.openxmlformats.org/officeDocument/2006/relationships/image" Target="../media/image31.wmf"/><Relationship Id="rId11" Type="http://schemas.openxmlformats.org/officeDocument/2006/relationships/image" Target="../media/image13.wmf"/><Relationship Id="rId5" Type="http://schemas.openxmlformats.org/officeDocument/2006/relationships/image" Target="../media/image30.wmf"/><Relationship Id="rId15" Type="http://schemas.openxmlformats.org/officeDocument/2006/relationships/image" Target="../media/image38.wmf"/><Relationship Id="rId10" Type="http://schemas.openxmlformats.org/officeDocument/2006/relationships/image" Target="../media/image35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Relationship Id="rId1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55.wmf"/><Relationship Id="rId2" Type="http://schemas.openxmlformats.org/officeDocument/2006/relationships/image" Target="../media/image44.wmf"/><Relationship Id="rId1" Type="http://schemas.openxmlformats.org/officeDocument/2006/relationships/image" Target="../media/image52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52.wmf"/><Relationship Id="rId4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60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60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608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142413"/>
            <a:ext cx="298608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72FD485-4BFB-4012-8D8C-C69B7483D277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1384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60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>
              <a:defRPr kumimoji="0" sz="10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699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038225" y="720725"/>
            <a:ext cx="4813300" cy="3609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570413"/>
            <a:ext cx="5049837" cy="433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2 レベル</a:t>
            </a:r>
          </a:p>
          <a:p>
            <a:pPr lvl="2"/>
            <a:r>
              <a:rPr lang="ja-JP" altLang="en-US" noProof="0"/>
              <a:t>第 3 レベル</a:t>
            </a:r>
          </a:p>
          <a:p>
            <a:pPr lvl="3"/>
            <a:r>
              <a:rPr lang="ja-JP" altLang="en-US" noProof="0"/>
              <a:t>第 4 レベル</a:t>
            </a:r>
          </a:p>
          <a:p>
            <a:pPr lvl="4"/>
            <a:r>
              <a:rPr lang="ja-JP" altLang="en-US" noProof="0"/>
              <a:t>第 5 レベル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60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 algn="r">
              <a:defRPr kumimoji="0" sz="10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298608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>
              <a:defRPr kumimoji="0" sz="10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142413"/>
            <a:ext cx="298608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 algn="r">
              <a:defRPr kumimoji="0" sz="1000"/>
            </a:lvl1pPr>
          </a:lstStyle>
          <a:p>
            <a:fld id="{978C0926-DCE6-4E0B-BD21-8D5A717040C0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1699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98D8DD9B-AE13-482A-9B49-3F29071DD9BD}" type="slidenum">
              <a:rPr kumimoji="0" lang="ja-JP" altLang="en-US" sz="1000"/>
              <a:pPr/>
              <a:t>1</a:t>
            </a:fld>
            <a:endParaRPr kumimoji="0" lang="en-US" altLang="ja-JP" sz="10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08457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45389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6375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7105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55056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3870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3303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6268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23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7043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833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5027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8556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7734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3870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82690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51018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1020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627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538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6075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937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8458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1034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005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131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998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362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85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  <a:alpha val="7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1719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47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6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49.wmf"/><Relationship Id="rId10" Type="http://schemas.openxmlformats.org/officeDocument/2006/relationships/image" Target="../media/image1.png"/><Relationship Id="rId4" Type="http://schemas.openxmlformats.org/officeDocument/2006/relationships/oleObject" Target="../embeddings/oleObject62.bin"/><Relationship Id="rId9" Type="http://schemas.openxmlformats.org/officeDocument/2006/relationships/image" Target="../media/image5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53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69.bin"/><Relationship Id="rId1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1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46.wmf"/><Relationship Id="rId5" Type="http://schemas.openxmlformats.org/officeDocument/2006/relationships/image" Target="../media/image52.wmf"/><Relationship Id="rId15" Type="http://schemas.openxmlformats.org/officeDocument/2006/relationships/image" Target="../media/image54.wmf"/><Relationship Id="rId10" Type="http://schemas.openxmlformats.org/officeDocument/2006/relationships/oleObject" Target="../embeddings/oleObject68.bin"/><Relationship Id="rId4" Type="http://schemas.openxmlformats.org/officeDocument/2006/relationships/oleObject" Target="../embeddings/oleObject65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7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46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68.bin"/><Relationship Id="rId4" Type="http://schemas.openxmlformats.org/officeDocument/2006/relationships/oleObject" Target="../embeddings/oleObject65.bin"/><Relationship Id="rId9" Type="http://schemas.openxmlformats.org/officeDocument/2006/relationships/image" Target="../media/image4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76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58.wmf"/><Relationship Id="rId4" Type="http://schemas.openxmlformats.org/officeDocument/2006/relationships/image" Target="../media/image61.png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6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64.wmf"/><Relationship Id="rId18" Type="http://schemas.openxmlformats.org/officeDocument/2006/relationships/oleObject" Target="../embeddings/oleObject83.bin"/><Relationship Id="rId26" Type="http://schemas.openxmlformats.org/officeDocument/2006/relationships/oleObject" Target="../embeddings/oleObject88.bin"/><Relationship Id="rId3" Type="http://schemas.openxmlformats.org/officeDocument/2006/relationships/notesSlide" Target="../notesSlides/notesSlide10.xml"/><Relationship Id="rId21" Type="http://schemas.openxmlformats.org/officeDocument/2006/relationships/oleObject" Target="../embeddings/oleObject85.bin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79.bin"/><Relationship Id="rId17" Type="http://schemas.openxmlformats.org/officeDocument/2006/relationships/oleObject" Target="../embeddings/oleObject82.bin"/><Relationship Id="rId25" Type="http://schemas.openxmlformats.org/officeDocument/2006/relationships/image" Target="../media/image6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1.bin"/><Relationship Id="rId20" Type="http://schemas.openxmlformats.org/officeDocument/2006/relationships/oleObject" Target="../embeddings/oleObject84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63.wmf"/><Relationship Id="rId24" Type="http://schemas.openxmlformats.org/officeDocument/2006/relationships/oleObject" Target="../embeddings/oleObject87.bin"/><Relationship Id="rId5" Type="http://schemas.openxmlformats.org/officeDocument/2006/relationships/image" Target="../media/image44.wmf"/><Relationship Id="rId15" Type="http://schemas.openxmlformats.org/officeDocument/2006/relationships/image" Target="../media/image65.wmf"/><Relationship Id="rId23" Type="http://schemas.openxmlformats.org/officeDocument/2006/relationships/image" Target="../media/image67.wmf"/><Relationship Id="rId10" Type="http://schemas.openxmlformats.org/officeDocument/2006/relationships/oleObject" Target="../embeddings/oleObject78.bin"/><Relationship Id="rId19" Type="http://schemas.openxmlformats.org/officeDocument/2006/relationships/image" Target="../media/image66.wmf"/><Relationship Id="rId4" Type="http://schemas.openxmlformats.org/officeDocument/2006/relationships/oleObject" Target="../embeddings/oleObject66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80.bin"/><Relationship Id="rId22" Type="http://schemas.openxmlformats.org/officeDocument/2006/relationships/oleObject" Target="../embeddings/oleObject86.bin"/><Relationship Id="rId27" Type="http://schemas.openxmlformats.org/officeDocument/2006/relationships/image" Target="../media/image6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64.wmf"/><Relationship Id="rId18" Type="http://schemas.openxmlformats.org/officeDocument/2006/relationships/oleObject" Target="../embeddings/oleObject93.bin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79.wmf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79.bin"/><Relationship Id="rId17" Type="http://schemas.openxmlformats.org/officeDocument/2006/relationships/image" Target="../media/image7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2.bin"/><Relationship Id="rId20" Type="http://schemas.openxmlformats.org/officeDocument/2006/relationships/oleObject" Target="../embeddings/oleObject94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63.wmf"/><Relationship Id="rId5" Type="http://schemas.openxmlformats.org/officeDocument/2006/relationships/image" Target="../media/image44.wmf"/><Relationship Id="rId15" Type="http://schemas.openxmlformats.org/officeDocument/2006/relationships/image" Target="../media/image76.wmf"/><Relationship Id="rId23" Type="http://schemas.openxmlformats.org/officeDocument/2006/relationships/image" Target="../media/image80.wmf"/><Relationship Id="rId10" Type="http://schemas.openxmlformats.org/officeDocument/2006/relationships/oleObject" Target="../embeddings/oleObject78.bin"/><Relationship Id="rId19" Type="http://schemas.openxmlformats.org/officeDocument/2006/relationships/image" Target="../media/image78.wmf"/><Relationship Id="rId4" Type="http://schemas.openxmlformats.org/officeDocument/2006/relationships/oleObject" Target="../embeddings/oleObject66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91.bin"/><Relationship Id="rId22" Type="http://schemas.openxmlformats.org/officeDocument/2006/relationships/oleObject" Target="../embeddings/oleObject9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81.wmf"/><Relationship Id="rId4" Type="http://schemas.openxmlformats.org/officeDocument/2006/relationships/oleObject" Target="../embeddings/oleObject9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13" Type="http://schemas.openxmlformats.org/officeDocument/2006/relationships/image" Target="../media/image88.wmf"/><Relationship Id="rId18" Type="http://schemas.openxmlformats.org/officeDocument/2006/relationships/oleObject" Target="../embeddings/oleObject104.bin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92.wmf"/><Relationship Id="rId7" Type="http://schemas.openxmlformats.org/officeDocument/2006/relationships/image" Target="../media/image85.wmf"/><Relationship Id="rId12" Type="http://schemas.openxmlformats.org/officeDocument/2006/relationships/oleObject" Target="../embeddings/oleObject101.bin"/><Relationship Id="rId17" Type="http://schemas.openxmlformats.org/officeDocument/2006/relationships/image" Target="../media/image9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3.bin"/><Relationship Id="rId20" Type="http://schemas.openxmlformats.org/officeDocument/2006/relationships/oleObject" Target="../embeddings/oleObject105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98.bin"/><Relationship Id="rId11" Type="http://schemas.openxmlformats.org/officeDocument/2006/relationships/image" Target="../media/image87.wmf"/><Relationship Id="rId5" Type="http://schemas.openxmlformats.org/officeDocument/2006/relationships/image" Target="../media/image93.png"/><Relationship Id="rId15" Type="http://schemas.openxmlformats.org/officeDocument/2006/relationships/image" Target="../media/image89.wmf"/><Relationship Id="rId10" Type="http://schemas.openxmlformats.org/officeDocument/2006/relationships/oleObject" Target="../embeddings/oleObject100.bin"/><Relationship Id="rId19" Type="http://schemas.openxmlformats.org/officeDocument/2006/relationships/image" Target="../media/image91.wmf"/><Relationship Id="rId4" Type="http://schemas.openxmlformats.org/officeDocument/2006/relationships/hyperlink" Target="https://youtu.be/xVJ-O4t5X84" TargetMode="External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10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wmf"/><Relationship Id="rId20" Type="http://schemas.openxmlformats.org/officeDocument/2006/relationships/image" Target="../media/image21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13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25.wmf"/><Relationship Id="rId3" Type="http://schemas.openxmlformats.org/officeDocument/2006/relationships/oleObject" Target="../embeddings/oleObject14.bin"/><Relationship Id="rId21" Type="http://schemas.openxmlformats.org/officeDocument/2006/relationships/oleObject" Target="../embeddings/oleObject21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24.wmf"/><Relationship Id="rId19" Type="http://schemas.openxmlformats.org/officeDocument/2006/relationships/oleObject" Target="../embeddings/oleObject20.bin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0.wmf"/><Relationship Id="rId22" Type="http://schemas.openxmlformats.org/officeDocument/2006/relationships/image" Target="../media/image27.w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wmf"/><Relationship Id="rId18" Type="http://schemas.openxmlformats.org/officeDocument/2006/relationships/oleObject" Target="../embeddings/oleObject27.bin"/><Relationship Id="rId26" Type="http://schemas.openxmlformats.org/officeDocument/2006/relationships/oleObject" Target="../embeddings/oleObject30.bin"/><Relationship Id="rId39" Type="http://schemas.openxmlformats.org/officeDocument/2006/relationships/image" Target="../media/image38.wmf"/><Relationship Id="rId21" Type="http://schemas.openxmlformats.org/officeDocument/2006/relationships/image" Target="../media/image34.wmf"/><Relationship Id="rId34" Type="http://schemas.openxmlformats.org/officeDocument/2006/relationships/oleObject" Target="../embeddings/oleObject38.bin"/><Relationship Id="rId42" Type="http://schemas.openxmlformats.org/officeDocument/2006/relationships/oleObject" Target="../embeddings/oleObject42.bin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6.bin"/><Relationship Id="rId29" Type="http://schemas.openxmlformats.org/officeDocument/2006/relationships/oleObject" Target="../embeddings/oleObject33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9.wmf"/><Relationship Id="rId24" Type="http://schemas.openxmlformats.org/officeDocument/2006/relationships/oleObject" Target="../embeddings/oleObject5.bin"/><Relationship Id="rId32" Type="http://schemas.openxmlformats.org/officeDocument/2006/relationships/oleObject" Target="../embeddings/oleObject36.bin"/><Relationship Id="rId37" Type="http://schemas.openxmlformats.org/officeDocument/2006/relationships/image" Target="../media/image37.wmf"/><Relationship Id="rId40" Type="http://schemas.openxmlformats.org/officeDocument/2006/relationships/oleObject" Target="../embeddings/oleObject41.bin"/><Relationship Id="rId45" Type="http://schemas.openxmlformats.org/officeDocument/2006/relationships/image" Target="../media/image25.wmf"/><Relationship Id="rId5" Type="http://schemas.openxmlformats.org/officeDocument/2006/relationships/image" Target="../media/image22.wmf"/><Relationship Id="rId15" Type="http://schemas.openxmlformats.org/officeDocument/2006/relationships/image" Target="../media/image31.wmf"/><Relationship Id="rId23" Type="http://schemas.openxmlformats.org/officeDocument/2006/relationships/image" Target="../media/image35.wmf"/><Relationship Id="rId28" Type="http://schemas.openxmlformats.org/officeDocument/2006/relationships/oleObject" Target="../embeddings/oleObject32.bin"/><Relationship Id="rId36" Type="http://schemas.openxmlformats.org/officeDocument/2006/relationships/oleObject" Target="../embeddings/oleObject39.bin"/><Relationship Id="rId10" Type="http://schemas.openxmlformats.org/officeDocument/2006/relationships/oleObject" Target="../embeddings/oleObject23.bin"/><Relationship Id="rId19" Type="http://schemas.openxmlformats.org/officeDocument/2006/relationships/image" Target="../media/image33.wmf"/><Relationship Id="rId31" Type="http://schemas.openxmlformats.org/officeDocument/2006/relationships/oleObject" Target="../embeddings/oleObject35.bin"/><Relationship Id="rId44" Type="http://schemas.openxmlformats.org/officeDocument/2006/relationships/oleObject" Target="../embeddings/oleObject43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25.bin"/><Relationship Id="rId22" Type="http://schemas.openxmlformats.org/officeDocument/2006/relationships/oleObject" Target="../embeddings/oleObject29.bin"/><Relationship Id="rId27" Type="http://schemas.openxmlformats.org/officeDocument/2006/relationships/oleObject" Target="../embeddings/oleObject31.bin"/><Relationship Id="rId30" Type="http://schemas.openxmlformats.org/officeDocument/2006/relationships/oleObject" Target="../embeddings/oleObject34.bin"/><Relationship Id="rId35" Type="http://schemas.openxmlformats.org/officeDocument/2006/relationships/image" Target="../media/image36.wmf"/><Relationship Id="rId43" Type="http://schemas.openxmlformats.org/officeDocument/2006/relationships/image" Target="../media/image40.wmf"/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2.xml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32.wmf"/><Relationship Id="rId25" Type="http://schemas.openxmlformats.org/officeDocument/2006/relationships/image" Target="../media/image13.wmf"/><Relationship Id="rId33" Type="http://schemas.openxmlformats.org/officeDocument/2006/relationships/oleObject" Target="../embeddings/oleObject37.bin"/><Relationship Id="rId38" Type="http://schemas.openxmlformats.org/officeDocument/2006/relationships/oleObject" Target="../embeddings/oleObject40.bin"/><Relationship Id="rId20" Type="http://schemas.openxmlformats.org/officeDocument/2006/relationships/oleObject" Target="../embeddings/oleObject28.bin"/><Relationship Id="rId41" Type="http://schemas.openxmlformats.org/officeDocument/2006/relationships/image" Target="../media/image39.w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wmf"/><Relationship Id="rId18" Type="http://schemas.openxmlformats.org/officeDocument/2006/relationships/oleObject" Target="../embeddings/oleObject49.bin"/><Relationship Id="rId26" Type="http://schemas.openxmlformats.org/officeDocument/2006/relationships/oleObject" Target="../embeddings/oleObject52.bin"/><Relationship Id="rId21" Type="http://schemas.openxmlformats.org/officeDocument/2006/relationships/image" Target="../media/image34.wmf"/><Relationship Id="rId34" Type="http://schemas.openxmlformats.org/officeDocument/2006/relationships/oleObject" Target="../embeddings/oleObject41.bin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32.wmf"/><Relationship Id="rId25" Type="http://schemas.openxmlformats.org/officeDocument/2006/relationships/image" Target="../media/image13.wmf"/><Relationship Id="rId33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8.bin"/><Relationship Id="rId20" Type="http://schemas.openxmlformats.org/officeDocument/2006/relationships/oleObject" Target="../embeddings/oleObject50.bin"/><Relationship Id="rId29" Type="http://schemas.openxmlformats.org/officeDocument/2006/relationships/image" Target="../media/image42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9.wmf"/><Relationship Id="rId24" Type="http://schemas.openxmlformats.org/officeDocument/2006/relationships/oleObject" Target="../embeddings/oleObject5.bin"/><Relationship Id="rId32" Type="http://schemas.openxmlformats.org/officeDocument/2006/relationships/oleObject" Target="../embeddings/oleObject40.bin"/><Relationship Id="rId37" Type="http://schemas.openxmlformats.org/officeDocument/2006/relationships/image" Target="../media/image40.wmf"/><Relationship Id="rId5" Type="http://schemas.openxmlformats.org/officeDocument/2006/relationships/image" Target="../media/image22.wmf"/><Relationship Id="rId15" Type="http://schemas.openxmlformats.org/officeDocument/2006/relationships/image" Target="../media/image31.wmf"/><Relationship Id="rId23" Type="http://schemas.openxmlformats.org/officeDocument/2006/relationships/image" Target="../media/image35.wmf"/><Relationship Id="rId28" Type="http://schemas.openxmlformats.org/officeDocument/2006/relationships/oleObject" Target="../embeddings/oleObject53.bin"/><Relationship Id="rId36" Type="http://schemas.openxmlformats.org/officeDocument/2006/relationships/oleObject" Target="../embeddings/oleObject55.bin"/><Relationship Id="rId10" Type="http://schemas.openxmlformats.org/officeDocument/2006/relationships/oleObject" Target="../embeddings/oleObject45.bin"/><Relationship Id="rId19" Type="http://schemas.openxmlformats.org/officeDocument/2006/relationships/image" Target="../media/image33.wmf"/><Relationship Id="rId31" Type="http://schemas.openxmlformats.org/officeDocument/2006/relationships/image" Target="../media/image25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47.bin"/><Relationship Id="rId22" Type="http://schemas.openxmlformats.org/officeDocument/2006/relationships/oleObject" Target="../embeddings/oleObject51.bin"/><Relationship Id="rId27" Type="http://schemas.openxmlformats.org/officeDocument/2006/relationships/image" Target="../media/image41.wmf"/><Relationship Id="rId30" Type="http://schemas.openxmlformats.org/officeDocument/2006/relationships/oleObject" Target="../embeddings/oleObject54.bin"/><Relationship Id="rId35" Type="http://schemas.openxmlformats.org/officeDocument/2006/relationships/image" Target="../media/image39.wmf"/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4209" name="Text Box 113"/>
          <p:cNvSpPr txBox="1">
            <a:spLocks noChangeArrowheads="1"/>
          </p:cNvSpPr>
          <p:nvPr/>
        </p:nvSpPr>
        <p:spPr bwMode="auto">
          <a:xfrm>
            <a:off x="611560" y="1052736"/>
            <a:ext cx="756084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  <a:defRPr/>
            </a:pPr>
            <a:r>
              <a:rPr lang="ja-JP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ロボット構造力学</a:t>
            </a:r>
            <a:r>
              <a:rPr lang="en-US" altLang="ja-JP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en-US" altLang="ja-JP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Mechanics of Robot Materials and Structures</a:t>
            </a:r>
          </a:p>
        </p:txBody>
      </p:sp>
      <p:sp>
        <p:nvSpPr>
          <p:cNvPr id="4210" name="Text Box 114"/>
          <p:cNvSpPr txBox="1">
            <a:spLocks noChangeArrowheads="1"/>
          </p:cNvSpPr>
          <p:nvPr/>
        </p:nvSpPr>
        <p:spPr bwMode="auto">
          <a:xfrm>
            <a:off x="1691680" y="4509120"/>
            <a:ext cx="6840760" cy="153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未来ロボティクス学科</a:t>
            </a:r>
            <a:endParaRPr lang="en-US" altLang="ja-JP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>
              <a:defRPr/>
            </a:pPr>
            <a:r>
              <a:rPr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菊池　耕生</a:t>
            </a:r>
            <a:endParaRPr lang="en-US" altLang="ja-JP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542925">
              <a:defRPr/>
            </a:pPr>
            <a:endParaRPr lang="en-US" altLang="ja-JP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>
              <a:spcBef>
                <a:spcPts val="200"/>
              </a:spcBef>
              <a:defRPr/>
            </a:pP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TA:	</a:t>
            </a:r>
            <a:r>
              <a:rPr lang="ja-JP" altLang="en-US" sz="2000" b="1" dirty="0"/>
              <a:t>平野 清遼，三原 千奈，馬頭　莉子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5" name="Text Box 114"/>
          <p:cNvSpPr txBox="1">
            <a:spLocks noChangeArrowheads="1"/>
          </p:cNvSpPr>
          <p:nvPr/>
        </p:nvSpPr>
        <p:spPr bwMode="auto">
          <a:xfrm>
            <a:off x="827584" y="3575531"/>
            <a:ext cx="68407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b="1" dirty="0">
                <a:solidFill>
                  <a:srgbClr val="FF0000"/>
                </a:solidFill>
              </a:rPr>
              <a:t>軸のねじり，らせん角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8496944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軸にかかるトルク＝せん断応力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cxnSp>
        <p:nvCxnSpPr>
          <p:cNvPr id="21" name="直線コネクタ 20"/>
          <p:cNvCxnSpPr/>
          <p:nvPr/>
        </p:nvCxnSpPr>
        <p:spPr>
          <a:xfrm>
            <a:off x="6412336" y="660750"/>
            <a:ext cx="0" cy="40643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14"/>
          <p:cNvSpPr txBox="1">
            <a:spLocks noChangeArrowheads="1"/>
          </p:cNvSpPr>
          <p:nvPr/>
        </p:nvSpPr>
        <p:spPr bwMode="auto">
          <a:xfrm>
            <a:off x="611560" y="1268760"/>
            <a:ext cx="19652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せん断応力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 rot="5400000">
            <a:off x="6428235" y="722782"/>
            <a:ext cx="0" cy="40643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円弧 44"/>
          <p:cNvSpPr/>
          <p:nvPr/>
        </p:nvSpPr>
        <p:spPr>
          <a:xfrm>
            <a:off x="5424536" y="1779306"/>
            <a:ext cx="1967389" cy="1973295"/>
          </a:xfrm>
          <a:prstGeom prst="arc">
            <a:avLst>
              <a:gd name="adj1" fmla="val 16200000"/>
              <a:gd name="adj2" fmla="val 16156044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" name="グループ化 26"/>
          <p:cNvGrpSpPr/>
          <p:nvPr/>
        </p:nvGrpSpPr>
        <p:grpSpPr>
          <a:xfrm>
            <a:off x="6586336" y="1458835"/>
            <a:ext cx="805589" cy="1306193"/>
            <a:chOff x="5970136" y="1412776"/>
            <a:chExt cx="805589" cy="1306193"/>
          </a:xfrm>
        </p:grpSpPr>
        <p:cxnSp>
          <p:nvCxnSpPr>
            <p:cNvPr id="20" name="直線矢印コネクタ 19"/>
            <p:cNvCxnSpPr/>
            <p:nvPr/>
          </p:nvCxnSpPr>
          <p:spPr>
            <a:xfrm flipV="1">
              <a:off x="6775725" y="1412776"/>
              <a:ext cx="0" cy="129614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/>
            <p:cNvCxnSpPr/>
            <p:nvPr/>
          </p:nvCxnSpPr>
          <p:spPr>
            <a:xfrm flipV="1">
              <a:off x="6572220" y="1668870"/>
              <a:ext cx="0" cy="1040051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矢印コネクタ 53"/>
            <p:cNvCxnSpPr/>
            <p:nvPr/>
          </p:nvCxnSpPr>
          <p:spPr>
            <a:xfrm flipH="1" flipV="1">
              <a:off x="6372200" y="1916832"/>
              <a:ext cx="10048" cy="792089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/>
            <p:cNvCxnSpPr/>
            <p:nvPr/>
          </p:nvCxnSpPr>
          <p:spPr>
            <a:xfrm flipV="1">
              <a:off x="6176272" y="2188895"/>
              <a:ext cx="0" cy="52002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矢印コネクタ 55"/>
            <p:cNvCxnSpPr/>
            <p:nvPr/>
          </p:nvCxnSpPr>
          <p:spPr>
            <a:xfrm flipV="1">
              <a:off x="5970136" y="2458956"/>
              <a:ext cx="0" cy="260013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グループ化 62"/>
          <p:cNvGrpSpPr/>
          <p:nvPr/>
        </p:nvGrpSpPr>
        <p:grpSpPr>
          <a:xfrm flipH="1" flipV="1">
            <a:off x="5428999" y="2758295"/>
            <a:ext cx="805589" cy="1306193"/>
            <a:chOff x="5970136" y="1412776"/>
            <a:chExt cx="805589" cy="1306193"/>
          </a:xfrm>
        </p:grpSpPr>
        <p:cxnSp>
          <p:nvCxnSpPr>
            <p:cNvPr id="64" name="直線矢印コネクタ 63"/>
            <p:cNvCxnSpPr/>
            <p:nvPr/>
          </p:nvCxnSpPr>
          <p:spPr>
            <a:xfrm flipV="1">
              <a:off x="6775725" y="1412776"/>
              <a:ext cx="0" cy="129614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矢印コネクタ 64"/>
            <p:cNvCxnSpPr/>
            <p:nvPr/>
          </p:nvCxnSpPr>
          <p:spPr>
            <a:xfrm flipV="1">
              <a:off x="6572220" y="1668870"/>
              <a:ext cx="0" cy="1040051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矢印コネクタ 66"/>
            <p:cNvCxnSpPr/>
            <p:nvPr/>
          </p:nvCxnSpPr>
          <p:spPr>
            <a:xfrm flipH="1" flipV="1">
              <a:off x="6372200" y="1916832"/>
              <a:ext cx="10048" cy="792089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矢印コネクタ 77"/>
            <p:cNvCxnSpPr/>
            <p:nvPr/>
          </p:nvCxnSpPr>
          <p:spPr>
            <a:xfrm flipV="1">
              <a:off x="6176272" y="2188895"/>
              <a:ext cx="0" cy="52002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矢印コネクタ 78"/>
            <p:cNvCxnSpPr/>
            <p:nvPr/>
          </p:nvCxnSpPr>
          <p:spPr>
            <a:xfrm flipV="1">
              <a:off x="5970136" y="2458956"/>
              <a:ext cx="0" cy="260013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0" name="オブジェクト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586719"/>
              </p:ext>
            </p:extLst>
          </p:nvPr>
        </p:nvGraphicFramePr>
        <p:xfrm>
          <a:off x="7556078" y="1358180"/>
          <a:ext cx="550863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34" name="Equation" r:id="rId4" imgW="317160" imgH="228600" progId="Equation.DSMT4">
                  <p:embed/>
                </p:oleObj>
              </mc:Choice>
              <mc:Fallback>
                <p:oleObj name="Equation" r:id="rId4" imgW="317160" imgH="228600" progId="Equation.DSMT4">
                  <p:embed/>
                  <p:pic>
                    <p:nvPicPr>
                      <p:cNvPr id="70" name="オブジェクト 6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6078" y="1358180"/>
                        <a:ext cx="550863" cy="38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オブジェクト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428638"/>
              </p:ext>
            </p:extLst>
          </p:nvPr>
        </p:nvGraphicFramePr>
        <p:xfrm>
          <a:off x="7465596" y="2798784"/>
          <a:ext cx="19843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35" name="Equation" r:id="rId6" imgW="114120" imgH="126720" progId="Equation.DSMT4">
                  <p:embed/>
                </p:oleObj>
              </mc:Choice>
              <mc:Fallback>
                <p:oleObj name="Equation" r:id="rId6" imgW="114120" imgH="126720" progId="Equation.DSMT4">
                  <p:embed/>
                  <p:pic>
                    <p:nvPicPr>
                      <p:cNvPr id="80" name="オブジェクト 7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65596" y="2798784"/>
                        <a:ext cx="198437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" name="グループ化 47"/>
          <p:cNvGrpSpPr/>
          <p:nvPr/>
        </p:nvGrpSpPr>
        <p:grpSpPr>
          <a:xfrm>
            <a:off x="5731118" y="2083608"/>
            <a:ext cx="1368432" cy="1432726"/>
            <a:chOff x="5731118" y="2083608"/>
            <a:chExt cx="1368432" cy="1432726"/>
          </a:xfrm>
        </p:grpSpPr>
        <p:grpSp>
          <p:nvGrpSpPr>
            <p:cNvPr id="84" name="グループ化 83"/>
            <p:cNvGrpSpPr/>
            <p:nvPr/>
          </p:nvGrpSpPr>
          <p:grpSpPr>
            <a:xfrm>
              <a:off x="5731118" y="2083608"/>
              <a:ext cx="1354041" cy="1358106"/>
              <a:chOff x="2071253" y="2578508"/>
              <a:chExt cx="1354041" cy="1358106"/>
            </a:xfrm>
          </p:grpSpPr>
          <p:sp>
            <p:nvSpPr>
              <p:cNvPr id="85" name="円弧 84"/>
              <p:cNvSpPr/>
              <p:nvPr/>
            </p:nvSpPr>
            <p:spPr>
              <a:xfrm>
                <a:off x="2071253" y="2578508"/>
                <a:ext cx="1354041" cy="1358106"/>
              </a:xfrm>
              <a:prstGeom prst="arc">
                <a:avLst>
                  <a:gd name="adj1" fmla="val 16200000"/>
                  <a:gd name="adj2" fmla="val 16156044"/>
                </a:avLst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円弧 85"/>
              <p:cNvSpPr/>
              <p:nvPr/>
            </p:nvSpPr>
            <p:spPr>
              <a:xfrm>
                <a:off x="2111299" y="2618700"/>
                <a:ext cx="1278701" cy="1282540"/>
              </a:xfrm>
              <a:prstGeom prst="arc">
                <a:avLst>
                  <a:gd name="adj1" fmla="val 16200000"/>
                  <a:gd name="adj2" fmla="val 16156044"/>
                </a:avLst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aphicFrame>
          <p:nvGraphicFramePr>
            <p:cNvPr id="87" name="オブジェクト 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6850516"/>
                </p:ext>
              </p:extLst>
            </p:nvPr>
          </p:nvGraphicFramePr>
          <p:xfrm>
            <a:off x="6723313" y="3214709"/>
            <a:ext cx="376237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36" name="Equation" r:id="rId8" imgW="215640" imgH="177480" progId="Equation.DSMT4">
                    <p:embed/>
                  </p:oleObj>
                </mc:Choice>
                <mc:Fallback>
                  <p:oleObj name="Equation" r:id="rId8" imgW="215640" imgH="177480" progId="Equation.DSMT4">
                    <p:embed/>
                    <p:pic>
                      <p:nvPicPr>
                        <p:cNvPr id="81" name="オブジェクト 80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723313" y="3214709"/>
                          <a:ext cx="376237" cy="301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7" name="直線矢印コネクタ 46"/>
            <p:cNvCxnSpPr>
              <a:endCxn id="87" idx="0"/>
            </p:cNvCxnSpPr>
            <p:nvPr/>
          </p:nvCxnSpPr>
          <p:spPr>
            <a:xfrm>
              <a:off x="6408138" y="2754979"/>
              <a:ext cx="504087" cy="4390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8" name="オブジェクト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5092473"/>
                </p:ext>
              </p:extLst>
            </p:nvPr>
          </p:nvGraphicFramePr>
          <p:xfrm>
            <a:off x="6637588" y="2816265"/>
            <a:ext cx="26511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37" name="Equation" r:id="rId10" imgW="152280" imgH="164880" progId="Equation.DSMT4">
                    <p:embed/>
                  </p:oleObj>
                </mc:Choice>
                <mc:Fallback>
                  <p:oleObj name="Equation" r:id="rId10" imgW="152280" imgH="164880" progId="Equation.DSMT4">
                    <p:embed/>
                    <p:pic>
                      <p:nvPicPr>
                        <p:cNvPr id="87" name="オブジェクト 86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637588" y="2816265"/>
                          <a:ext cx="265112" cy="27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9" name="Text Box 114"/>
          <p:cNvSpPr txBox="1">
            <a:spLocks noChangeArrowheads="1"/>
          </p:cNvSpPr>
          <p:nvPr/>
        </p:nvSpPr>
        <p:spPr bwMode="auto">
          <a:xfrm>
            <a:off x="611559" y="1810743"/>
            <a:ext cx="46932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800" dirty="0"/>
              <a:t>半径</a:t>
            </a:r>
            <a:r>
              <a:rPr lang="en-US" altLang="ja-JP" sz="1800" dirty="0"/>
              <a:t>ρ</a:t>
            </a:r>
            <a:r>
              <a:rPr lang="ja-JP" altLang="en-US" sz="1800" dirty="0" err="1"/>
              <a:t>だけ</a:t>
            </a:r>
            <a:r>
              <a:rPr lang="ja-JP" altLang="en-US" sz="1800" dirty="0"/>
              <a:t>離れた</a:t>
            </a:r>
            <a:r>
              <a:rPr lang="ja-JP" altLang="en-US" sz="1800" dirty="0">
                <a:solidFill>
                  <a:srgbClr val="0070C0"/>
                </a:solidFill>
              </a:rPr>
              <a:t>円周部分</a:t>
            </a:r>
            <a:r>
              <a:rPr lang="ja-JP" altLang="en-US" sz="1800" dirty="0"/>
              <a:t>にかかるトルクは</a:t>
            </a:r>
            <a:endParaRPr lang="en-US" altLang="ja-JP" sz="1800" dirty="0"/>
          </a:p>
        </p:txBody>
      </p:sp>
      <p:graphicFrame>
        <p:nvGraphicFramePr>
          <p:cNvPr id="90" name="オブジェクト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171460"/>
              </p:ext>
            </p:extLst>
          </p:nvPr>
        </p:nvGraphicFramePr>
        <p:xfrm>
          <a:off x="657021" y="2332248"/>
          <a:ext cx="2633663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38" name="Equation" r:id="rId12" imgW="1638000" imgH="203040" progId="Equation.DSMT4">
                  <p:embed/>
                </p:oleObj>
              </mc:Choice>
              <mc:Fallback>
                <p:oleObj name="Equation" r:id="rId12" imgW="1638000" imgH="203040" progId="Equation.DSMT4">
                  <p:embed/>
                  <p:pic>
                    <p:nvPicPr>
                      <p:cNvPr id="68" name="オブジェクト 6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57021" y="2332248"/>
                        <a:ext cx="2633663" cy="325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ext Box 114"/>
          <p:cNvSpPr txBox="1">
            <a:spLocks noChangeArrowheads="1"/>
          </p:cNvSpPr>
          <p:nvPr/>
        </p:nvSpPr>
        <p:spPr bwMode="auto">
          <a:xfrm>
            <a:off x="611559" y="2833752"/>
            <a:ext cx="46932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800" dirty="0"/>
              <a:t>軸断面にかかるトルクは，</a:t>
            </a:r>
            <a:endParaRPr lang="en-US" altLang="ja-JP" sz="1800" dirty="0"/>
          </a:p>
        </p:txBody>
      </p:sp>
      <p:graphicFrame>
        <p:nvGraphicFramePr>
          <p:cNvPr id="92" name="オブジェクト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700500"/>
              </p:ext>
            </p:extLst>
          </p:nvPr>
        </p:nvGraphicFramePr>
        <p:xfrm>
          <a:off x="680567" y="3347460"/>
          <a:ext cx="4084638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39" name="Equation" r:id="rId14" imgW="2539800" imgH="419040" progId="Equation.DSMT4">
                  <p:embed/>
                </p:oleObj>
              </mc:Choice>
              <mc:Fallback>
                <p:oleObj name="Equation" r:id="rId14" imgW="2539800" imgH="419040" progId="Equation.DSMT4">
                  <p:embed/>
                  <p:pic>
                    <p:nvPicPr>
                      <p:cNvPr id="90" name="オブジェクト 8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0567" y="3347460"/>
                        <a:ext cx="4084638" cy="671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4E958474-FD5B-4F26-A59C-A9CCEC345A04}"/>
              </a:ext>
            </a:extLst>
          </p:cNvPr>
          <p:cNvCxnSpPr/>
          <p:nvPr/>
        </p:nvCxnSpPr>
        <p:spPr>
          <a:xfrm>
            <a:off x="2800350" y="2123800"/>
            <a:ext cx="2930768" cy="381215"/>
          </a:xfrm>
          <a:prstGeom prst="straightConnector1">
            <a:avLst/>
          </a:prstGeom>
          <a:ln w="12700"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114">
            <a:extLst>
              <a:ext uri="{FF2B5EF4-FFF2-40B4-BE49-F238E27FC236}">
                <a16:creationId xmlns:a16="http://schemas.microsoft.com/office/drawing/2014/main" id="{3F70B18F-1706-419D-BF7F-D94076436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7878" y="1009479"/>
            <a:ext cx="26006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800" b="1" dirty="0"/>
              <a:t>最大ひずみ，最大トルク</a:t>
            </a:r>
            <a:endParaRPr lang="en-US" altLang="ja-JP" sz="1800" b="1" dirty="0"/>
          </a:p>
        </p:txBody>
      </p:sp>
    </p:spTree>
    <p:extLst>
      <p:ext uri="{BB962C8B-B14F-4D97-AF65-F5344CB8AC3E}">
        <p14:creationId xmlns:p14="http://schemas.microsoft.com/office/powerpoint/2010/main" val="710066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8496944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軸にかかるトルク：まとめ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41" name="Text Box 114"/>
          <p:cNvSpPr txBox="1">
            <a:spLocks noChangeArrowheads="1"/>
          </p:cNvSpPr>
          <p:nvPr/>
        </p:nvSpPr>
        <p:spPr bwMode="auto">
          <a:xfrm>
            <a:off x="2239665" y="1527771"/>
            <a:ext cx="6264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71463" indent="-271463">
              <a:defRPr/>
            </a:pPr>
            <a:r>
              <a:rPr lang="ja-JP" altLang="en-US" sz="2000" dirty="0">
                <a:solidFill>
                  <a:srgbClr val="FF0000"/>
                </a:solidFill>
              </a:rPr>
              <a:t>→</a:t>
            </a:r>
            <a:r>
              <a:rPr lang="ja-JP" altLang="en-US" sz="2000" dirty="0"/>
              <a:t>トルク</a:t>
            </a:r>
            <a:r>
              <a:rPr lang="en-US" altLang="ja-JP" sz="2000" dirty="0"/>
              <a:t>T</a:t>
            </a:r>
            <a:r>
              <a:rPr lang="ja-JP" altLang="en-US" sz="2000" dirty="0" err="1"/>
              <a:t>，</a:t>
            </a:r>
            <a:r>
              <a:rPr lang="ja-JP" altLang="en-US" sz="2000" dirty="0"/>
              <a:t>軸径</a:t>
            </a:r>
            <a:r>
              <a:rPr lang="en-US" altLang="ja-JP" sz="2000" dirty="0"/>
              <a:t>r</a:t>
            </a:r>
            <a:r>
              <a:rPr lang="ja-JP" altLang="en-US" sz="2000" dirty="0"/>
              <a:t>が分かると，</a:t>
            </a:r>
            <a:r>
              <a:rPr lang="ja-JP" altLang="en-US" sz="2000" dirty="0">
                <a:solidFill>
                  <a:srgbClr val="FF0000"/>
                </a:solidFill>
              </a:rPr>
              <a:t>軸表面に発生しているせん断応力</a:t>
            </a:r>
            <a:r>
              <a:rPr lang="en-US" altLang="ja-JP" sz="2000" dirty="0">
                <a:solidFill>
                  <a:srgbClr val="FF0000"/>
                </a:solidFill>
              </a:rPr>
              <a:t>τ</a:t>
            </a:r>
            <a:r>
              <a:rPr lang="en-US" altLang="ja-JP" sz="1600" dirty="0">
                <a:solidFill>
                  <a:srgbClr val="FF0000"/>
                </a:solidFill>
              </a:rPr>
              <a:t>1</a:t>
            </a:r>
            <a:r>
              <a:rPr lang="ja-JP" altLang="en-US" sz="2000" dirty="0">
                <a:solidFill>
                  <a:srgbClr val="FF0000"/>
                </a:solidFill>
              </a:rPr>
              <a:t>が分かる．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graphicFrame>
        <p:nvGraphicFramePr>
          <p:cNvPr id="92" name="オブジェクト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439101"/>
              </p:ext>
            </p:extLst>
          </p:nvPr>
        </p:nvGraphicFramePr>
        <p:xfrm>
          <a:off x="724526" y="1463801"/>
          <a:ext cx="1062037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60" name="Equation" r:id="rId4" imgW="660240" imgH="419040" progId="Equation.DSMT4">
                  <p:embed/>
                </p:oleObj>
              </mc:Choice>
              <mc:Fallback>
                <p:oleObj name="Equation" r:id="rId4" imgW="660240" imgH="419040" progId="Equation.DSMT4">
                  <p:embed/>
                  <p:pic>
                    <p:nvPicPr>
                      <p:cNvPr id="92" name="オブジェクト 9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4526" y="1463801"/>
                        <a:ext cx="1062037" cy="67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オブジェクト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846049"/>
              </p:ext>
            </p:extLst>
          </p:nvPr>
        </p:nvGraphicFramePr>
        <p:xfrm>
          <a:off x="724526" y="2444441"/>
          <a:ext cx="17462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61" name="Equation" r:id="rId6" imgW="1002960" imgH="406080" progId="Equation.DSMT4">
                  <p:embed/>
                </p:oleObj>
              </mc:Choice>
              <mc:Fallback>
                <p:oleObj name="Equation" r:id="rId6" imgW="1002960" imgH="406080" progId="Equation.DSMT4">
                  <p:embed/>
                  <p:pic>
                    <p:nvPicPr>
                      <p:cNvPr id="73" name="オブジェクト 7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4526" y="2444441"/>
                        <a:ext cx="1746250" cy="696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114"/>
          <p:cNvSpPr txBox="1">
            <a:spLocks noChangeArrowheads="1"/>
          </p:cNvSpPr>
          <p:nvPr/>
        </p:nvSpPr>
        <p:spPr bwMode="auto">
          <a:xfrm>
            <a:off x="2718709" y="2492099"/>
            <a:ext cx="57851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71463" indent="-271463">
              <a:defRPr/>
            </a:pPr>
            <a:r>
              <a:rPr lang="ja-JP" altLang="en-US" sz="2000" dirty="0">
                <a:solidFill>
                  <a:srgbClr val="FF0000"/>
                </a:solidFill>
              </a:rPr>
              <a:t>→</a:t>
            </a:r>
            <a:r>
              <a:rPr lang="ja-JP" altLang="en-US" sz="2000" dirty="0"/>
              <a:t>軸表面に発生しているせん断応力</a:t>
            </a:r>
            <a:r>
              <a:rPr lang="en-US" altLang="ja-JP" sz="2000" dirty="0"/>
              <a:t>τ</a:t>
            </a:r>
            <a:r>
              <a:rPr lang="en-US" altLang="ja-JP" sz="1200" dirty="0"/>
              <a:t>1</a:t>
            </a:r>
            <a:r>
              <a:rPr lang="ja-JP" altLang="en-US" sz="2000" dirty="0"/>
              <a:t>が分かると，</a:t>
            </a:r>
            <a:r>
              <a:rPr lang="ja-JP" altLang="en-US" sz="2000" dirty="0">
                <a:solidFill>
                  <a:srgbClr val="FF0000"/>
                </a:solidFill>
              </a:rPr>
              <a:t>軸表面のらせん角（せん断歪み）が分かる．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graphicFrame>
        <p:nvGraphicFramePr>
          <p:cNvPr id="49" name="オブジェクト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881966"/>
              </p:ext>
            </p:extLst>
          </p:nvPr>
        </p:nvGraphicFramePr>
        <p:xfrm>
          <a:off x="744538" y="3489325"/>
          <a:ext cx="1703387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62" name="Equation" r:id="rId8" imgW="977760" imgH="406080" progId="Equation.DSMT4">
                  <p:embed/>
                </p:oleObj>
              </mc:Choice>
              <mc:Fallback>
                <p:oleObj name="Equation" r:id="rId8" imgW="977760" imgH="406080" progId="Equation.DSMT4">
                  <p:embed/>
                  <p:pic>
                    <p:nvPicPr>
                      <p:cNvPr id="43" name="オブジェクト 4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4538" y="3489325"/>
                        <a:ext cx="1703387" cy="696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114"/>
          <p:cNvSpPr txBox="1">
            <a:spLocks noChangeArrowheads="1"/>
          </p:cNvSpPr>
          <p:nvPr/>
        </p:nvSpPr>
        <p:spPr bwMode="auto">
          <a:xfrm>
            <a:off x="2718709" y="3515759"/>
            <a:ext cx="57851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71463" indent="-271463">
              <a:defRPr/>
            </a:pPr>
            <a:r>
              <a:rPr lang="ja-JP" altLang="en-US" sz="2000" dirty="0">
                <a:solidFill>
                  <a:srgbClr val="FF0000"/>
                </a:solidFill>
              </a:rPr>
              <a:t>→</a:t>
            </a:r>
            <a:r>
              <a:rPr lang="ja-JP" altLang="en-US" sz="2000" dirty="0"/>
              <a:t>軸表面のらせん角（せん断歪み）が分かると，</a:t>
            </a:r>
            <a:r>
              <a:rPr lang="ja-JP" altLang="en-US" sz="2000" dirty="0">
                <a:solidFill>
                  <a:srgbClr val="FF0000"/>
                </a:solidFill>
              </a:rPr>
              <a:t>単位長さ当たりのねじり角</a:t>
            </a:r>
            <a:r>
              <a:rPr lang="en-US" altLang="ja-JP" sz="2000" dirty="0">
                <a:solidFill>
                  <a:srgbClr val="FF0000"/>
                </a:solidFill>
              </a:rPr>
              <a:t>θ</a:t>
            </a:r>
            <a:r>
              <a:rPr lang="ja-JP" altLang="en-US" sz="2000" dirty="0">
                <a:solidFill>
                  <a:srgbClr val="FF0000"/>
                </a:solidFill>
              </a:rPr>
              <a:t>が分かる．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971600" y="4365104"/>
            <a:ext cx="7200800" cy="2370609"/>
            <a:chOff x="971600" y="4365104"/>
            <a:chExt cx="7200800" cy="2370609"/>
          </a:xfrm>
        </p:grpSpPr>
        <p:sp>
          <p:nvSpPr>
            <p:cNvPr id="77" name="Text Box 114"/>
            <p:cNvSpPr txBox="1">
              <a:spLocks noChangeArrowheads="1"/>
            </p:cNvSpPr>
            <p:nvPr/>
          </p:nvSpPr>
          <p:spPr bwMode="auto">
            <a:xfrm>
              <a:off x="3513134" y="4650268"/>
              <a:ext cx="4659266" cy="178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ja-JP" altLang="en-US" sz="1800" dirty="0"/>
                <a:t>これらが分かると，</a:t>
              </a:r>
              <a:endParaRPr lang="en-US" altLang="ja-JP" sz="1800" dirty="0"/>
            </a:p>
            <a:p>
              <a:pPr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ja-JP" altLang="en-US" sz="1800" dirty="0" err="1">
                  <a:solidFill>
                    <a:srgbClr val="FF0000"/>
                  </a:solidFill>
                </a:rPr>
                <a:t>．</a:t>
              </a:r>
              <a:r>
                <a:rPr lang="ja-JP" altLang="en-US" sz="1800" dirty="0">
                  <a:solidFill>
                    <a:srgbClr val="FF0000"/>
                  </a:solidFill>
                </a:rPr>
                <a:t>軸が折れるか折れないか，</a:t>
              </a:r>
              <a:endParaRPr lang="en-US" altLang="ja-JP" sz="1800" dirty="0">
                <a:solidFill>
                  <a:srgbClr val="FF0000"/>
                </a:solidFill>
              </a:endParaRPr>
            </a:p>
            <a:p>
              <a:pPr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ja-JP" altLang="en-US" sz="1800" dirty="0" err="1">
                  <a:solidFill>
                    <a:srgbClr val="FF0000"/>
                  </a:solidFill>
                </a:rPr>
                <a:t>．</a:t>
              </a:r>
              <a:r>
                <a:rPr lang="ja-JP" altLang="en-US" sz="1800" dirty="0">
                  <a:solidFill>
                    <a:srgbClr val="FF0000"/>
                  </a:solidFill>
                </a:rPr>
                <a:t>どの程度の角度（位置決め）精度がでるか</a:t>
              </a:r>
              <a:endParaRPr lang="en-US" altLang="ja-JP" sz="1800" dirty="0">
                <a:solidFill>
                  <a:srgbClr val="FF0000"/>
                </a:solidFill>
              </a:endParaRPr>
            </a:p>
            <a:p>
              <a:pPr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ja-JP" altLang="en-US" sz="1800" dirty="0"/>
                <a:t>が分かる．ここから，</a:t>
              </a:r>
              <a:endParaRPr lang="en-US" altLang="ja-JP" sz="1800" dirty="0"/>
            </a:p>
            <a:p>
              <a:pPr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ja-JP" altLang="en-US" sz="1800" dirty="0" err="1">
                  <a:solidFill>
                    <a:srgbClr val="FF0000"/>
                  </a:solidFill>
                </a:rPr>
                <a:t>．</a:t>
              </a:r>
              <a:r>
                <a:rPr lang="ja-JP" altLang="en-US" sz="1800" dirty="0">
                  <a:solidFill>
                    <a:srgbClr val="FF0000"/>
                  </a:solidFill>
                </a:rPr>
                <a:t>軸径を決定できる</a:t>
              </a:r>
              <a:endParaRPr lang="en-US" altLang="ja-JP" sz="1800" dirty="0">
                <a:solidFill>
                  <a:srgbClr val="FF0000"/>
                </a:solidFill>
              </a:endParaRPr>
            </a:p>
          </p:txBody>
        </p:sp>
        <p:pic>
          <p:nvPicPr>
            <p:cNvPr id="51" name="図 5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71600" y="4365104"/>
              <a:ext cx="2229314" cy="2370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212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8496944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軸にかかるトルク：まとめ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13" name="Text Box 114"/>
          <p:cNvSpPr txBox="1">
            <a:spLocks noChangeArrowheads="1"/>
          </p:cNvSpPr>
          <p:nvPr/>
        </p:nvSpPr>
        <p:spPr bwMode="auto">
          <a:xfrm>
            <a:off x="611560" y="1340768"/>
            <a:ext cx="78488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71463" indent="-271463">
              <a:defRPr/>
            </a:pPr>
            <a:r>
              <a:rPr lang="ja-JP" altLang="en-US" sz="2000" dirty="0">
                <a:solidFill>
                  <a:srgbClr val="FF0000"/>
                </a:solidFill>
              </a:rPr>
              <a:t>なお，断面二次極モーメント（</a:t>
            </a:r>
            <a:r>
              <a:rPr lang="en-US" altLang="ja-JP" sz="2000" dirty="0">
                <a:solidFill>
                  <a:srgbClr val="FF0000"/>
                </a:solidFill>
              </a:rPr>
              <a:t>Polar moment of inertia of area</a:t>
            </a:r>
            <a:r>
              <a:rPr lang="ja-JP" altLang="en-US" sz="2000" dirty="0">
                <a:solidFill>
                  <a:srgbClr val="FF0000"/>
                </a:solidFill>
              </a:rPr>
              <a:t>）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808083"/>
              </p:ext>
            </p:extLst>
          </p:nvPr>
        </p:nvGraphicFramePr>
        <p:xfrm>
          <a:off x="643530" y="1916832"/>
          <a:ext cx="39751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81" name="Equation" r:id="rId4" imgW="2286000" imgH="393480" progId="Equation.DSMT4">
                  <p:embed/>
                </p:oleObj>
              </mc:Choice>
              <mc:Fallback>
                <p:oleObj name="Equation" r:id="rId4" imgW="2286000" imgH="393480" progId="Equation.DSMT4">
                  <p:embed/>
                  <p:pic>
                    <p:nvPicPr>
                      <p:cNvPr id="93" name="オブジェクト 9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3530" y="1916832"/>
                        <a:ext cx="3975100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直線コネクタ 14"/>
          <p:cNvCxnSpPr/>
          <p:nvPr/>
        </p:nvCxnSpPr>
        <p:spPr>
          <a:xfrm flipH="1">
            <a:off x="5875134" y="2924944"/>
            <a:ext cx="272931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弧 15"/>
          <p:cNvSpPr/>
          <p:nvPr/>
        </p:nvSpPr>
        <p:spPr>
          <a:xfrm>
            <a:off x="6295622" y="1949271"/>
            <a:ext cx="1967389" cy="1973295"/>
          </a:xfrm>
          <a:prstGeom prst="arc">
            <a:avLst>
              <a:gd name="adj1" fmla="val 16200000"/>
              <a:gd name="adj2" fmla="val 16156044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0" name="オブジェクト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238000"/>
              </p:ext>
            </p:extLst>
          </p:nvPr>
        </p:nvGraphicFramePr>
        <p:xfrm>
          <a:off x="8336682" y="2968749"/>
          <a:ext cx="19843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82" name="Equation" r:id="rId6" imgW="114120" imgH="126720" progId="Equation.DSMT4">
                  <p:embed/>
                </p:oleObj>
              </mc:Choice>
              <mc:Fallback>
                <p:oleObj name="Equation" r:id="rId6" imgW="114120" imgH="126720" progId="Equation.DSMT4">
                  <p:embed/>
                  <p:pic>
                    <p:nvPicPr>
                      <p:cNvPr id="81" name="オブジェクト 8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36682" y="2968749"/>
                        <a:ext cx="198437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グループ化 31"/>
          <p:cNvGrpSpPr/>
          <p:nvPr/>
        </p:nvGrpSpPr>
        <p:grpSpPr>
          <a:xfrm>
            <a:off x="6602204" y="2253573"/>
            <a:ext cx="1354041" cy="1358106"/>
            <a:chOff x="2071253" y="2578508"/>
            <a:chExt cx="1354041" cy="1358106"/>
          </a:xfrm>
        </p:grpSpPr>
        <p:sp>
          <p:nvSpPr>
            <p:cNvPr id="36" name="円弧 35"/>
            <p:cNvSpPr/>
            <p:nvPr/>
          </p:nvSpPr>
          <p:spPr>
            <a:xfrm>
              <a:off x="2071253" y="2578508"/>
              <a:ext cx="1354041" cy="1358106"/>
            </a:xfrm>
            <a:prstGeom prst="arc">
              <a:avLst>
                <a:gd name="adj1" fmla="val 16200000"/>
                <a:gd name="adj2" fmla="val 16156044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弧 36"/>
            <p:cNvSpPr/>
            <p:nvPr/>
          </p:nvSpPr>
          <p:spPr>
            <a:xfrm>
              <a:off x="2111299" y="2618700"/>
              <a:ext cx="1278701" cy="1282540"/>
            </a:xfrm>
            <a:prstGeom prst="arc">
              <a:avLst>
                <a:gd name="adj1" fmla="val 16200000"/>
                <a:gd name="adj2" fmla="val 16156044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33" name="オブジェクト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697119"/>
              </p:ext>
            </p:extLst>
          </p:nvPr>
        </p:nvGraphicFramePr>
        <p:xfrm>
          <a:off x="7594399" y="3384674"/>
          <a:ext cx="376237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83" name="Equation" r:id="rId8" imgW="215640" imgH="177480" progId="Equation.DSMT4">
                  <p:embed/>
                </p:oleObj>
              </mc:Choice>
              <mc:Fallback>
                <p:oleObj name="Equation" r:id="rId8" imgW="215640" imgH="177480" progId="Equation.DSMT4">
                  <p:embed/>
                  <p:pic>
                    <p:nvPicPr>
                      <p:cNvPr id="87" name="オブジェクト 8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94399" y="3384674"/>
                        <a:ext cx="376237" cy="30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直線矢印コネクタ 33"/>
          <p:cNvCxnSpPr>
            <a:endCxn id="33" idx="0"/>
          </p:cNvCxnSpPr>
          <p:nvPr/>
        </p:nvCxnSpPr>
        <p:spPr>
          <a:xfrm>
            <a:off x="7279224" y="2924944"/>
            <a:ext cx="504087" cy="4390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オブジェクト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841907"/>
              </p:ext>
            </p:extLst>
          </p:nvPr>
        </p:nvGraphicFramePr>
        <p:xfrm>
          <a:off x="7508674" y="2924944"/>
          <a:ext cx="265112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84" name="Equation" r:id="rId10" imgW="152280" imgH="164880" progId="Equation.DSMT4">
                  <p:embed/>
                </p:oleObj>
              </mc:Choice>
              <mc:Fallback>
                <p:oleObj name="Equation" r:id="rId10" imgW="152280" imgH="164880" progId="Equation.DSMT4">
                  <p:embed/>
                  <p:pic>
                    <p:nvPicPr>
                      <p:cNvPr id="88" name="オブジェクト 8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508674" y="2924944"/>
                        <a:ext cx="265112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直線コネクタ 38"/>
          <p:cNvCxnSpPr/>
          <p:nvPr/>
        </p:nvCxnSpPr>
        <p:spPr>
          <a:xfrm rot="5400000" flipH="1">
            <a:off x="5908773" y="2926767"/>
            <a:ext cx="272931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114"/>
          <p:cNvSpPr txBox="1">
            <a:spLocks noChangeArrowheads="1"/>
          </p:cNvSpPr>
          <p:nvPr/>
        </p:nvSpPr>
        <p:spPr bwMode="auto">
          <a:xfrm>
            <a:off x="611560" y="2787606"/>
            <a:ext cx="30243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71463" indent="-271463">
              <a:defRPr/>
            </a:pPr>
            <a:r>
              <a:rPr lang="ja-JP" altLang="en-US" sz="2000" dirty="0">
                <a:solidFill>
                  <a:srgbClr val="FF0000"/>
                </a:solidFill>
              </a:rPr>
              <a:t>を用いると，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graphicFrame>
        <p:nvGraphicFramePr>
          <p:cNvPr id="42" name="オブジェクト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10791"/>
              </p:ext>
            </p:extLst>
          </p:nvPr>
        </p:nvGraphicFramePr>
        <p:xfrm>
          <a:off x="799337" y="3364037"/>
          <a:ext cx="21653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85" name="Equation" r:id="rId12" imgW="1346040" imgH="469800" progId="Equation.DSMT4">
                  <p:embed/>
                </p:oleObj>
              </mc:Choice>
              <mc:Fallback>
                <p:oleObj name="Equation" r:id="rId12" imgW="1346040" imgH="469800" progId="Equation.DSMT4">
                  <p:embed/>
                  <p:pic>
                    <p:nvPicPr>
                      <p:cNvPr id="92" name="オブジェクト 9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99337" y="3364037"/>
                        <a:ext cx="2165350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オブジェクト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124939"/>
              </p:ext>
            </p:extLst>
          </p:nvPr>
        </p:nvGraphicFramePr>
        <p:xfrm>
          <a:off x="799337" y="4234444"/>
          <a:ext cx="3094037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86" name="Equation" r:id="rId14" imgW="1777680" imgH="457200" progId="Equation.DSMT4">
                  <p:embed/>
                </p:oleObj>
              </mc:Choice>
              <mc:Fallback>
                <p:oleObj name="Equation" r:id="rId14" imgW="1777680" imgH="457200" progId="Equation.DSMT4">
                  <p:embed/>
                  <p:pic>
                    <p:nvPicPr>
                      <p:cNvPr id="43" name="オブジェクト 4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99337" y="4234444"/>
                        <a:ext cx="3094037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オブジェクト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665370"/>
              </p:ext>
            </p:extLst>
          </p:nvPr>
        </p:nvGraphicFramePr>
        <p:xfrm>
          <a:off x="768549" y="5164138"/>
          <a:ext cx="3227387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87" name="Equation" r:id="rId16" imgW="1854000" imgH="444240" progId="Equation.DSMT4">
                  <p:embed/>
                </p:oleObj>
              </mc:Choice>
              <mc:Fallback>
                <p:oleObj name="Equation" r:id="rId16" imgW="1854000" imgH="444240" progId="Equation.DSMT4">
                  <p:embed/>
                  <p:pic>
                    <p:nvPicPr>
                      <p:cNvPr id="49" name="オブジェクト 48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68549" y="5164138"/>
                        <a:ext cx="3227387" cy="763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114"/>
          <p:cNvSpPr txBox="1">
            <a:spLocks noChangeArrowheads="1"/>
          </p:cNvSpPr>
          <p:nvPr/>
        </p:nvSpPr>
        <p:spPr bwMode="auto">
          <a:xfrm>
            <a:off x="611560" y="6165304"/>
            <a:ext cx="15121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71463" indent="-271463">
              <a:defRPr/>
            </a:pPr>
            <a:r>
              <a:rPr lang="ja-JP" altLang="en-US" sz="2000" dirty="0">
                <a:solidFill>
                  <a:srgbClr val="FF0000"/>
                </a:solidFill>
              </a:rPr>
              <a:t>となる．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4" name="楕円 3"/>
          <p:cNvSpPr/>
          <p:nvPr/>
        </p:nvSpPr>
        <p:spPr>
          <a:xfrm>
            <a:off x="3204944" y="5527936"/>
            <a:ext cx="577434" cy="33827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/>
          <p:cNvSpPr/>
          <p:nvPr/>
        </p:nvSpPr>
        <p:spPr>
          <a:xfrm>
            <a:off x="3325988" y="4651455"/>
            <a:ext cx="577434" cy="33827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>
            <a:endCxn id="4" idx="6"/>
          </p:cNvCxnSpPr>
          <p:nvPr/>
        </p:nvCxnSpPr>
        <p:spPr>
          <a:xfrm flipH="1" flipV="1">
            <a:off x="3782378" y="5697074"/>
            <a:ext cx="933638" cy="4407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flipH="1" flipV="1">
            <a:off x="3782378" y="4998611"/>
            <a:ext cx="933638" cy="867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114"/>
          <p:cNvSpPr txBox="1">
            <a:spLocks noChangeArrowheads="1"/>
          </p:cNvSpPr>
          <p:nvPr/>
        </p:nvSpPr>
        <p:spPr bwMode="auto">
          <a:xfrm>
            <a:off x="4810031" y="5814675"/>
            <a:ext cx="41742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800" dirty="0">
                <a:solidFill>
                  <a:srgbClr val="FF0000"/>
                </a:solidFill>
              </a:rPr>
              <a:t>ねじり剛性（</a:t>
            </a:r>
            <a:r>
              <a:rPr lang="en-US" altLang="ja-JP" sz="1800" dirty="0">
                <a:solidFill>
                  <a:srgbClr val="FF0000"/>
                </a:solidFill>
              </a:rPr>
              <a:t>Torsional rigidity</a:t>
            </a:r>
            <a:r>
              <a:rPr lang="ja-JP" altLang="en-US" sz="1800" dirty="0">
                <a:solidFill>
                  <a:srgbClr val="FF0000"/>
                </a:solidFill>
              </a:rPr>
              <a:t>）：　</a:t>
            </a:r>
            <a:endParaRPr lang="en-US" altLang="ja-JP" sz="18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sz="1800" dirty="0">
                <a:solidFill>
                  <a:srgbClr val="FF0000"/>
                </a:solidFill>
              </a:rPr>
              <a:t>材料と断面形状で決まる曲がりにくさ</a:t>
            </a:r>
            <a:endParaRPr lang="en-US" altLang="ja-JP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57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8496944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軸にかかるトルク：まとめ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13" name="Text Box 114"/>
          <p:cNvSpPr txBox="1">
            <a:spLocks noChangeArrowheads="1"/>
          </p:cNvSpPr>
          <p:nvPr/>
        </p:nvSpPr>
        <p:spPr bwMode="auto">
          <a:xfrm>
            <a:off x="611560" y="1340768"/>
            <a:ext cx="78488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71463" indent="-271463">
              <a:defRPr/>
            </a:pPr>
            <a:r>
              <a:rPr lang="ja-JP" altLang="en-US" sz="2000" dirty="0">
                <a:solidFill>
                  <a:srgbClr val="FF0000"/>
                </a:solidFill>
              </a:rPr>
              <a:t>なお，断面二次極モーメント（</a:t>
            </a:r>
            <a:r>
              <a:rPr lang="en-US" altLang="ja-JP" sz="2000" dirty="0">
                <a:solidFill>
                  <a:srgbClr val="FF0000"/>
                </a:solidFill>
              </a:rPr>
              <a:t>Polar moment of inertia of area</a:t>
            </a:r>
            <a:r>
              <a:rPr lang="ja-JP" altLang="en-US" sz="2000" dirty="0">
                <a:solidFill>
                  <a:srgbClr val="FF0000"/>
                </a:solidFill>
              </a:rPr>
              <a:t>）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>
            <p:extLst/>
          </p:nvPr>
        </p:nvGraphicFramePr>
        <p:xfrm>
          <a:off x="643530" y="1916832"/>
          <a:ext cx="39751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0" name="Equation" r:id="rId4" imgW="2286000" imgH="393480" progId="Equation.DSMT4">
                  <p:embed/>
                </p:oleObj>
              </mc:Choice>
              <mc:Fallback>
                <p:oleObj name="Equation" r:id="rId4" imgW="2286000" imgH="393480" progId="Equation.DSMT4">
                  <p:embed/>
                  <p:pic>
                    <p:nvPicPr>
                      <p:cNvPr id="14" name="オブジェクト 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3530" y="1916832"/>
                        <a:ext cx="3975100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直線コネクタ 14"/>
          <p:cNvCxnSpPr/>
          <p:nvPr/>
        </p:nvCxnSpPr>
        <p:spPr>
          <a:xfrm flipH="1">
            <a:off x="5875134" y="2924944"/>
            <a:ext cx="272931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弧 15"/>
          <p:cNvSpPr/>
          <p:nvPr/>
        </p:nvSpPr>
        <p:spPr>
          <a:xfrm>
            <a:off x="6295622" y="1949271"/>
            <a:ext cx="1967389" cy="1973295"/>
          </a:xfrm>
          <a:prstGeom prst="arc">
            <a:avLst>
              <a:gd name="adj1" fmla="val 16200000"/>
              <a:gd name="adj2" fmla="val 16156044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0" name="オブジェクト 29"/>
          <p:cNvGraphicFramePr>
            <a:graphicFrameLocks noChangeAspect="1"/>
          </p:cNvGraphicFramePr>
          <p:nvPr>
            <p:extLst/>
          </p:nvPr>
        </p:nvGraphicFramePr>
        <p:xfrm>
          <a:off x="8336682" y="2968749"/>
          <a:ext cx="19843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1" name="Equation" r:id="rId6" imgW="114120" imgH="126720" progId="Equation.DSMT4">
                  <p:embed/>
                </p:oleObj>
              </mc:Choice>
              <mc:Fallback>
                <p:oleObj name="Equation" r:id="rId6" imgW="114120" imgH="126720" progId="Equation.DSMT4">
                  <p:embed/>
                  <p:pic>
                    <p:nvPicPr>
                      <p:cNvPr id="30" name="オブジェクト 2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36682" y="2968749"/>
                        <a:ext cx="198437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グループ化 31"/>
          <p:cNvGrpSpPr/>
          <p:nvPr/>
        </p:nvGrpSpPr>
        <p:grpSpPr>
          <a:xfrm>
            <a:off x="6602204" y="2253573"/>
            <a:ext cx="1354041" cy="1358106"/>
            <a:chOff x="2071253" y="2578508"/>
            <a:chExt cx="1354041" cy="1358106"/>
          </a:xfrm>
        </p:grpSpPr>
        <p:sp>
          <p:nvSpPr>
            <p:cNvPr id="36" name="円弧 35"/>
            <p:cNvSpPr/>
            <p:nvPr/>
          </p:nvSpPr>
          <p:spPr>
            <a:xfrm>
              <a:off x="2071253" y="2578508"/>
              <a:ext cx="1354041" cy="1358106"/>
            </a:xfrm>
            <a:prstGeom prst="arc">
              <a:avLst>
                <a:gd name="adj1" fmla="val 16200000"/>
                <a:gd name="adj2" fmla="val 16156044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弧 36"/>
            <p:cNvSpPr/>
            <p:nvPr/>
          </p:nvSpPr>
          <p:spPr>
            <a:xfrm>
              <a:off x="2111299" y="2618700"/>
              <a:ext cx="1278701" cy="1282540"/>
            </a:xfrm>
            <a:prstGeom prst="arc">
              <a:avLst>
                <a:gd name="adj1" fmla="val 16200000"/>
                <a:gd name="adj2" fmla="val 16156044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33" name="オブジェクト 32"/>
          <p:cNvGraphicFramePr>
            <a:graphicFrameLocks noChangeAspect="1"/>
          </p:cNvGraphicFramePr>
          <p:nvPr>
            <p:extLst/>
          </p:nvPr>
        </p:nvGraphicFramePr>
        <p:xfrm>
          <a:off x="7594399" y="3384674"/>
          <a:ext cx="376237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2" name="Equation" r:id="rId8" imgW="215640" imgH="177480" progId="Equation.DSMT4">
                  <p:embed/>
                </p:oleObj>
              </mc:Choice>
              <mc:Fallback>
                <p:oleObj name="Equation" r:id="rId8" imgW="215640" imgH="177480" progId="Equation.DSMT4">
                  <p:embed/>
                  <p:pic>
                    <p:nvPicPr>
                      <p:cNvPr id="33" name="オブジェクト 3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94399" y="3384674"/>
                        <a:ext cx="376237" cy="30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直線矢印コネクタ 33"/>
          <p:cNvCxnSpPr>
            <a:endCxn id="33" idx="0"/>
          </p:cNvCxnSpPr>
          <p:nvPr/>
        </p:nvCxnSpPr>
        <p:spPr>
          <a:xfrm>
            <a:off x="7279224" y="2924944"/>
            <a:ext cx="504087" cy="4390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オブジェクト 34"/>
          <p:cNvGraphicFramePr>
            <a:graphicFrameLocks noChangeAspect="1"/>
          </p:cNvGraphicFramePr>
          <p:nvPr>
            <p:extLst/>
          </p:nvPr>
        </p:nvGraphicFramePr>
        <p:xfrm>
          <a:off x="7508674" y="2924944"/>
          <a:ext cx="265112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3" name="Equation" r:id="rId10" imgW="152280" imgH="164880" progId="Equation.DSMT4">
                  <p:embed/>
                </p:oleObj>
              </mc:Choice>
              <mc:Fallback>
                <p:oleObj name="Equation" r:id="rId10" imgW="152280" imgH="164880" progId="Equation.DSMT4">
                  <p:embed/>
                  <p:pic>
                    <p:nvPicPr>
                      <p:cNvPr id="35" name="オブジェクト 3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508674" y="2924944"/>
                        <a:ext cx="265112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直線コネクタ 38"/>
          <p:cNvCxnSpPr/>
          <p:nvPr/>
        </p:nvCxnSpPr>
        <p:spPr>
          <a:xfrm rot="5400000" flipH="1">
            <a:off x="5908773" y="2926767"/>
            <a:ext cx="272931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114"/>
          <p:cNvSpPr txBox="1">
            <a:spLocks noChangeArrowheads="1"/>
          </p:cNvSpPr>
          <p:nvPr/>
        </p:nvSpPr>
        <p:spPr bwMode="auto">
          <a:xfrm>
            <a:off x="611560" y="2787606"/>
            <a:ext cx="5853004" cy="175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71463" indent="-271463">
              <a:defRPr/>
            </a:pPr>
            <a:r>
              <a:rPr lang="ja-JP" altLang="en-US" sz="2000" dirty="0">
                <a:solidFill>
                  <a:srgbClr val="FF0000"/>
                </a:solidFill>
              </a:rPr>
              <a:t>こちらも呼び方いろいろ：</a:t>
            </a:r>
            <a:endParaRPr lang="en-US" altLang="ja-JP" sz="2000" dirty="0">
              <a:solidFill>
                <a:srgbClr val="FF0000"/>
              </a:solidFill>
            </a:endParaRPr>
          </a:p>
          <a:p>
            <a:pPr marL="271463" indent="-271463">
              <a:defRPr/>
            </a:pPr>
            <a:endParaRPr lang="en-US" altLang="ja-JP" sz="2000" dirty="0">
              <a:solidFill>
                <a:srgbClr val="FF0000"/>
              </a:solidFill>
            </a:endParaRPr>
          </a:p>
          <a:p>
            <a:pPr>
              <a:lnSpc>
                <a:spcPts val="2800"/>
              </a:lnSpc>
              <a:defRPr/>
            </a:pPr>
            <a:r>
              <a:rPr lang="en-US" altLang="ja-JP" sz="2000" b="1" dirty="0"/>
              <a:t>Polar moment of inertia (English wiki 2)</a:t>
            </a:r>
          </a:p>
          <a:p>
            <a:pPr>
              <a:lnSpc>
                <a:spcPts val="2800"/>
              </a:lnSpc>
              <a:defRPr/>
            </a:pPr>
            <a:r>
              <a:rPr lang="en-US" altLang="ja-JP" sz="2000" b="1" dirty="0"/>
              <a:t>Second polar moment of area</a:t>
            </a:r>
            <a:r>
              <a:rPr lang="ja-JP" altLang="en-US" sz="2000" b="1" dirty="0"/>
              <a:t>（</a:t>
            </a:r>
            <a:r>
              <a:rPr lang="en-US" altLang="ja-JP" sz="2000" b="1" dirty="0"/>
              <a:t>English wiki</a:t>
            </a:r>
            <a:r>
              <a:rPr lang="ja-JP" altLang="en-US" sz="2000" b="1" dirty="0" err="1"/>
              <a:t>，</a:t>
            </a:r>
            <a:r>
              <a:rPr lang="ja-JP" altLang="en-US" sz="2000" b="1" dirty="0"/>
              <a:t>菊池）</a:t>
            </a:r>
            <a:endParaRPr lang="en-US" altLang="ja-JP" sz="2000" b="1" dirty="0"/>
          </a:p>
          <a:p>
            <a:pPr>
              <a:lnSpc>
                <a:spcPts val="2800"/>
              </a:lnSpc>
              <a:defRPr/>
            </a:pPr>
            <a:r>
              <a:rPr lang="en-US" altLang="ja-JP" sz="2000" b="1" dirty="0"/>
              <a:t>Polar moment of inertia of area(</a:t>
            </a:r>
            <a:r>
              <a:rPr lang="ja-JP" altLang="en-US" sz="2000" b="1" dirty="0"/>
              <a:t>教科書</a:t>
            </a:r>
            <a:r>
              <a:rPr lang="en-US" altLang="ja-JP" sz="2000" b="1" dirty="0"/>
              <a:t>, </a:t>
            </a:r>
            <a:r>
              <a:rPr lang="ja-JP" altLang="en-US" sz="2000" b="1" dirty="0"/>
              <a:t>日本</a:t>
            </a:r>
            <a:r>
              <a:rPr lang="en-US" altLang="ja-JP" sz="2000" b="1" dirty="0"/>
              <a:t>wiki)</a:t>
            </a:r>
          </a:p>
        </p:txBody>
      </p:sp>
      <p:sp>
        <p:nvSpPr>
          <p:cNvPr id="26" name="Text Box 114">
            <a:extLst>
              <a:ext uri="{FF2B5EF4-FFF2-40B4-BE49-F238E27FC236}">
                <a16:creationId xmlns:a16="http://schemas.microsoft.com/office/drawing/2014/main" id="{9AE9408B-BABF-4AE1-8A92-A06D7EAF3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848" y="4797152"/>
            <a:ext cx="5853004" cy="185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断面二次モーメントとの比較：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>
              <a:lnSpc>
                <a:spcPts val="2800"/>
              </a:lnSpc>
              <a:defRPr/>
            </a:pPr>
            <a:r>
              <a:rPr lang="en-US" altLang="ja-JP" sz="2000" b="1" dirty="0"/>
              <a:t>Geometrical moment of inertia (</a:t>
            </a:r>
            <a:r>
              <a:rPr lang="ja-JP" altLang="en-US" sz="2000" b="1" dirty="0"/>
              <a:t>教科書</a:t>
            </a:r>
            <a:r>
              <a:rPr lang="en-US" altLang="ja-JP" sz="2000" b="1" dirty="0"/>
              <a:t>)</a:t>
            </a:r>
          </a:p>
          <a:p>
            <a:pPr>
              <a:lnSpc>
                <a:spcPts val="2800"/>
              </a:lnSpc>
              <a:defRPr/>
            </a:pPr>
            <a:r>
              <a:rPr lang="en-US" altLang="ja-JP" sz="2000" b="1" dirty="0"/>
              <a:t>Second moment of area</a:t>
            </a:r>
            <a:r>
              <a:rPr lang="ja-JP" altLang="en-US" sz="2000" b="1" dirty="0"/>
              <a:t>（英，菊池，</a:t>
            </a:r>
            <a:r>
              <a:rPr lang="en-US" altLang="ja-JP" sz="2000" b="1" dirty="0"/>
              <a:t>E wiki</a:t>
            </a:r>
            <a:r>
              <a:rPr lang="ja-JP" altLang="en-US" sz="2000" b="1" dirty="0"/>
              <a:t>）</a:t>
            </a:r>
            <a:endParaRPr lang="en-US" altLang="ja-JP" sz="2000" b="1" dirty="0"/>
          </a:p>
          <a:p>
            <a:pPr>
              <a:lnSpc>
                <a:spcPts val="2800"/>
              </a:lnSpc>
              <a:defRPr/>
            </a:pPr>
            <a:r>
              <a:rPr lang="en-US" altLang="ja-JP" sz="2000" b="1" dirty="0"/>
              <a:t>Moment of inertia of area (</a:t>
            </a:r>
            <a:r>
              <a:rPr lang="ja-JP" altLang="en-US" sz="2000" b="1" dirty="0"/>
              <a:t>日本</a:t>
            </a:r>
            <a:r>
              <a:rPr lang="en-US" altLang="ja-JP" sz="2000" b="1" dirty="0"/>
              <a:t>wiki)</a:t>
            </a:r>
          </a:p>
          <a:p>
            <a:pPr>
              <a:lnSpc>
                <a:spcPts val="2800"/>
              </a:lnSpc>
              <a:defRPr/>
            </a:pPr>
            <a:r>
              <a:rPr lang="en-US" altLang="ja-JP" sz="2000" b="1" dirty="0"/>
              <a:t>Moment of inertia</a:t>
            </a:r>
            <a:r>
              <a:rPr lang="ja-JP" altLang="en-US" sz="2000" b="1" dirty="0"/>
              <a:t>（米学会，カナダ学会）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31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/>
          <a:srcRect r="1544"/>
          <a:stretch/>
        </p:blipFill>
        <p:spPr>
          <a:xfrm>
            <a:off x="4518643" y="4384902"/>
            <a:ext cx="4589861" cy="2140442"/>
          </a:xfrm>
          <a:prstGeom prst="rect">
            <a:avLst/>
          </a:prstGeom>
        </p:spPr>
      </p:pic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8496944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数値構造計算との比較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3935"/>
              </p:ext>
            </p:extLst>
          </p:nvPr>
        </p:nvGraphicFramePr>
        <p:xfrm>
          <a:off x="657225" y="1187450"/>
          <a:ext cx="1916113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00" name="Equation" r:id="rId5" imgW="1333440" imgH="393480" progId="Equation.DSMT4">
                  <p:embed/>
                </p:oleObj>
              </mc:Choice>
              <mc:Fallback>
                <p:oleObj name="Equation" r:id="rId5" imgW="1333440" imgH="393480" progId="Equation.DSMT4">
                  <p:embed/>
                  <p:pic>
                    <p:nvPicPr>
                      <p:cNvPr id="14" name="オブジェクト 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7225" y="1187450"/>
                        <a:ext cx="1916113" cy="55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オブジェクト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120555"/>
              </p:ext>
            </p:extLst>
          </p:nvPr>
        </p:nvGraphicFramePr>
        <p:xfrm>
          <a:off x="635496" y="1871663"/>
          <a:ext cx="48006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01" name="Equation" r:id="rId7" imgW="3403440" imgH="583920" progId="Equation.DSMT4">
                  <p:embed/>
                </p:oleObj>
              </mc:Choice>
              <mc:Fallback>
                <p:oleObj name="Equation" r:id="rId7" imgW="3403440" imgH="583920" progId="Equation.DSMT4">
                  <p:embed/>
                  <p:pic>
                    <p:nvPicPr>
                      <p:cNvPr id="42" name="オブジェクト 4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5496" y="1871663"/>
                        <a:ext cx="4800600" cy="82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オブジェクト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367694"/>
              </p:ext>
            </p:extLst>
          </p:nvPr>
        </p:nvGraphicFramePr>
        <p:xfrm>
          <a:off x="640432" y="2711450"/>
          <a:ext cx="60198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02" name="Equation" r:id="rId9" imgW="4279680" imgH="583920" progId="Equation.DSMT4">
                  <p:embed/>
                </p:oleObj>
              </mc:Choice>
              <mc:Fallback>
                <p:oleObj name="Equation" r:id="rId9" imgW="4279680" imgH="583920" progId="Equation.DSMT4">
                  <p:embed/>
                  <p:pic>
                    <p:nvPicPr>
                      <p:cNvPr id="44" name="オブジェクト 4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0432" y="2711450"/>
                        <a:ext cx="6019800" cy="811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オブジェクト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566870"/>
              </p:ext>
            </p:extLst>
          </p:nvPr>
        </p:nvGraphicFramePr>
        <p:xfrm>
          <a:off x="647427" y="3663950"/>
          <a:ext cx="529272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03" name="Equation" r:id="rId11" imgW="3644640" imgH="583920" progId="Equation.DSMT4">
                  <p:embed/>
                </p:oleObj>
              </mc:Choice>
              <mc:Fallback>
                <p:oleObj name="Equation" r:id="rId11" imgW="3644640" imgH="583920" progId="Equation.DSMT4">
                  <p:embed/>
                  <p:pic>
                    <p:nvPicPr>
                      <p:cNvPr id="45" name="オブジェクト 4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7427" y="3663950"/>
                        <a:ext cx="5292725" cy="83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114"/>
          <p:cNvSpPr txBox="1">
            <a:spLocks noChangeArrowheads="1"/>
          </p:cNvSpPr>
          <p:nvPr/>
        </p:nvSpPr>
        <p:spPr bwMode="auto">
          <a:xfrm>
            <a:off x="7226139" y="3626865"/>
            <a:ext cx="16663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71463" indent="-271463">
              <a:defRPr/>
            </a:pPr>
            <a:r>
              <a:rPr lang="ja-JP" altLang="en-US" sz="1800" dirty="0">
                <a:solidFill>
                  <a:srgbClr val="FF0000"/>
                </a:solidFill>
              </a:rPr>
              <a:t>アルミ</a:t>
            </a:r>
            <a:r>
              <a:rPr lang="en-US" altLang="ja-JP" sz="1800" dirty="0">
                <a:solidFill>
                  <a:srgbClr val="FF0000"/>
                </a:solidFill>
              </a:rPr>
              <a:t>6061</a:t>
            </a:r>
          </a:p>
          <a:p>
            <a:pPr marL="271463" indent="-271463">
              <a:defRPr/>
            </a:pPr>
            <a:r>
              <a:rPr lang="en-US" altLang="ja-JP" sz="1800" dirty="0">
                <a:solidFill>
                  <a:srgbClr val="FF0000"/>
                </a:solidFill>
              </a:rPr>
              <a:t>G=25.86 [</a:t>
            </a:r>
            <a:r>
              <a:rPr lang="en-US" altLang="ja-JP" sz="1800" dirty="0" err="1">
                <a:solidFill>
                  <a:srgbClr val="FF0000"/>
                </a:solidFill>
              </a:rPr>
              <a:t>GPa</a:t>
            </a:r>
            <a:r>
              <a:rPr lang="en-US" altLang="ja-JP" sz="1800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27" name="Text Box 114"/>
          <p:cNvSpPr txBox="1">
            <a:spLocks noChangeArrowheads="1"/>
          </p:cNvSpPr>
          <p:nvPr/>
        </p:nvSpPr>
        <p:spPr bwMode="auto">
          <a:xfrm>
            <a:off x="539552" y="4869106"/>
            <a:ext cx="25922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71463" indent="-271463">
              <a:defRPr/>
            </a:pPr>
            <a:r>
              <a:rPr lang="ja-JP" altLang="en-US" sz="1800" dirty="0">
                <a:solidFill>
                  <a:srgbClr val="FF0000"/>
                </a:solidFill>
              </a:rPr>
              <a:t>ねじれた円弧の長さは，</a:t>
            </a:r>
            <a:endParaRPr lang="en-US" altLang="ja-JP" sz="1800" dirty="0">
              <a:solidFill>
                <a:srgbClr val="FF0000"/>
              </a:solidFill>
            </a:endParaRPr>
          </a:p>
          <a:p>
            <a:pPr marL="271463" indent="-271463">
              <a:defRPr/>
            </a:pPr>
            <a:endParaRPr lang="en-US" altLang="ja-JP" sz="1800" dirty="0">
              <a:solidFill>
                <a:srgbClr val="FF0000"/>
              </a:solidFill>
            </a:endParaRPr>
          </a:p>
        </p:txBody>
      </p:sp>
      <p:graphicFrame>
        <p:nvGraphicFramePr>
          <p:cNvPr id="29" name="オブジェクト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27164"/>
              </p:ext>
            </p:extLst>
          </p:nvPr>
        </p:nvGraphicFramePr>
        <p:xfrm>
          <a:off x="611560" y="5301208"/>
          <a:ext cx="3465513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04" name="Equation" r:id="rId13" imgW="2463480" imgH="939600" progId="Equation.DSMT4">
                  <p:embed/>
                </p:oleObj>
              </mc:Choice>
              <mc:Fallback>
                <p:oleObj name="Equation" r:id="rId13" imgW="2463480" imgH="939600" progId="Equation.DSMT4">
                  <p:embed/>
                  <p:pic>
                    <p:nvPicPr>
                      <p:cNvPr id="44" name="オブジェクト 4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1560" y="5301208"/>
                        <a:ext cx="3465513" cy="130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14">
            <a:extLst>
              <a:ext uri="{FF2B5EF4-FFF2-40B4-BE49-F238E27FC236}">
                <a16:creationId xmlns:a16="http://schemas.microsoft.com/office/drawing/2014/main" id="{841527BC-1593-424A-ACA0-FE2307227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0172" y="4390243"/>
            <a:ext cx="14761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71463" indent="-271463">
              <a:defRPr/>
            </a:pPr>
            <a:r>
              <a:rPr lang="en-US" altLang="ja-JP" sz="1800" dirty="0">
                <a:solidFill>
                  <a:srgbClr val="FF0000"/>
                </a:solidFill>
              </a:rPr>
              <a:t>=200 [mm]</a:t>
            </a:r>
          </a:p>
        </p:txBody>
      </p:sp>
      <p:sp>
        <p:nvSpPr>
          <p:cNvPr id="13" name="Text Box 114">
            <a:extLst>
              <a:ext uri="{FF2B5EF4-FFF2-40B4-BE49-F238E27FC236}">
                <a16:creationId xmlns:a16="http://schemas.microsoft.com/office/drawing/2014/main" id="{DDD44BE1-7AC7-4D50-BBC5-0331DD9D7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6064" y="5681568"/>
            <a:ext cx="11724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71463" indent="-271463">
              <a:defRPr/>
            </a:pPr>
            <a:r>
              <a:rPr lang="en-US" altLang="ja-JP" sz="1800" dirty="0">
                <a:solidFill>
                  <a:srgbClr val="FF0000"/>
                </a:solidFill>
              </a:rPr>
              <a:t>=40 [Nm]</a:t>
            </a:r>
          </a:p>
        </p:txBody>
      </p:sp>
      <p:sp>
        <p:nvSpPr>
          <p:cNvPr id="15" name="Text Box 114">
            <a:extLst>
              <a:ext uri="{FF2B5EF4-FFF2-40B4-BE49-F238E27FC236}">
                <a16:creationId xmlns:a16="http://schemas.microsoft.com/office/drawing/2014/main" id="{5CC2AA1D-2469-413C-9391-D3D0523E2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017" y="4965796"/>
            <a:ext cx="11724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71463" indent="-271463">
              <a:defRPr/>
            </a:pPr>
            <a:r>
              <a:rPr lang="en-US" altLang="ja-JP" sz="1800" dirty="0">
                <a:solidFill>
                  <a:srgbClr val="FF0000"/>
                </a:solidFill>
              </a:rPr>
              <a:t>=5 [mm]</a:t>
            </a:r>
          </a:p>
        </p:txBody>
      </p:sp>
    </p:spTree>
    <p:extLst>
      <p:ext uri="{BB962C8B-B14F-4D97-AF65-F5344CB8AC3E}">
        <p14:creationId xmlns:p14="http://schemas.microsoft.com/office/powerpoint/2010/main" val="2284266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8496944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数値構造計算との比較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/>
          <a:srcRect b="3299"/>
          <a:stretch/>
        </p:blipFill>
        <p:spPr>
          <a:xfrm>
            <a:off x="66339" y="1499043"/>
            <a:ext cx="9012591" cy="5314333"/>
          </a:xfrm>
          <a:prstGeom prst="rect">
            <a:avLst/>
          </a:prstGeom>
        </p:spPr>
      </p:pic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253415"/>
              </p:ext>
            </p:extLst>
          </p:nvPr>
        </p:nvGraphicFramePr>
        <p:xfrm>
          <a:off x="3923928" y="3068960"/>
          <a:ext cx="4751388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2" name="Equation" r:id="rId5" imgW="3377880" imgH="457200" progId="Equation.DSMT4">
                  <p:embed/>
                </p:oleObj>
              </mc:Choice>
              <mc:Fallback>
                <p:oleObj name="Equation" r:id="rId5" imgW="3377880" imgH="457200" progId="Equation.DSMT4">
                  <p:embed/>
                  <p:pic>
                    <p:nvPicPr>
                      <p:cNvPr id="29" name="オブジェクト 2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3928" y="3068960"/>
                        <a:ext cx="4751388" cy="633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楕円 1"/>
          <p:cNvSpPr/>
          <p:nvPr/>
        </p:nvSpPr>
        <p:spPr>
          <a:xfrm>
            <a:off x="2339752" y="2996952"/>
            <a:ext cx="648072" cy="36004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/>
        </p:nvSpPr>
        <p:spPr>
          <a:xfrm>
            <a:off x="7380312" y="2996952"/>
            <a:ext cx="1295004" cy="79208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矢印コネクタ 3"/>
          <p:cNvCxnSpPr/>
          <p:nvPr/>
        </p:nvCxnSpPr>
        <p:spPr>
          <a:xfrm flipH="1">
            <a:off x="8028384" y="3861048"/>
            <a:ext cx="144016" cy="2376264"/>
          </a:xfrm>
          <a:prstGeom prst="straightConnector1">
            <a:avLst/>
          </a:prstGeom>
          <a:ln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688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3728000" y="2481176"/>
            <a:ext cx="1728192" cy="41864"/>
            <a:chOff x="3728000" y="2481176"/>
            <a:chExt cx="1728192" cy="41864"/>
          </a:xfrm>
        </p:grpSpPr>
        <p:cxnSp>
          <p:nvCxnSpPr>
            <p:cNvPr id="5" name="直線コネクタ 4"/>
            <p:cNvCxnSpPr/>
            <p:nvPr/>
          </p:nvCxnSpPr>
          <p:spPr>
            <a:xfrm>
              <a:off x="3728000" y="2523040"/>
              <a:ext cx="1728192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>
              <a:off x="3779912" y="2481176"/>
              <a:ext cx="167628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グループ化 51"/>
          <p:cNvGrpSpPr/>
          <p:nvPr/>
        </p:nvGrpSpPr>
        <p:grpSpPr>
          <a:xfrm rot="5400000">
            <a:off x="7114082" y="2960523"/>
            <a:ext cx="1728192" cy="41864"/>
            <a:chOff x="3728000" y="2481176"/>
            <a:chExt cx="1728192" cy="41864"/>
          </a:xfrm>
        </p:grpSpPr>
        <p:cxnSp>
          <p:nvCxnSpPr>
            <p:cNvPr id="53" name="直線コネクタ 52"/>
            <p:cNvCxnSpPr/>
            <p:nvPr/>
          </p:nvCxnSpPr>
          <p:spPr>
            <a:xfrm>
              <a:off x="3728000" y="2523040"/>
              <a:ext cx="1728192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>
              <a:off x="3779912" y="2481176"/>
              <a:ext cx="167628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8496944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数値構造計算との比較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9" name="Text Box 114"/>
          <p:cNvSpPr txBox="1">
            <a:spLocks noChangeArrowheads="1"/>
          </p:cNvSpPr>
          <p:nvPr/>
        </p:nvSpPr>
        <p:spPr bwMode="auto">
          <a:xfrm>
            <a:off x="457647" y="5819371"/>
            <a:ext cx="806489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71463" indent="-271463">
              <a:defRPr/>
            </a:pPr>
            <a:r>
              <a:rPr lang="ja-JP" altLang="en-US" sz="1800" dirty="0">
                <a:solidFill>
                  <a:srgbClr val="FF0000"/>
                </a:solidFill>
              </a:rPr>
              <a:t>断面二次極モーメント＝</a:t>
            </a:r>
            <a:r>
              <a:rPr lang="en-US" altLang="ja-JP" sz="1800" dirty="0">
                <a:solidFill>
                  <a:srgbClr val="FF0000"/>
                </a:solidFill>
              </a:rPr>
              <a:t>x</a:t>
            </a:r>
            <a:r>
              <a:rPr lang="ja-JP" altLang="en-US" sz="1800" dirty="0">
                <a:solidFill>
                  <a:srgbClr val="FF0000"/>
                </a:solidFill>
              </a:rPr>
              <a:t>軸断面二次モーメント＋</a:t>
            </a:r>
            <a:r>
              <a:rPr lang="en-US" altLang="ja-JP" sz="1800" dirty="0">
                <a:solidFill>
                  <a:srgbClr val="FF0000"/>
                </a:solidFill>
              </a:rPr>
              <a:t>y</a:t>
            </a:r>
            <a:r>
              <a:rPr lang="ja-JP" altLang="en-US" sz="1800" dirty="0">
                <a:solidFill>
                  <a:srgbClr val="FF0000"/>
                </a:solidFill>
              </a:rPr>
              <a:t>軸断面二次モーメント</a:t>
            </a:r>
            <a:endParaRPr lang="en-US" altLang="ja-JP" sz="1800" dirty="0">
              <a:solidFill>
                <a:srgbClr val="FF0000"/>
              </a:solidFill>
            </a:endParaRPr>
          </a:p>
          <a:p>
            <a:pPr marL="271463" indent="-271463">
              <a:defRPr/>
            </a:pPr>
            <a:r>
              <a:rPr lang="en-US" altLang="ja-JP" sz="1800" dirty="0" err="1">
                <a:solidFill>
                  <a:srgbClr val="FF0000"/>
                </a:solidFill>
              </a:rPr>
              <a:t>Ip</a:t>
            </a:r>
            <a:r>
              <a:rPr lang="en-US" altLang="ja-JP" sz="1800" dirty="0">
                <a:solidFill>
                  <a:srgbClr val="FF0000"/>
                </a:solidFill>
              </a:rPr>
              <a:t>=</a:t>
            </a:r>
            <a:r>
              <a:rPr lang="en-US" altLang="ja-JP" sz="1800" dirty="0" err="1">
                <a:solidFill>
                  <a:srgbClr val="FF0000"/>
                </a:solidFill>
              </a:rPr>
              <a:t>Ix+Iy</a:t>
            </a:r>
            <a:endParaRPr lang="en-US" altLang="ja-JP" sz="1800" dirty="0">
              <a:solidFill>
                <a:srgbClr val="FF0000"/>
              </a:solidFill>
            </a:endParaRPr>
          </a:p>
          <a:p>
            <a:pPr marL="271463" indent="-271463">
              <a:defRPr/>
            </a:pPr>
            <a:r>
              <a:rPr lang="ja-JP" altLang="en-US" sz="1800" dirty="0">
                <a:solidFill>
                  <a:srgbClr val="FF0000"/>
                </a:solidFill>
              </a:rPr>
              <a:t>で計算できる（円形断面の場合のみ）．</a:t>
            </a:r>
            <a:endParaRPr lang="en-US" altLang="ja-JP" sz="1800" dirty="0">
              <a:solidFill>
                <a:srgbClr val="FF0000"/>
              </a:solidFill>
            </a:endParaRPr>
          </a:p>
        </p:txBody>
      </p:sp>
      <p:sp>
        <p:nvSpPr>
          <p:cNvPr id="10" name="Text Box 114"/>
          <p:cNvSpPr txBox="1">
            <a:spLocks noChangeArrowheads="1"/>
          </p:cNvSpPr>
          <p:nvPr/>
        </p:nvSpPr>
        <p:spPr bwMode="auto">
          <a:xfrm>
            <a:off x="539552" y="1168936"/>
            <a:ext cx="80648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71463" indent="-271463">
              <a:defRPr/>
            </a:pPr>
            <a:r>
              <a:rPr lang="ja-JP" altLang="en-US" sz="1800" u="sng" dirty="0">
                <a:solidFill>
                  <a:srgbClr val="FF0000"/>
                </a:solidFill>
              </a:rPr>
              <a:t>円形断面</a:t>
            </a:r>
            <a:r>
              <a:rPr lang="ja-JP" altLang="en-US" sz="1800" dirty="0">
                <a:solidFill>
                  <a:srgbClr val="FF0000"/>
                </a:solidFill>
              </a:rPr>
              <a:t>における断面二次極モーメントと断面二次モーメントの関係</a:t>
            </a:r>
          </a:p>
        </p:txBody>
      </p:sp>
      <p:cxnSp>
        <p:nvCxnSpPr>
          <p:cNvPr id="13" name="直線コネクタ 12"/>
          <p:cNvCxnSpPr/>
          <p:nvPr/>
        </p:nvCxnSpPr>
        <p:spPr>
          <a:xfrm flipH="1">
            <a:off x="323528" y="2984319"/>
            <a:ext cx="2729314" cy="0"/>
          </a:xfrm>
          <a:prstGeom prst="line">
            <a:avLst/>
          </a:prstGeom>
          <a:ln w="127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円弧 13"/>
          <p:cNvSpPr/>
          <p:nvPr/>
        </p:nvSpPr>
        <p:spPr>
          <a:xfrm>
            <a:off x="744016" y="2008646"/>
            <a:ext cx="1967389" cy="1973295"/>
          </a:xfrm>
          <a:prstGeom prst="arc">
            <a:avLst>
              <a:gd name="adj1" fmla="val 16200000"/>
              <a:gd name="adj2" fmla="val 16156044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660931"/>
              </p:ext>
            </p:extLst>
          </p:nvPr>
        </p:nvGraphicFramePr>
        <p:xfrm>
          <a:off x="2524834" y="3028124"/>
          <a:ext cx="19843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5" name="Equation" r:id="rId4" imgW="114120" imgH="126720" progId="Equation.DSMT4">
                  <p:embed/>
                </p:oleObj>
              </mc:Choice>
              <mc:Fallback>
                <p:oleObj name="Equation" r:id="rId4" imgW="114120" imgH="126720" progId="Equation.DSMT4">
                  <p:embed/>
                  <p:pic>
                    <p:nvPicPr>
                      <p:cNvPr id="30" name="オブジェクト 2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24834" y="3028124"/>
                        <a:ext cx="198437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グループ化 16"/>
          <p:cNvGrpSpPr/>
          <p:nvPr/>
        </p:nvGrpSpPr>
        <p:grpSpPr>
          <a:xfrm>
            <a:off x="1050598" y="2312948"/>
            <a:ext cx="1354041" cy="1358106"/>
            <a:chOff x="2071253" y="2578508"/>
            <a:chExt cx="1354041" cy="1358106"/>
          </a:xfrm>
        </p:grpSpPr>
        <p:sp>
          <p:nvSpPr>
            <p:cNvPr id="18" name="円弧 17"/>
            <p:cNvSpPr/>
            <p:nvPr/>
          </p:nvSpPr>
          <p:spPr>
            <a:xfrm>
              <a:off x="2071253" y="2578508"/>
              <a:ext cx="1354041" cy="1358106"/>
            </a:xfrm>
            <a:prstGeom prst="arc">
              <a:avLst>
                <a:gd name="adj1" fmla="val 16200000"/>
                <a:gd name="adj2" fmla="val 16156044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弧 18"/>
            <p:cNvSpPr/>
            <p:nvPr/>
          </p:nvSpPr>
          <p:spPr>
            <a:xfrm>
              <a:off x="2111299" y="2618700"/>
              <a:ext cx="1278701" cy="1282540"/>
            </a:xfrm>
            <a:prstGeom prst="arc">
              <a:avLst>
                <a:gd name="adj1" fmla="val 16200000"/>
                <a:gd name="adj2" fmla="val 16156044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643873"/>
              </p:ext>
            </p:extLst>
          </p:nvPr>
        </p:nvGraphicFramePr>
        <p:xfrm>
          <a:off x="2042793" y="3444049"/>
          <a:ext cx="376237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6" name="Equation" r:id="rId6" imgW="215640" imgH="177480" progId="Equation.DSMT4">
                  <p:embed/>
                </p:oleObj>
              </mc:Choice>
              <mc:Fallback>
                <p:oleObj name="Equation" r:id="rId6" imgW="215640" imgH="177480" progId="Equation.DSMT4">
                  <p:embed/>
                  <p:pic>
                    <p:nvPicPr>
                      <p:cNvPr id="33" name="オブジェクト 3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42793" y="3444049"/>
                        <a:ext cx="376237" cy="30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直線矢印コネクタ 20"/>
          <p:cNvCxnSpPr>
            <a:endCxn id="20" idx="0"/>
          </p:cNvCxnSpPr>
          <p:nvPr/>
        </p:nvCxnSpPr>
        <p:spPr>
          <a:xfrm>
            <a:off x="1727618" y="2984319"/>
            <a:ext cx="504087" cy="4390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914817"/>
              </p:ext>
            </p:extLst>
          </p:nvPr>
        </p:nvGraphicFramePr>
        <p:xfrm>
          <a:off x="1957068" y="2984319"/>
          <a:ext cx="265112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7" name="Equation" r:id="rId8" imgW="152280" imgH="164880" progId="Equation.DSMT4">
                  <p:embed/>
                </p:oleObj>
              </mc:Choice>
              <mc:Fallback>
                <p:oleObj name="Equation" r:id="rId8" imgW="152280" imgH="164880" progId="Equation.DSMT4">
                  <p:embed/>
                  <p:pic>
                    <p:nvPicPr>
                      <p:cNvPr id="35" name="オブジェクト 3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57068" y="2984319"/>
                        <a:ext cx="265112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直線コネクタ 22"/>
          <p:cNvCxnSpPr/>
          <p:nvPr/>
        </p:nvCxnSpPr>
        <p:spPr>
          <a:xfrm rot="5400000" flipH="1">
            <a:off x="357167" y="2986142"/>
            <a:ext cx="2729314" cy="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535585"/>
              </p:ext>
            </p:extLst>
          </p:nvPr>
        </p:nvGraphicFramePr>
        <p:xfrm>
          <a:off x="2971799" y="2686050"/>
          <a:ext cx="220663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8" name="Equation" r:id="rId10" imgW="126720" imgH="139680" progId="Equation.DSMT4">
                  <p:embed/>
                </p:oleObj>
              </mc:Choice>
              <mc:Fallback>
                <p:oleObj name="Equation" r:id="rId10" imgW="126720" imgH="139680" progId="Equation.DSMT4">
                  <p:embed/>
                  <p:pic>
                    <p:nvPicPr>
                      <p:cNvPr id="16" name="オブジェクト 1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71799" y="2686050"/>
                        <a:ext cx="220663" cy="236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オブジェクト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495211"/>
              </p:ext>
            </p:extLst>
          </p:nvPr>
        </p:nvGraphicFramePr>
        <p:xfrm>
          <a:off x="1802697" y="1558905"/>
          <a:ext cx="242887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9" name="Equation" r:id="rId12" imgW="139680" imgH="164880" progId="Equation.DSMT4">
                  <p:embed/>
                </p:oleObj>
              </mc:Choice>
              <mc:Fallback>
                <p:oleObj name="Equation" r:id="rId12" imgW="139680" imgH="164880" progId="Equation.DSMT4">
                  <p:embed/>
                  <p:pic>
                    <p:nvPicPr>
                      <p:cNvPr id="24" name="オブジェクト 2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02697" y="1558905"/>
                        <a:ext cx="242887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直線コネクタ 25"/>
          <p:cNvCxnSpPr/>
          <p:nvPr/>
        </p:nvCxnSpPr>
        <p:spPr>
          <a:xfrm flipH="1">
            <a:off x="3203848" y="2984319"/>
            <a:ext cx="2729314" cy="0"/>
          </a:xfrm>
          <a:prstGeom prst="line">
            <a:avLst/>
          </a:prstGeom>
          <a:ln w="127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弧 26"/>
          <p:cNvSpPr/>
          <p:nvPr/>
        </p:nvSpPr>
        <p:spPr>
          <a:xfrm>
            <a:off x="3624336" y="2008646"/>
            <a:ext cx="1967389" cy="1973295"/>
          </a:xfrm>
          <a:prstGeom prst="arc">
            <a:avLst>
              <a:gd name="adj1" fmla="val 16200000"/>
              <a:gd name="adj2" fmla="val 16156044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8" name="オブジェクト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982988"/>
              </p:ext>
            </p:extLst>
          </p:nvPr>
        </p:nvGraphicFramePr>
        <p:xfrm>
          <a:off x="5354727" y="2996918"/>
          <a:ext cx="19843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0" name="Equation" r:id="rId4" imgW="114120" imgH="126720" progId="Equation.DSMT4">
                  <p:embed/>
                </p:oleObj>
              </mc:Choice>
              <mc:Fallback>
                <p:oleObj name="Equation" r:id="rId4" imgW="114120" imgH="126720" progId="Equation.DSMT4">
                  <p:embed/>
                  <p:pic>
                    <p:nvPicPr>
                      <p:cNvPr id="16" name="オブジェクト 1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54727" y="2996918"/>
                        <a:ext cx="198437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オブジェクト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891748"/>
              </p:ext>
            </p:extLst>
          </p:nvPr>
        </p:nvGraphicFramePr>
        <p:xfrm>
          <a:off x="5420137" y="2137688"/>
          <a:ext cx="376237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1" name="Equation" r:id="rId6" imgW="215640" imgH="177480" progId="Equation.DSMT4">
                  <p:embed/>
                </p:oleObj>
              </mc:Choice>
              <mc:Fallback>
                <p:oleObj name="Equation" r:id="rId6" imgW="215640" imgH="177480" progId="Equation.DSMT4">
                  <p:embed/>
                  <p:pic>
                    <p:nvPicPr>
                      <p:cNvPr id="20" name="オブジェクト 1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20137" y="2137688"/>
                        <a:ext cx="376237" cy="30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直線矢印コネクタ 32"/>
          <p:cNvCxnSpPr/>
          <p:nvPr/>
        </p:nvCxnSpPr>
        <p:spPr>
          <a:xfrm flipV="1">
            <a:off x="4607938" y="2505099"/>
            <a:ext cx="0" cy="4792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オブジェクト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707669"/>
              </p:ext>
            </p:extLst>
          </p:nvPr>
        </p:nvGraphicFramePr>
        <p:xfrm>
          <a:off x="4706938" y="2571750"/>
          <a:ext cx="242887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2" name="Equation" r:id="rId14" imgW="139680" imgH="164880" progId="Equation.DSMT4">
                  <p:embed/>
                </p:oleObj>
              </mc:Choice>
              <mc:Fallback>
                <p:oleObj name="Equation" r:id="rId14" imgW="139680" imgH="164880" progId="Equation.DSMT4">
                  <p:embed/>
                  <p:pic>
                    <p:nvPicPr>
                      <p:cNvPr id="22" name="オブジェクト 2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06938" y="2571750"/>
                        <a:ext cx="242887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直線コネクタ 34"/>
          <p:cNvCxnSpPr/>
          <p:nvPr/>
        </p:nvCxnSpPr>
        <p:spPr>
          <a:xfrm rot="5400000" flipH="1">
            <a:off x="3237487" y="2986142"/>
            <a:ext cx="2729314" cy="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340957"/>
              </p:ext>
            </p:extLst>
          </p:nvPr>
        </p:nvGraphicFramePr>
        <p:xfrm>
          <a:off x="5852119" y="2686050"/>
          <a:ext cx="220663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3" name="Equation" r:id="rId16" imgW="126720" imgH="139680" progId="Equation.DSMT4">
                  <p:embed/>
                </p:oleObj>
              </mc:Choice>
              <mc:Fallback>
                <p:oleObj name="Equation" r:id="rId16" imgW="126720" imgH="139680" progId="Equation.DSMT4">
                  <p:embed/>
                  <p:pic>
                    <p:nvPicPr>
                      <p:cNvPr id="24" name="オブジェクト 2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52119" y="2686050"/>
                        <a:ext cx="220663" cy="236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オブジェクト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012680"/>
              </p:ext>
            </p:extLst>
          </p:nvPr>
        </p:nvGraphicFramePr>
        <p:xfrm>
          <a:off x="4683017" y="1558905"/>
          <a:ext cx="242887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4" name="Equation" r:id="rId17" imgW="139680" imgH="164880" progId="Equation.DSMT4">
                  <p:embed/>
                </p:oleObj>
              </mc:Choice>
              <mc:Fallback>
                <p:oleObj name="Equation" r:id="rId17" imgW="139680" imgH="164880" progId="Equation.DSMT4">
                  <p:embed/>
                  <p:pic>
                    <p:nvPicPr>
                      <p:cNvPr id="25" name="オブジェクト 2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83017" y="1558905"/>
                        <a:ext cx="242887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直線コネクタ 37"/>
          <p:cNvCxnSpPr/>
          <p:nvPr/>
        </p:nvCxnSpPr>
        <p:spPr>
          <a:xfrm flipH="1">
            <a:off x="6060995" y="2984319"/>
            <a:ext cx="2729314" cy="0"/>
          </a:xfrm>
          <a:prstGeom prst="line">
            <a:avLst/>
          </a:prstGeom>
          <a:ln w="127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円弧 38"/>
          <p:cNvSpPr/>
          <p:nvPr/>
        </p:nvSpPr>
        <p:spPr>
          <a:xfrm>
            <a:off x="6481483" y="2008646"/>
            <a:ext cx="1967389" cy="1973295"/>
          </a:xfrm>
          <a:prstGeom prst="arc">
            <a:avLst>
              <a:gd name="adj1" fmla="val 16200000"/>
              <a:gd name="adj2" fmla="val 16156044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0" name="オブジェクト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891756"/>
              </p:ext>
            </p:extLst>
          </p:nvPr>
        </p:nvGraphicFramePr>
        <p:xfrm>
          <a:off x="8522543" y="3028124"/>
          <a:ext cx="19843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5" name="Equation" r:id="rId4" imgW="114120" imgH="126720" progId="Equation.DSMT4">
                  <p:embed/>
                </p:oleObj>
              </mc:Choice>
              <mc:Fallback>
                <p:oleObj name="Equation" r:id="rId4" imgW="114120" imgH="126720" progId="Equation.DSMT4">
                  <p:embed/>
                  <p:pic>
                    <p:nvPicPr>
                      <p:cNvPr id="28" name="オブジェクト 2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22543" y="3028124"/>
                        <a:ext cx="198437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オブジェクト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299306"/>
              </p:ext>
            </p:extLst>
          </p:nvPr>
        </p:nvGraphicFramePr>
        <p:xfrm>
          <a:off x="7887413" y="1774616"/>
          <a:ext cx="376237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6" name="Equation" r:id="rId6" imgW="215640" imgH="177480" progId="Equation.DSMT4">
                  <p:embed/>
                </p:oleObj>
              </mc:Choice>
              <mc:Fallback>
                <p:oleObj name="Equation" r:id="rId6" imgW="215640" imgH="177480" progId="Equation.DSMT4">
                  <p:embed/>
                  <p:pic>
                    <p:nvPicPr>
                      <p:cNvPr id="32" name="オブジェクト 3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87413" y="1774616"/>
                        <a:ext cx="376237" cy="30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直線矢印コネクタ 44"/>
          <p:cNvCxnSpPr/>
          <p:nvPr/>
        </p:nvCxnSpPr>
        <p:spPr>
          <a:xfrm>
            <a:off x="7465085" y="2984319"/>
            <a:ext cx="534025" cy="125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オブジェクト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448947"/>
              </p:ext>
            </p:extLst>
          </p:nvPr>
        </p:nvGraphicFramePr>
        <p:xfrm>
          <a:off x="7554913" y="2693988"/>
          <a:ext cx="220662" cy="23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7" name="Equation" r:id="rId18" imgW="126720" imgH="139680" progId="Equation.DSMT4">
                  <p:embed/>
                </p:oleObj>
              </mc:Choice>
              <mc:Fallback>
                <p:oleObj name="Equation" r:id="rId18" imgW="126720" imgH="139680" progId="Equation.DSMT4">
                  <p:embed/>
                  <p:pic>
                    <p:nvPicPr>
                      <p:cNvPr id="34" name="オブジェクト 33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554913" y="2693988"/>
                        <a:ext cx="220662" cy="236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直線コネクタ 46"/>
          <p:cNvCxnSpPr/>
          <p:nvPr/>
        </p:nvCxnSpPr>
        <p:spPr>
          <a:xfrm rot="5400000" flipH="1">
            <a:off x="6094634" y="2986142"/>
            <a:ext cx="2729314" cy="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オブジェクト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170660"/>
              </p:ext>
            </p:extLst>
          </p:nvPr>
        </p:nvGraphicFramePr>
        <p:xfrm>
          <a:off x="8709266" y="2686050"/>
          <a:ext cx="220663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8" name="Equation" r:id="rId20" imgW="126720" imgH="139680" progId="Equation.DSMT4">
                  <p:embed/>
                </p:oleObj>
              </mc:Choice>
              <mc:Fallback>
                <p:oleObj name="Equation" r:id="rId20" imgW="126720" imgH="139680" progId="Equation.DSMT4">
                  <p:embed/>
                  <p:pic>
                    <p:nvPicPr>
                      <p:cNvPr id="36" name="オブジェクト 3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709266" y="2686050"/>
                        <a:ext cx="220663" cy="236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オブジェクト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198764"/>
              </p:ext>
            </p:extLst>
          </p:nvPr>
        </p:nvGraphicFramePr>
        <p:xfrm>
          <a:off x="7540164" y="1558905"/>
          <a:ext cx="242887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9" name="Equation" r:id="rId21" imgW="139680" imgH="164880" progId="Equation.DSMT4">
                  <p:embed/>
                </p:oleObj>
              </mc:Choice>
              <mc:Fallback>
                <p:oleObj name="Equation" r:id="rId21" imgW="139680" imgH="164880" progId="Equation.DSMT4">
                  <p:embed/>
                  <p:pic>
                    <p:nvPicPr>
                      <p:cNvPr id="37" name="オブジェクト 3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540164" y="1558905"/>
                        <a:ext cx="242887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オブジェクト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543028"/>
              </p:ext>
            </p:extLst>
          </p:nvPr>
        </p:nvGraphicFramePr>
        <p:xfrm>
          <a:off x="539552" y="4611353"/>
          <a:ext cx="2337722" cy="1036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0" name="Equation" r:id="rId22" imgW="1638000" imgH="736560" progId="Equation.DSMT4">
                  <p:embed/>
                </p:oleObj>
              </mc:Choice>
              <mc:Fallback>
                <p:oleObj name="Equation" r:id="rId22" imgW="1638000" imgH="736560" progId="Equation.DSMT4">
                  <p:embed/>
                  <p:pic>
                    <p:nvPicPr>
                      <p:cNvPr id="14" name="オブジェクト 13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39552" y="4611353"/>
                        <a:ext cx="2337722" cy="1036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オブジェクト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506416"/>
              </p:ext>
            </p:extLst>
          </p:nvPr>
        </p:nvGraphicFramePr>
        <p:xfrm>
          <a:off x="3131840" y="4613486"/>
          <a:ext cx="2915474" cy="942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1" name="Equation" r:id="rId24" imgW="2247840" imgH="736560" progId="Equation.DSMT4">
                  <p:embed/>
                </p:oleObj>
              </mc:Choice>
              <mc:Fallback>
                <p:oleObj name="Equation" r:id="rId24" imgW="2247840" imgH="736560" progId="Equation.DSMT4">
                  <p:embed/>
                  <p:pic>
                    <p:nvPicPr>
                      <p:cNvPr id="57" name="オブジェクト 56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131840" y="4613486"/>
                        <a:ext cx="2915474" cy="942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オブジェクト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155956"/>
              </p:ext>
            </p:extLst>
          </p:nvPr>
        </p:nvGraphicFramePr>
        <p:xfrm>
          <a:off x="6156176" y="4613275"/>
          <a:ext cx="28987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2" name="Equation" r:id="rId26" imgW="2234880" imgH="736560" progId="Equation.DSMT4">
                  <p:embed/>
                </p:oleObj>
              </mc:Choice>
              <mc:Fallback>
                <p:oleObj name="Equation" r:id="rId26" imgW="2234880" imgH="736560" progId="Equation.DSMT4">
                  <p:embed/>
                  <p:pic>
                    <p:nvPicPr>
                      <p:cNvPr id="58" name="オブジェクト 57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156176" y="4613275"/>
                        <a:ext cx="2898775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4270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8496944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数値構造計算との比較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10" name="Text Box 114"/>
          <p:cNvSpPr txBox="1">
            <a:spLocks noChangeArrowheads="1"/>
          </p:cNvSpPr>
          <p:nvPr/>
        </p:nvSpPr>
        <p:spPr bwMode="auto">
          <a:xfrm>
            <a:off x="107504" y="1168936"/>
            <a:ext cx="88569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71463" indent="-271463">
              <a:defRPr/>
            </a:pPr>
            <a:r>
              <a:rPr lang="ja-JP" altLang="en-US" sz="1800" dirty="0">
                <a:solidFill>
                  <a:srgbClr val="FF0000"/>
                </a:solidFill>
              </a:rPr>
              <a:t>「検査」→「断面」→「詳細」→「計算」で</a:t>
            </a:r>
            <a:r>
              <a:rPr lang="en-US" altLang="ja-JP" sz="1800" dirty="0" err="1">
                <a:solidFill>
                  <a:srgbClr val="FF0000"/>
                </a:solidFill>
              </a:rPr>
              <a:t>Iy</a:t>
            </a:r>
            <a:r>
              <a:rPr lang="ja-JP" altLang="en-US" sz="1800" dirty="0">
                <a:solidFill>
                  <a:srgbClr val="FF0000"/>
                </a:solidFill>
              </a:rPr>
              <a:t>を求め</a:t>
            </a:r>
            <a:r>
              <a:rPr lang="en-US" altLang="ja-JP" sz="1800" dirty="0">
                <a:solidFill>
                  <a:srgbClr val="FF0000"/>
                </a:solidFill>
              </a:rPr>
              <a:t>2</a:t>
            </a:r>
            <a:r>
              <a:rPr lang="ja-JP" altLang="en-US" sz="1800" dirty="0">
                <a:solidFill>
                  <a:srgbClr val="FF0000"/>
                </a:solidFill>
              </a:rPr>
              <a:t>倍して，断面二次極モーメント</a:t>
            </a:r>
            <a:r>
              <a:rPr lang="en-US" altLang="ja-JP" sz="1800" dirty="0" err="1">
                <a:solidFill>
                  <a:srgbClr val="FF0000"/>
                </a:solidFill>
              </a:rPr>
              <a:t>Ip</a:t>
            </a:r>
            <a:r>
              <a:rPr lang="ja-JP" altLang="en-US" sz="1800" dirty="0">
                <a:solidFill>
                  <a:srgbClr val="FF0000"/>
                </a:solidFill>
              </a:rPr>
              <a:t>を求める．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2" y="1844824"/>
            <a:ext cx="9109012" cy="3960440"/>
          </a:xfrm>
          <a:prstGeom prst="rect">
            <a:avLst/>
          </a:prstGeom>
        </p:spPr>
      </p:pic>
      <p:sp>
        <p:nvSpPr>
          <p:cNvPr id="51" name="楕円 50"/>
          <p:cNvSpPr/>
          <p:nvPr/>
        </p:nvSpPr>
        <p:spPr>
          <a:xfrm>
            <a:off x="7812360" y="3825044"/>
            <a:ext cx="648072" cy="36004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5" name="オブジェクト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589215"/>
              </p:ext>
            </p:extLst>
          </p:nvPr>
        </p:nvGraphicFramePr>
        <p:xfrm>
          <a:off x="323528" y="6051059"/>
          <a:ext cx="58578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46" name="Equation" r:id="rId5" imgW="4076640" imgH="393480" progId="Equation.DSMT4">
                  <p:embed/>
                </p:oleObj>
              </mc:Choice>
              <mc:Fallback>
                <p:oleObj name="Equation" r:id="rId5" imgW="4076640" imgH="393480" progId="Equation.DSMT4">
                  <p:embed/>
                  <p:pic>
                    <p:nvPicPr>
                      <p:cNvPr id="14" name="オブジェクト 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528" y="6051059"/>
                        <a:ext cx="5857875" cy="55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オブジェクト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313312"/>
              </p:ext>
            </p:extLst>
          </p:nvPr>
        </p:nvGraphicFramePr>
        <p:xfrm>
          <a:off x="5583238" y="4268788"/>
          <a:ext cx="3093218" cy="301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47" name="Equation" r:id="rId7" imgW="2311200" imgH="228600" progId="Equation.DSMT4">
                  <p:embed/>
                </p:oleObj>
              </mc:Choice>
              <mc:Fallback>
                <p:oleObj name="Equation" r:id="rId7" imgW="2311200" imgH="228600" progId="Equation.DSMT4">
                  <p:embed/>
                  <p:pic>
                    <p:nvPicPr>
                      <p:cNvPr id="55" name="オブジェクト 5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83238" y="4268788"/>
                        <a:ext cx="3093218" cy="301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 Box 114"/>
          <p:cNvSpPr txBox="1">
            <a:spLocks noChangeArrowheads="1"/>
          </p:cNvSpPr>
          <p:nvPr/>
        </p:nvSpPr>
        <p:spPr bwMode="auto">
          <a:xfrm>
            <a:off x="2267744" y="4273454"/>
            <a:ext cx="37444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71463" indent="-271463">
              <a:defRPr/>
            </a:pPr>
            <a:r>
              <a:rPr lang="ja-JP" altLang="en-US" sz="1800" dirty="0">
                <a:solidFill>
                  <a:srgbClr val="FF0000"/>
                </a:solidFill>
              </a:rPr>
              <a:t>このモデルは，</a:t>
            </a:r>
            <a:r>
              <a:rPr lang="en-US" altLang="ja-JP" sz="1800" dirty="0" err="1">
                <a:solidFill>
                  <a:srgbClr val="FF0000"/>
                </a:solidFill>
              </a:rPr>
              <a:t>yz</a:t>
            </a:r>
            <a:r>
              <a:rPr lang="ja-JP" altLang="en-US" sz="1800" dirty="0">
                <a:solidFill>
                  <a:srgbClr val="FF0000"/>
                </a:solidFill>
              </a:rPr>
              <a:t>が断面なので</a:t>
            </a:r>
          </a:p>
        </p:txBody>
      </p:sp>
    </p:spTree>
    <p:extLst>
      <p:ext uri="{BB962C8B-B14F-4D97-AF65-F5344CB8AC3E}">
        <p14:creationId xmlns:p14="http://schemas.microsoft.com/office/powerpoint/2010/main" val="2289447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8496944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数値構造計算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329" y="4437112"/>
            <a:ext cx="1943100" cy="207645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5" y="4437112"/>
            <a:ext cx="2214396" cy="207645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818" y="3789040"/>
            <a:ext cx="3917810" cy="2896122"/>
          </a:xfrm>
          <a:prstGeom prst="rect">
            <a:avLst/>
          </a:prstGeom>
        </p:spPr>
      </p:pic>
      <p:sp>
        <p:nvSpPr>
          <p:cNvPr id="14" name="Text Box 114"/>
          <p:cNvSpPr txBox="1">
            <a:spLocks noChangeArrowheads="1"/>
          </p:cNvSpPr>
          <p:nvPr/>
        </p:nvSpPr>
        <p:spPr bwMode="auto">
          <a:xfrm>
            <a:off x="462567" y="1327080"/>
            <a:ext cx="806489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さて，断面二次モーメントが大きく，曲がりにくかった前出の断面形状は，</a:t>
            </a:r>
            <a:endParaRPr lang="en-US" altLang="ja-JP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断面二次極モーメントも大きく，ねじりにくいのかな？</a:t>
            </a:r>
            <a:endParaRPr lang="en-US" altLang="ja-JP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計算してみましょう．</a:t>
            </a:r>
            <a:endParaRPr lang="en-US" altLang="ja-JP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02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8496944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中空との比較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14" name="Text Box 114"/>
          <p:cNvSpPr txBox="1">
            <a:spLocks noChangeArrowheads="1"/>
          </p:cNvSpPr>
          <p:nvPr/>
        </p:nvSpPr>
        <p:spPr bwMode="auto">
          <a:xfrm>
            <a:off x="462567" y="1327080"/>
            <a:ext cx="1494501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中実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H="1">
            <a:off x="323528" y="2984319"/>
            <a:ext cx="2729314" cy="0"/>
          </a:xfrm>
          <a:prstGeom prst="line">
            <a:avLst/>
          </a:prstGeom>
          <a:ln w="127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円弧 10"/>
          <p:cNvSpPr/>
          <p:nvPr/>
        </p:nvSpPr>
        <p:spPr>
          <a:xfrm>
            <a:off x="744016" y="2008646"/>
            <a:ext cx="1967389" cy="1973295"/>
          </a:xfrm>
          <a:prstGeom prst="arc">
            <a:avLst>
              <a:gd name="adj1" fmla="val 16200000"/>
              <a:gd name="adj2" fmla="val 16156044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015057"/>
              </p:ext>
            </p:extLst>
          </p:nvPr>
        </p:nvGraphicFramePr>
        <p:xfrm>
          <a:off x="2524834" y="3028124"/>
          <a:ext cx="19843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81" name="Equation" r:id="rId4" imgW="114120" imgH="126720" progId="Equation.DSMT4">
                  <p:embed/>
                </p:oleObj>
              </mc:Choice>
              <mc:Fallback>
                <p:oleObj name="Equation" r:id="rId4" imgW="114120" imgH="126720" progId="Equation.DSMT4">
                  <p:embed/>
                  <p:pic>
                    <p:nvPicPr>
                      <p:cNvPr id="16" name="オブジェクト 1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24834" y="3028124"/>
                        <a:ext cx="198437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グループ化 14"/>
          <p:cNvGrpSpPr/>
          <p:nvPr/>
        </p:nvGrpSpPr>
        <p:grpSpPr>
          <a:xfrm>
            <a:off x="1050598" y="2312948"/>
            <a:ext cx="1354041" cy="1358106"/>
            <a:chOff x="2071253" y="2578508"/>
            <a:chExt cx="1354041" cy="1358106"/>
          </a:xfrm>
        </p:grpSpPr>
        <p:sp>
          <p:nvSpPr>
            <p:cNvPr id="16" name="円弧 15"/>
            <p:cNvSpPr/>
            <p:nvPr/>
          </p:nvSpPr>
          <p:spPr>
            <a:xfrm>
              <a:off x="2071253" y="2578508"/>
              <a:ext cx="1354041" cy="1358106"/>
            </a:xfrm>
            <a:prstGeom prst="arc">
              <a:avLst>
                <a:gd name="adj1" fmla="val 16200000"/>
                <a:gd name="adj2" fmla="val 16156044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弧 16"/>
            <p:cNvSpPr/>
            <p:nvPr/>
          </p:nvSpPr>
          <p:spPr>
            <a:xfrm>
              <a:off x="2111299" y="2618700"/>
              <a:ext cx="1278701" cy="1282540"/>
            </a:xfrm>
            <a:prstGeom prst="arc">
              <a:avLst>
                <a:gd name="adj1" fmla="val 16200000"/>
                <a:gd name="adj2" fmla="val 16156044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755422"/>
              </p:ext>
            </p:extLst>
          </p:nvPr>
        </p:nvGraphicFramePr>
        <p:xfrm>
          <a:off x="2042793" y="3444049"/>
          <a:ext cx="376237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82" name="Equation" r:id="rId6" imgW="215640" imgH="177480" progId="Equation.DSMT4">
                  <p:embed/>
                </p:oleObj>
              </mc:Choice>
              <mc:Fallback>
                <p:oleObj name="Equation" r:id="rId6" imgW="215640" imgH="177480" progId="Equation.DSMT4">
                  <p:embed/>
                  <p:pic>
                    <p:nvPicPr>
                      <p:cNvPr id="20" name="オブジェクト 1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42793" y="3444049"/>
                        <a:ext cx="376237" cy="30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直線矢印コネクタ 18"/>
          <p:cNvCxnSpPr>
            <a:endCxn id="18" idx="0"/>
          </p:cNvCxnSpPr>
          <p:nvPr/>
        </p:nvCxnSpPr>
        <p:spPr>
          <a:xfrm>
            <a:off x="1727618" y="2984319"/>
            <a:ext cx="504087" cy="4390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218149"/>
              </p:ext>
            </p:extLst>
          </p:nvPr>
        </p:nvGraphicFramePr>
        <p:xfrm>
          <a:off x="1957068" y="2984319"/>
          <a:ext cx="265112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83" name="Equation" r:id="rId8" imgW="152280" imgH="164880" progId="Equation.DSMT4">
                  <p:embed/>
                </p:oleObj>
              </mc:Choice>
              <mc:Fallback>
                <p:oleObj name="Equation" r:id="rId8" imgW="152280" imgH="164880" progId="Equation.DSMT4">
                  <p:embed/>
                  <p:pic>
                    <p:nvPicPr>
                      <p:cNvPr id="22" name="オブジェクト 2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57068" y="2984319"/>
                        <a:ext cx="265112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直線コネクタ 20"/>
          <p:cNvCxnSpPr/>
          <p:nvPr/>
        </p:nvCxnSpPr>
        <p:spPr>
          <a:xfrm rot="5400000" flipH="1">
            <a:off x="357167" y="2986142"/>
            <a:ext cx="2729314" cy="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676594"/>
              </p:ext>
            </p:extLst>
          </p:nvPr>
        </p:nvGraphicFramePr>
        <p:xfrm>
          <a:off x="2971799" y="2686050"/>
          <a:ext cx="220663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84" name="Equation" r:id="rId10" imgW="126720" imgH="139680" progId="Equation.DSMT4">
                  <p:embed/>
                </p:oleObj>
              </mc:Choice>
              <mc:Fallback>
                <p:oleObj name="Equation" r:id="rId10" imgW="126720" imgH="139680" progId="Equation.DSMT4">
                  <p:embed/>
                  <p:pic>
                    <p:nvPicPr>
                      <p:cNvPr id="24" name="オブジェクト 2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71799" y="2686050"/>
                        <a:ext cx="220663" cy="236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501380"/>
              </p:ext>
            </p:extLst>
          </p:nvPr>
        </p:nvGraphicFramePr>
        <p:xfrm>
          <a:off x="1802697" y="1558905"/>
          <a:ext cx="242887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85" name="Equation" r:id="rId12" imgW="139680" imgH="164880" progId="Equation.DSMT4">
                  <p:embed/>
                </p:oleObj>
              </mc:Choice>
              <mc:Fallback>
                <p:oleObj name="Equation" r:id="rId12" imgW="139680" imgH="164880" progId="Equation.DSMT4">
                  <p:embed/>
                  <p:pic>
                    <p:nvPicPr>
                      <p:cNvPr id="25" name="オブジェクト 2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02697" y="1558905"/>
                        <a:ext cx="242887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292626"/>
              </p:ext>
            </p:extLst>
          </p:nvPr>
        </p:nvGraphicFramePr>
        <p:xfrm>
          <a:off x="522288" y="4459288"/>
          <a:ext cx="2373312" cy="134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86" name="Equation" r:id="rId14" imgW="1663560" imgH="952200" progId="Equation.DSMT4">
                  <p:embed/>
                </p:oleObj>
              </mc:Choice>
              <mc:Fallback>
                <p:oleObj name="Equation" r:id="rId14" imgW="1663560" imgH="952200" progId="Equation.DSMT4">
                  <p:embed/>
                  <p:pic>
                    <p:nvPicPr>
                      <p:cNvPr id="57" name="オブジェクト 56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22288" y="4459288"/>
                        <a:ext cx="2373312" cy="1341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114"/>
          <p:cNvSpPr txBox="1">
            <a:spLocks noChangeArrowheads="1"/>
          </p:cNvSpPr>
          <p:nvPr/>
        </p:nvSpPr>
        <p:spPr bwMode="auto">
          <a:xfrm>
            <a:off x="3250890" y="1327080"/>
            <a:ext cx="1494501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中空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cxnSp>
        <p:nvCxnSpPr>
          <p:cNvPr id="26" name="直線コネクタ 25"/>
          <p:cNvCxnSpPr/>
          <p:nvPr/>
        </p:nvCxnSpPr>
        <p:spPr>
          <a:xfrm flipH="1">
            <a:off x="3203848" y="2984319"/>
            <a:ext cx="2729314" cy="0"/>
          </a:xfrm>
          <a:prstGeom prst="line">
            <a:avLst/>
          </a:prstGeom>
          <a:ln w="127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弧 26"/>
          <p:cNvSpPr/>
          <p:nvPr/>
        </p:nvSpPr>
        <p:spPr>
          <a:xfrm>
            <a:off x="3624336" y="2008646"/>
            <a:ext cx="1967389" cy="1973295"/>
          </a:xfrm>
          <a:prstGeom prst="arc">
            <a:avLst>
              <a:gd name="adj1" fmla="val 16200000"/>
              <a:gd name="adj2" fmla="val 16156044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8" name="オブジェクト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9471"/>
              </p:ext>
            </p:extLst>
          </p:nvPr>
        </p:nvGraphicFramePr>
        <p:xfrm>
          <a:off x="5405154" y="3028124"/>
          <a:ext cx="19843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87" name="Equation" r:id="rId4" imgW="114120" imgH="126720" progId="Equation.DSMT4">
                  <p:embed/>
                </p:oleObj>
              </mc:Choice>
              <mc:Fallback>
                <p:oleObj name="Equation" r:id="rId4" imgW="114120" imgH="126720" progId="Equation.DSMT4">
                  <p:embed/>
                  <p:pic>
                    <p:nvPicPr>
                      <p:cNvPr id="12" name="オブジェクト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05154" y="3028124"/>
                        <a:ext cx="198437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直線コネクタ 34"/>
          <p:cNvCxnSpPr/>
          <p:nvPr/>
        </p:nvCxnSpPr>
        <p:spPr>
          <a:xfrm rot="5400000" flipH="1">
            <a:off x="3237487" y="2986142"/>
            <a:ext cx="2729314" cy="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629557"/>
              </p:ext>
            </p:extLst>
          </p:nvPr>
        </p:nvGraphicFramePr>
        <p:xfrm>
          <a:off x="5852119" y="2686050"/>
          <a:ext cx="220663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88" name="Equation" r:id="rId10" imgW="126720" imgH="139680" progId="Equation.DSMT4">
                  <p:embed/>
                </p:oleObj>
              </mc:Choice>
              <mc:Fallback>
                <p:oleObj name="Equation" r:id="rId10" imgW="126720" imgH="139680" progId="Equation.DSMT4">
                  <p:embed/>
                  <p:pic>
                    <p:nvPicPr>
                      <p:cNvPr id="22" name="オブジェクト 2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52119" y="2686050"/>
                        <a:ext cx="220663" cy="236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オブジェクト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94433"/>
              </p:ext>
            </p:extLst>
          </p:nvPr>
        </p:nvGraphicFramePr>
        <p:xfrm>
          <a:off x="4683017" y="1558905"/>
          <a:ext cx="242887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89" name="Equation" r:id="rId12" imgW="139680" imgH="164880" progId="Equation.DSMT4">
                  <p:embed/>
                </p:oleObj>
              </mc:Choice>
              <mc:Fallback>
                <p:oleObj name="Equation" r:id="rId12" imgW="139680" imgH="164880" progId="Equation.DSMT4">
                  <p:embed/>
                  <p:pic>
                    <p:nvPicPr>
                      <p:cNvPr id="23" name="オブジェクト 2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83017" y="1558905"/>
                        <a:ext cx="242887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円弧 37"/>
          <p:cNvSpPr/>
          <p:nvPr/>
        </p:nvSpPr>
        <p:spPr>
          <a:xfrm>
            <a:off x="4087402" y="2460529"/>
            <a:ext cx="1056699" cy="1059871"/>
          </a:xfrm>
          <a:prstGeom prst="arc">
            <a:avLst>
              <a:gd name="adj1" fmla="val 16200000"/>
              <a:gd name="adj2" fmla="val 16156044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9" name="オブジェクト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574058"/>
              </p:ext>
            </p:extLst>
          </p:nvPr>
        </p:nvGraphicFramePr>
        <p:xfrm>
          <a:off x="5113028" y="2435225"/>
          <a:ext cx="263525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90" name="Equation" r:id="rId16" imgW="152280" imgH="393480" progId="Equation.DSMT4">
                  <p:embed/>
                </p:oleObj>
              </mc:Choice>
              <mc:Fallback>
                <p:oleObj name="Equation" r:id="rId16" imgW="152280" imgH="393480" progId="Equation.DSMT4">
                  <p:embed/>
                  <p:pic>
                    <p:nvPicPr>
                      <p:cNvPr id="28" name="オブジェクト 27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113028" y="2435225"/>
                        <a:ext cx="263525" cy="6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直線コネクタ 40"/>
          <p:cNvCxnSpPr/>
          <p:nvPr/>
        </p:nvCxnSpPr>
        <p:spPr>
          <a:xfrm flipH="1">
            <a:off x="6117070" y="2984319"/>
            <a:ext cx="2729314" cy="0"/>
          </a:xfrm>
          <a:prstGeom prst="line">
            <a:avLst/>
          </a:prstGeom>
          <a:ln w="127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円弧 41"/>
          <p:cNvSpPr/>
          <p:nvPr/>
        </p:nvSpPr>
        <p:spPr>
          <a:xfrm>
            <a:off x="6537558" y="2008646"/>
            <a:ext cx="1967389" cy="1973295"/>
          </a:xfrm>
          <a:prstGeom prst="arc">
            <a:avLst>
              <a:gd name="adj1" fmla="val 16200000"/>
              <a:gd name="adj2" fmla="val 16156044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3" name="オブジェクト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579247"/>
              </p:ext>
            </p:extLst>
          </p:nvPr>
        </p:nvGraphicFramePr>
        <p:xfrm>
          <a:off x="8318376" y="3028124"/>
          <a:ext cx="19843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91" name="Equation" r:id="rId4" imgW="114120" imgH="126720" progId="Equation.DSMT4">
                  <p:embed/>
                </p:oleObj>
              </mc:Choice>
              <mc:Fallback>
                <p:oleObj name="Equation" r:id="rId4" imgW="114120" imgH="126720" progId="Equation.DSMT4">
                  <p:embed/>
                  <p:pic>
                    <p:nvPicPr>
                      <p:cNvPr id="28" name="オブジェクト 2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18376" y="3028124"/>
                        <a:ext cx="198437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直線コネクタ 43"/>
          <p:cNvCxnSpPr/>
          <p:nvPr/>
        </p:nvCxnSpPr>
        <p:spPr>
          <a:xfrm rot="5400000" flipH="1">
            <a:off x="6150709" y="2986142"/>
            <a:ext cx="2729314" cy="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オブジェクト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927180"/>
              </p:ext>
            </p:extLst>
          </p:nvPr>
        </p:nvGraphicFramePr>
        <p:xfrm>
          <a:off x="8765341" y="2686050"/>
          <a:ext cx="220663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92" name="Equation" r:id="rId10" imgW="126720" imgH="139680" progId="Equation.DSMT4">
                  <p:embed/>
                </p:oleObj>
              </mc:Choice>
              <mc:Fallback>
                <p:oleObj name="Equation" r:id="rId10" imgW="126720" imgH="139680" progId="Equation.DSMT4">
                  <p:embed/>
                  <p:pic>
                    <p:nvPicPr>
                      <p:cNvPr id="36" name="オブジェクト 3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765341" y="2686050"/>
                        <a:ext cx="220663" cy="236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オブジェクト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151918"/>
              </p:ext>
            </p:extLst>
          </p:nvPr>
        </p:nvGraphicFramePr>
        <p:xfrm>
          <a:off x="7596239" y="1558905"/>
          <a:ext cx="242887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93" name="Equation" r:id="rId12" imgW="139680" imgH="164880" progId="Equation.DSMT4">
                  <p:embed/>
                </p:oleObj>
              </mc:Choice>
              <mc:Fallback>
                <p:oleObj name="Equation" r:id="rId12" imgW="139680" imgH="164880" progId="Equation.DSMT4">
                  <p:embed/>
                  <p:pic>
                    <p:nvPicPr>
                      <p:cNvPr id="37" name="オブジェクト 3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596239" y="1558905"/>
                        <a:ext cx="242887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円弧 46"/>
          <p:cNvSpPr/>
          <p:nvPr/>
        </p:nvSpPr>
        <p:spPr>
          <a:xfrm>
            <a:off x="6834392" y="2297672"/>
            <a:ext cx="1383391" cy="1387544"/>
          </a:xfrm>
          <a:prstGeom prst="arc">
            <a:avLst>
              <a:gd name="adj1" fmla="val 16200000"/>
              <a:gd name="adj2" fmla="val 16156044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8" name="オブジェクト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40034"/>
              </p:ext>
            </p:extLst>
          </p:nvPr>
        </p:nvGraphicFramePr>
        <p:xfrm>
          <a:off x="7762875" y="2574925"/>
          <a:ext cx="373063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94" name="Equation" r:id="rId18" imgW="215640" imgH="393480" progId="Equation.DSMT4">
                  <p:embed/>
                </p:oleObj>
              </mc:Choice>
              <mc:Fallback>
                <p:oleObj name="Equation" r:id="rId18" imgW="215640" imgH="393480" progId="Equation.DSMT4">
                  <p:embed/>
                  <p:pic>
                    <p:nvPicPr>
                      <p:cNvPr id="39" name="オブジェクト 38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762875" y="2574925"/>
                        <a:ext cx="373063" cy="6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オブジェクト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935980"/>
              </p:ext>
            </p:extLst>
          </p:nvPr>
        </p:nvGraphicFramePr>
        <p:xfrm>
          <a:off x="3203848" y="4377945"/>
          <a:ext cx="2719387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95" name="Equation" r:id="rId20" imgW="1904760" imgH="812520" progId="Equation.DSMT4">
                  <p:embed/>
                </p:oleObj>
              </mc:Choice>
              <mc:Fallback>
                <p:oleObj name="Equation" r:id="rId20" imgW="1904760" imgH="812520" progId="Equation.DSMT4">
                  <p:embed/>
                  <p:pic>
                    <p:nvPicPr>
                      <p:cNvPr id="24" name="オブジェクト 23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203848" y="4377945"/>
                        <a:ext cx="2719387" cy="1144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オブジェクト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511541"/>
              </p:ext>
            </p:extLst>
          </p:nvPr>
        </p:nvGraphicFramePr>
        <p:xfrm>
          <a:off x="6113463" y="4378325"/>
          <a:ext cx="2846387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96" name="Equation" r:id="rId22" imgW="1993680" imgH="812520" progId="Equation.DSMT4">
                  <p:embed/>
                </p:oleObj>
              </mc:Choice>
              <mc:Fallback>
                <p:oleObj name="Equation" r:id="rId22" imgW="1993680" imgH="812520" progId="Equation.DSMT4">
                  <p:embed/>
                  <p:pic>
                    <p:nvPicPr>
                      <p:cNvPr id="49" name="オブジェクト 48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113463" y="4378325"/>
                        <a:ext cx="2846387" cy="1144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 Box 114"/>
          <p:cNvSpPr txBox="1">
            <a:spLocks noChangeArrowheads="1"/>
          </p:cNvSpPr>
          <p:nvPr/>
        </p:nvSpPr>
        <p:spPr bwMode="auto">
          <a:xfrm>
            <a:off x="5777802" y="5800725"/>
            <a:ext cx="3366198" cy="81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質量を半分以下にしても，ねじり剛性は</a:t>
            </a:r>
            <a:r>
              <a:rPr lang="en-US" altLang="ja-JP" sz="1800" b="1" dirty="0">
                <a:solidFill>
                  <a:srgbClr val="FF0000"/>
                </a:solidFill>
              </a:rPr>
              <a:t>3</a:t>
            </a:r>
            <a:r>
              <a:rPr lang="ja-JP" altLang="en-US" sz="1800" b="1" dirty="0">
                <a:solidFill>
                  <a:srgbClr val="FF0000"/>
                </a:solidFill>
              </a:rPr>
              <a:t>割程度しか下がらない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51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8496944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軸にかかるトルク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132856"/>
            <a:ext cx="4057650" cy="4314825"/>
          </a:xfrm>
          <a:prstGeom prst="rect">
            <a:avLst/>
          </a:prstGeom>
        </p:spPr>
      </p:pic>
      <p:sp>
        <p:nvSpPr>
          <p:cNvPr id="64" name="Text Box 114"/>
          <p:cNvSpPr txBox="1">
            <a:spLocks noChangeArrowheads="1"/>
          </p:cNvSpPr>
          <p:nvPr/>
        </p:nvSpPr>
        <p:spPr bwMode="auto">
          <a:xfrm>
            <a:off x="611560" y="1268760"/>
            <a:ext cx="47525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減速比</a:t>
            </a:r>
            <a:r>
              <a:rPr lang="en-US" altLang="ja-JP" sz="2000" b="1" dirty="0">
                <a:solidFill>
                  <a:srgbClr val="FF0000"/>
                </a:solidFill>
              </a:rPr>
              <a:t>4</a:t>
            </a:r>
            <a:r>
              <a:rPr lang="ja-JP" altLang="en-US" sz="2000" b="1" dirty="0">
                <a:solidFill>
                  <a:srgbClr val="FF0000"/>
                </a:solidFill>
              </a:rPr>
              <a:t>のギアの軸径は同じでよいか？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65" name="Text Box 114"/>
          <p:cNvSpPr txBox="1">
            <a:spLocks noChangeArrowheads="1"/>
          </p:cNvSpPr>
          <p:nvPr/>
        </p:nvSpPr>
        <p:spPr bwMode="auto">
          <a:xfrm>
            <a:off x="5076056" y="5517232"/>
            <a:ext cx="15121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4rps</a:t>
            </a:r>
            <a:r>
              <a:rPr lang="ja-JP" altLang="en-US" sz="2000" b="1" dirty="0" err="1">
                <a:solidFill>
                  <a:srgbClr val="FF0000"/>
                </a:solidFill>
              </a:rPr>
              <a:t>，</a:t>
            </a:r>
            <a:r>
              <a:rPr lang="en-US" altLang="ja-JP" sz="2000" b="1" dirty="0">
                <a:solidFill>
                  <a:srgbClr val="FF0000"/>
                </a:solidFill>
              </a:rPr>
              <a:t>τ</a:t>
            </a:r>
          </a:p>
        </p:txBody>
      </p:sp>
      <p:sp>
        <p:nvSpPr>
          <p:cNvPr id="66" name="Text Box 114"/>
          <p:cNvSpPr txBox="1">
            <a:spLocks noChangeArrowheads="1"/>
          </p:cNvSpPr>
          <p:nvPr/>
        </p:nvSpPr>
        <p:spPr bwMode="auto">
          <a:xfrm>
            <a:off x="5148064" y="3624989"/>
            <a:ext cx="14401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1rps</a:t>
            </a:r>
            <a:r>
              <a:rPr lang="ja-JP" altLang="en-US" sz="2000" b="1" dirty="0" err="1">
                <a:solidFill>
                  <a:srgbClr val="FF0000"/>
                </a:solidFill>
              </a:rPr>
              <a:t>，</a:t>
            </a:r>
            <a:r>
              <a:rPr lang="en-US" altLang="ja-JP" sz="2000" b="1" dirty="0">
                <a:solidFill>
                  <a:srgbClr val="FF0000"/>
                </a:solidFill>
              </a:rPr>
              <a:t>4τ</a:t>
            </a: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239BB772-D5AC-4222-8176-420C1670D224}"/>
              </a:ext>
            </a:extLst>
          </p:cNvPr>
          <p:cNvCxnSpPr>
            <a:cxnSpLocks/>
          </p:cNvCxnSpPr>
          <p:nvPr/>
        </p:nvCxnSpPr>
        <p:spPr>
          <a:xfrm>
            <a:off x="3635896" y="5373216"/>
            <a:ext cx="763161" cy="353187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AE8FF66D-6B8C-4F82-B882-C7BEFA9F4286}"/>
              </a:ext>
            </a:extLst>
          </p:cNvPr>
          <p:cNvCxnSpPr>
            <a:cxnSpLocks/>
          </p:cNvCxnSpPr>
          <p:nvPr/>
        </p:nvCxnSpPr>
        <p:spPr>
          <a:xfrm flipH="1" flipV="1">
            <a:off x="2699792" y="4909230"/>
            <a:ext cx="936104" cy="463986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326D304E-4EDB-4E73-86F0-E75E50AA03F9}"/>
              </a:ext>
            </a:extLst>
          </p:cNvPr>
          <p:cNvCxnSpPr>
            <a:cxnSpLocks/>
          </p:cNvCxnSpPr>
          <p:nvPr/>
        </p:nvCxnSpPr>
        <p:spPr>
          <a:xfrm flipV="1">
            <a:off x="3563888" y="3933056"/>
            <a:ext cx="588665" cy="17842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14">
            <a:extLst>
              <a:ext uri="{FF2B5EF4-FFF2-40B4-BE49-F238E27FC236}">
                <a16:creationId xmlns:a16="http://schemas.microsoft.com/office/drawing/2014/main" id="{DFBFB109-38E0-4012-B146-8F0325D2C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99" y="4273061"/>
            <a:ext cx="5760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4r</a:t>
            </a:r>
          </a:p>
        </p:txBody>
      </p:sp>
      <p:sp>
        <p:nvSpPr>
          <p:cNvPr id="21" name="Text Box 114">
            <a:extLst>
              <a:ext uri="{FF2B5EF4-FFF2-40B4-BE49-F238E27FC236}">
                <a16:creationId xmlns:a16="http://schemas.microsoft.com/office/drawing/2014/main" id="{7A8E1BFD-B81D-47AB-AA04-3C55C5D43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384" y="5364101"/>
            <a:ext cx="5760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22" name="Text Box 114">
            <a:extLst>
              <a:ext uri="{FF2B5EF4-FFF2-40B4-BE49-F238E27FC236}">
                <a16:creationId xmlns:a16="http://schemas.microsoft.com/office/drawing/2014/main" id="{9AEAB1E2-4189-4976-9516-DCABA65D2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353" y="4686822"/>
            <a:ext cx="5760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4" name="Text Box 114">
            <a:extLst>
              <a:ext uri="{FF2B5EF4-FFF2-40B4-BE49-F238E27FC236}">
                <a16:creationId xmlns:a16="http://schemas.microsoft.com/office/drawing/2014/main" id="{B45B40C2-9005-4C43-BC68-B3BE7315B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1796" y="5317177"/>
            <a:ext cx="5760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7" name="円弧 16">
            <a:extLst>
              <a:ext uri="{FF2B5EF4-FFF2-40B4-BE49-F238E27FC236}">
                <a16:creationId xmlns:a16="http://schemas.microsoft.com/office/drawing/2014/main" id="{4532EDC0-EF36-4BC7-92CE-16327632DC25}"/>
              </a:ext>
            </a:extLst>
          </p:cNvPr>
          <p:cNvSpPr/>
          <p:nvPr/>
        </p:nvSpPr>
        <p:spPr>
          <a:xfrm>
            <a:off x="4222902" y="3584349"/>
            <a:ext cx="695118" cy="838607"/>
          </a:xfrm>
          <a:prstGeom prst="arc">
            <a:avLst>
              <a:gd name="adj1" fmla="val 4348262"/>
              <a:gd name="adj2" fmla="val 20177895"/>
            </a:avLst>
          </a:prstGeom>
          <a:ln w="38100">
            <a:solidFill>
              <a:srgbClr val="0000CC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Text Box 114">
            <a:extLst>
              <a:ext uri="{FF2B5EF4-FFF2-40B4-BE49-F238E27FC236}">
                <a16:creationId xmlns:a16="http://schemas.microsoft.com/office/drawing/2014/main" id="{35BBEADC-A9B6-4CA2-8678-CFEDBC439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553" y="3137316"/>
            <a:ext cx="8358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4Fr</a:t>
            </a:r>
          </a:p>
        </p:txBody>
      </p:sp>
      <p:sp>
        <p:nvSpPr>
          <p:cNvPr id="27" name="円弧 26">
            <a:extLst>
              <a:ext uri="{FF2B5EF4-FFF2-40B4-BE49-F238E27FC236}">
                <a16:creationId xmlns:a16="http://schemas.microsoft.com/office/drawing/2014/main" id="{9FA56C60-DDBA-4082-88A0-2E49248C57BF}"/>
              </a:ext>
            </a:extLst>
          </p:cNvPr>
          <p:cNvSpPr/>
          <p:nvPr/>
        </p:nvSpPr>
        <p:spPr>
          <a:xfrm>
            <a:off x="4470304" y="5668405"/>
            <a:ext cx="487730" cy="588409"/>
          </a:xfrm>
          <a:prstGeom prst="arc">
            <a:avLst>
              <a:gd name="adj1" fmla="val 4348262"/>
              <a:gd name="adj2" fmla="val 20678803"/>
            </a:avLst>
          </a:prstGeom>
          <a:ln w="38100">
            <a:solidFill>
              <a:srgbClr val="0000CC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Text Box 114">
            <a:extLst>
              <a:ext uri="{FF2B5EF4-FFF2-40B4-BE49-F238E27FC236}">
                <a16:creationId xmlns:a16="http://schemas.microsoft.com/office/drawing/2014/main" id="{33B8AAA8-B96C-48E2-AF8D-557830479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6224" y="6079656"/>
            <a:ext cx="8358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Fr</a:t>
            </a:r>
          </a:p>
        </p:txBody>
      </p:sp>
      <p:sp>
        <p:nvSpPr>
          <p:cNvPr id="29" name="Text Box 114">
            <a:extLst>
              <a:ext uri="{FF2B5EF4-FFF2-40B4-BE49-F238E27FC236}">
                <a16:creationId xmlns:a16="http://schemas.microsoft.com/office/drawing/2014/main" id="{FB9ACB8B-222E-4DB3-B861-405B32A4C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378" y="1268760"/>
            <a:ext cx="2533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b="1" u="sng" dirty="0" err="1">
                <a:solidFill>
                  <a:srgbClr val="0070C0"/>
                </a:solidFill>
              </a:rPr>
              <a:t>ねじれるの</a:t>
            </a:r>
            <a:r>
              <a:rPr lang="ja-JP" altLang="en-US" b="1" u="sng" dirty="0">
                <a:solidFill>
                  <a:srgbClr val="0070C0"/>
                </a:solidFill>
              </a:rPr>
              <a:t>話</a:t>
            </a:r>
            <a:endParaRPr lang="en-US" altLang="ja-JP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46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8496944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極断面係数（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Polar section modulus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14" name="Text Box 114"/>
          <p:cNvSpPr txBox="1">
            <a:spLocks noChangeArrowheads="1"/>
          </p:cNvSpPr>
          <p:nvPr/>
        </p:nvSpPr>
        <p:spPr bwMode="auto">
          <a:xfrm>
            <a:off x="462567" y="1327080"/>
            <a:ext cx="8064895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最大せん断応力（軸表面のせん断応力）とトルクの関係は，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57795"/>
              </p:ext>
            </p:extLst>
          </p:nvPr>
        </p:nvGraphicFramePr>
        <p:xfrm>
          <a:off x="590550" y="5273675"/>
          <a:ext cx="11334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2" name="Equation" r:id="rId4" imgW="685800" imgH="444240" progId="Equation.DSMT4">
                  <p:embed/>
                </p:oleObj>
              </mc:Choice>
              <mc:Fallback>
                <p:oleObj name="Equation" r:id="rId4" imgW="685800" imgH="444240" progId="Equation.DSMT4">
                  <p:embed/>
                  <p:pic>
                    <p:nvPicPr>
                      <p:cNvPr id="83" name="オブジェクト 8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0550" y="5273675"/>
                        <a:ext cx="1133475" cy="73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441161"/>
              </p:ext>
            </p:extLst>
          </p:nvPr>
        </p:nvGraphicFramePr>
        <p:xfrm>
          <a:off x="611560" y="1916832"/>
          <a:ext cx="326866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3" name="Equation" r:id="rId6" imgW="2031840" imgH="469800" progId="Equation.DSMT4">
                  <p:embed/>
                </p:oleObj>
              </mc:Choice>
              <mc:Fallback>
                <p:oleObj name="Equation" r:id="rId6" imgW="2031840" imgH="469800" progId="Equation.DSMT4">
                  <p:embed/>
                  <p:pic>
                    <p:nvPicPr>
                      <p:cNvPr id="42" name="オブジェクト 4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1560" y="1916832"/>
                        <a:ext cx="3268662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14"/>
          <p:cNvSpPr txBox="1">
            <a:spLocks noChangeArrowheads="1"/>
          </p:cNvSpPr>
          <p:nvPr/>
        </p:nvSpPr>
        <p:spPr bwMode="auto">
          <a:xfrm>
            <a:off x="462567" y="2846125"/>
            <a:ext cx="4901521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と表せ，ここで，</a:t>
            </a:r>
            <a:r>
              <a:rPr lang="en-US" altLang="ja-JP" sz="1800" b="1" dirty="0" err="1">
                <a:solidFill>
                  <a:srgbClr val="FF0000"/>
                </a:solidFill>
              </a:rPr>
              <a:t>Zp</a:t>
            </a:r>
            <a:r>
              <a:rPr lang="ja-JP" altLang="en-US" sz="1800" b="1" dirty="0">
                <a:solidFill>
                  <a:srgbClr val="FF0000"/>
                </a:solidFill>
              </a:rPr>
              <a:t>は，極断面係数という．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16" name="Text Box 114"/>
          <p:cNvSpPr txBox="1">
            <a:spLocks noChangeArrowheads="1"/>
          </p:cNvSpPr>
          <p:nvPr/>
        </p:nvSpPr>
        <p:spPr bwMode="auto">
          <a:xfrm>
            <a:off x="462567" y="3563367"/>
            <a:ext cx="8285897" cy="152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/>
              <a:t>トルクを掛けたときに軸の最大せん断応力が分かるので，降伏応力との比較から折れるか折れないかが分かる．</a:t>
            </a:r>
            <a:endParaRPr lang="en-US" altLang="ja-JP" sz="1800" b="1" dirty="0"/>
          </a:p>
          <a:p>
            <a:pPr>
              <a:lnSpc>
                <a:spcPts val="2800"/>
              </a:lnSpc>
              <a:defRPr/>
            </a:pPr>
            <a:endParaRPr lang="en-US" altLang="ja-JP" sz="1800" b="1" dirty="0"/>
          </a:p>
          <a:p>
            <a:pPr>
              <a:lnSpc>
                <a:spcPts val="2800"/>
              </a:lnSpc>
              <a:defRPr/>
            </a:pPr>
            <a:r>
              <a:rPr lang="ja-JP" altLang="en-US" sz="1800" b="1" dirty="0"/>
              <a:t>最大応力</a:t>
            </a:r>
            <a:r>
              <a:rPr lang="en-US" altLang="ja-JP" sz="1800" b="1" dirty="0" err="1"/>
              <a:t>σ</a:t>
            </a:r>
            <a:r>
              <a:rPr lang="en-US" altLang="ja-JP" sz="1400" b="1" dirty="0" err="1"/>
              <a:t>max</a:t>
            </a:r>
            <a:r>
              <a:rPr lang="ja-JP" altLang="en-US" sz="1800" b="1" dirty="0"/>
              <a:t>と曲げモーメント</a:t>
            </a:r>
            <a:r>
              <a:rPr lang="en-US" altLang="ja-JP" sz="1800" b="1" dirty="0"/>
              <a:t>M</a:t>
            </a:r>
            <a:r>
              <a:rPr lang="ja-JP" altLang="en-US" sz="1800" b="1" dirty="0"/>
              <a:t>の関係における断面係数</a:t>
            </a:r>
            <a:r>
              <a:rPr lang="en-US" altLang="ja-JP" sz="1800" b="1" dirty="0"/>
              <a:t>Z</a:t>
            </a:r>
            <a:r>
              <a:rPr lang="en-US" altLang="ja-JP" sz="1400" b="1" dirty="0"/>
              <a:t>1</a:t>
            </a:r>
            <a:r>
              <a:rPr lang="ja-JP" altLang="en-US" sz="1800" b="1" dirty="0"/>
              <a:t>と同じ概念．</a:t>
            </a:r>
            <a:endParaRPr lang="en-US" altLang="ja-JP" sz="1800" b="1" dirty="0"/>
          </a:p>
        </p:txBody>
      </p:sp>
    </p:spTree>
    <p:extLst>
      <p:ext uri="{BB962C8B-B14F-4D97-AF65-F5344CB8AC3E}">
        <p14:creationId xmlns:p14="http://schemas.microsoft.com/office/powerpoint/2010/main" val="122442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8496944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米田先生の問題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556792"/>
            <a:ext cx="854392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81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8496944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米田先生の問題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484784"/>
            <a:ext cx="646662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32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8496944" cy="658812"/>
          </a:xfrm>
        </p:spPr>
        <p:txBody>
          <a:bodyPr>
            <a:normAutofit/>
          </a:bodyPr>
          <a:lstStyle/>
          <a:p>
            <a:pPr fontAlgn="base"/>
            <a:r>
              <a:rPr lang="ja-JP" altLang="en-US" dirty="0"/>
              <a:t>超長尺ロボット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pic>
        <p:nvPicPr>
          <p:cNvPr id="2" name="図 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378" y="1184623"/>
            <a:ext cx="4928953" cy="5614262"/>
          </a:xfrm>
          <a:prstGeom prst="rect">
            <a:avLst/>
          </a:prstGeom>
        </p:spPr>
      </p:pic>
      <p:sp>
        <p:nvSpPr>
          <p:cNvPr id="7" name="Text Box 114"/>
          <p:cNvSpPr txBox="1">
            <a:spLocks noChangeArrowheads="1"/>
          </p:cNvSpPr>
          <p:nvPr/>
        </p:nvSpPr>
        <p:spPr bwMode="auto">
          <a:xfrm>
            <a:off x="5219501" y="1093005"/>
            <a:ext cx="3744987" cy="296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altLang="ja-JP" sz="1800" b="1" dirty="0">
                <a:solidFill>
                  <a:srgbClr val="FF0000"/>
                </a:solidFill>
              </a:rPr>
              <a:t>10m</a:t>
            </a:r>
            <a:r>
              <a:rPr lang="ja-JP" altLang="en-US" sz="1800" b="1" dirty="0">
                <a:solidFill>
                  <a:srgbClr val="FF0000"/>
                </a:solidFill>
              </a:rPr>
              <a:t>のリンクマニピュレータがどれだけねじれるか，計算してみよう．</a:t>
            </a:r>
            <a:endParaRPr lang="en-US" altLang="ja-JP" sz="1800" b="1" dirty="0">
              <a:solidFill>
                <a:srgbClr val="FF0000"/>
              </a:solidFill>
            </a:endParaRPr>
          </a:p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東工大遠藤さん</a:t>
            </a:r>
            <a:endParaRPr lang="en-US" altLang="ja-JP" sz="1800" b="1" dirty="0">
              <a:solidFill>
                <a:srgbClr val="FF0000"/>
              </a:solidFill>
            </a:endParaRPr>
          </a:p>
          <a:p>
            <a:pPr>
              <a:lnSpc>
                <a:spcPts val="2800"/>
              </a:lnSpc>
              <a:defRPr/>
            </a:pPr>
            <a:endParaRPr lang="en-US" altLang="ja-JP" sz="1800" b="1" dirty="0">
              <a:solidFill>
                <a:srgbClr val="FF0000"/>
              </a:solidFill>
            </a:endParaRPr>
          </a:p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以下の仮定：</a:t>
            </a:r>
            <a:endParaRPr lang="en-US" altLang="ja-JP" sz="1800" b="1" dirty="0">
              <a:solidFill>
                <a:srgbClr val="FF0000"/>
              </a:solidFill>
            </a:endParaRPr>
          </a:p>
          <a:p>
            <a:pPr>
              <a:lnSpc>
                <a:spcPts val="2800"/>
              </a:lnSpc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アルミ，肉厚</a:t>
            </a:r>
            <a:r>
              <a:rPr lang="en-US" altLang="ja-JP" sz="1800" b="1" dirty="0">
                <a:solidFill>
                  <a:srgbClr val="FF0000"/>
                </a:solidFill>
              </a:rPr>
              <a:t>6mm</a:t>
            </a:r>
            <a:r>
              <a:rPr lang="en-US" altLang="ja-JP" sz="1800" b="1">
                <a:solidFill>
                  <a:srgbClr val="FF0000"/>
                </a:solidFill>
              </a:rPr>
              <a:t>, φ200mm</a:t>
            </a:r>
            <a:r>
              <a:rPr lang="ja-JP" altLang="en-US" sz="1800" b="1" dirty="0">
                <a:solidFill>
                  <a:srgbClr val="FF0000"/>
                </a:solidFill>
              </a:rPr>
              <a:t>の中空</a:t>
            </a:r>
            <a:endParaRPr lang="en-US" altLang="ja-JP" sz="1800" b="1" dirty="0">
              <a:solidFill>
                <a:srgbClr val="FF0000"/>
              </a:solidFill>
            </a:endParaRPr>
          </a:p>
          <a:p>
            <a:pPr>
              <a:lnSpc>
                <a:spcPts val="2800"/>
              </a:lnSpc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リンク長さ</a:t>
            </a:r>
            <a:r>
              <a:rPr lang="en-US" altLang="ja-JP" sz="1800" b="1" dirty="0">
                <a:solidFill>
                  <a:srgbClr val="FF0000"/>
                </a:solidFill>
              </a:rPr>
              <a:t>L=1.5m</a:t>
            </a:r>
          </a:p>
          <a:p>
            <a:pPr>
              <a:lnSpc>
                <a:spcPts val="2800"/>
              </a:lnSpc>
              <a:defRPr/>
            </a:pPr>
            <a:endParaRPr lang="en-US" altLang="ja-JP" sz="1800" b="1" dirty="0">
              <a:solidFill>
                <a:srgbClr val="FF0000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2430004" y="4725144"/>
            <a:ext cx="1061876" cy="72008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3491880" y="4797152"/>
            <a:ext cx="0" cy="792088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022311"/>
              </p:ext>
            </p:extLst>
          </p:nvPr>
        </p:nvGraphicFramePr>
        <p:xfrm>
          <a:off x="7308589" y="5112652"/>
          <a:ext cx="1615463" cy="1084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14" name="Equation" r:id="rId6" imgW="1066680" imgH="711000" progId="Equation.DSMT4">
                  <p:embed/>
                </p:oleObj>
              </mc:Choice>
              <mc:Fallback>
                <p:oleObj name="Equation" r:id="rId6" imgW="1066680" imgH="711000" progId="Equation.DSMT4">
                  <p:embed/>
                  <p:pic>
                    <p:nvPicPr>
                      <p:cNvPr id="8" name="オブジェクト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08589" y="5112652"/>
                        <a:ext cx="1615463" cy="1084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655954"/>
              </p:ext>
            </p:extLst>
          </p:nvPr>
        </p:nvGraphicFramePr>
        <p:xfrm>
          <a:off x="3176505" y="5193196"/>
          <a:ext cx="273050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15" name="Equation" r:id="rId8" imgW="164880" imgH="164880" progId="Equation.DSMT4">
                  <p:embed/>
                </p:oleObj>
              </mc:Choice>
              <mc:Fallback>
                <p:oleObj name="Equation" r:id="rId8" imgW="164880" imgH="164880" progId="Equation.DSMT4">
                  <p:embed/>
                  <p:pic>
                    <p:nvPicPr>
                      <p:cNvPr id="12" name="オブジェクト 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76505" y="5193196"/>
                        <a:ext cx="273050" cy="274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541767"/>
              </p:ext>
            </p:extLst>
          </p:nvPr>
        </p:nvGraphicFramePr>
        <p:xfrm>
          <a:off x="2411760" y="4450506"/>
          <a:ext cx="250825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16" name="Equation" r:id="rId10" imgW="152280" imgH="164880" progId="Equation.DSMT4">
                  <p:embed/>
                </p:oleObj>
              </mc:Choice>
              <mc:Fallback>
                <p:oleObj name="Equation" r:id="rId10" imgW="152280" imgH="164880" progId="Equation.DSMT4">
                  <p:embed/>
                  <p:pic>
                    <p:nvPicPr>
                      <p:cNvPr id="13" name="オブジェクト 1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11760" y="4450506"/>
                        <a:ext cx="250825" cy="274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グループ化 15"/>
          <p:cNvGrpSpPr/>
          <p:nvPr/>
        </p:nvGrpSpPr>
        <p:grpSpPr>
          <a:xfrm rot="18403323">
            <a:off x="1709950" y="4875294"/>
            <a:ext cx="827674" cy="273825"/>
            <a:chOff x="6612528" y="3907311"/>
            <a:chExt cx="626873" cy="273825"/>
          </a:xfrm>
        </p:grpSpPr>
        <p:sp>
          <p:nvSpPr>
            <p:cNvPr id="21" name="楕円 20"/>
            <p:cNvSpPr/>
            <p:nvPr/>
          </p:nvSpPr>
          <p:spPr>
            <a:xfrm>
              <a:off x="6612528" y="3911931"/>
              <a:ext cx="72008" cy="1454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楕円 21"/>
            <p:cNvSpPr/>
            <p:nvPr/>
          </p:nvSpPr>
          <p:spPr>
            <a:xfrm>
              <a:off x="7167393" y="4026357"/>
              <a:ext cx="72008" cy="1454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3" name="直線コネクタ 22"/>
            <p:cNvCxnSpPr/>
            <p:nvPr/>
          </p:nvCxnSpPr>
          <p:spPr>
            <a:xfrm>
              <a:off x="6646146" y="3907311"/>
              <a:ext cx="590869" cy="1144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6636815" y="4066710"/>
              <a:ext cx="590869" cy="1144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円弧 24"/>
          <p:cNvSpPr/>
          <p:nvPr/>
        </p:nvSpPr>
        <p:spPr>
          <a:xfrm>
            <a:off x="1920521" y="4695960"/>
            <a:ext cx="456775" cy="613973"/>
          </a:xfrm>
          <a:prstGeom prst="arc">
            <a:avLst>
              <a:gd name="adj1" fmla="val 1789048"/>
              <a:gd name="adj2" fmla="val 17585322"/>
            </a:avLst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7" name="オブジェクト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87983"/>
              </p:ext>
            </p:extLst>
          </p:nvPr>
        </p:nvGraphicFramePr>
        <p:xfrm>
          <a:off x="1689740" y="4659833"/>
          <a:ext cx="230187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17" name="Equation" r:id="rId12" imgW="139680" imgH="164880" progId="Equation.DSMT4">
                  <p:embed/>
                </p:oleObj>
              </mc:Choice>
              <mc:Fallback>
                <p:oleObj name="Equation" r:id="rId12" imgW="139680" imgH="164880" progId="Equation.DSMT4">
                  <p:embed/>
                  <p:pic>
                    <p:nvPicPr>
                      <p:cNvPr id="14" name="オブジェクト 1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89740" y="4659833"/>
                        <a:ext cx="230187" cy="274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オブジェクト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769364"/>
              </p:ext>
            </p:extLst>
          </p:nvPr>
        </p:nvGraphicFramePr>
        <p:xfrm>
          <a:off x="2335213" y="4902200"/>
          <a:ext cx="334962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18" name="Equation" r:id="rId14" imgW="203040" imgH="164880" progId="Equation.DSMT4">
                  <p:embed/>
                </p:oleObj>
              </mc:Choice>
              <mc:Fallback>
                <p:oleObj name="Equation" r:id="rId14" imgW="203040" imgH="164880" progId="Equation.DSMT4">
                  <p:embed/>
                  <p:pic>
                    <p:nvPicPr>
                      <p:cNvPr id="27" name="オブジェクト 26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335213" y="4902200"/>
                        <a:ext cx="334962" cy="274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直線コネクタ 30"/>
          <p:cNvCxnSpPr/>
          <p:nvPr/>
        </p:nvCxnSpPr>
        <p:spPr>
          <a:xfrm>
            <a:off x="6115493" y="5001708"/>
            <a:ext cx="1061876" cy="72008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7177369" y="5073716"/>
            <a:ext cx="0" cy="792088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オブジェクト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425068"/>
              </p:ext>
            </p:extLst>
          </p:nvPr>
        </p:nvGraphicFramePr>
        <p:xfrm>
          <a:off x="6355664" y="3902571"/>
          <a:ext cx="1097298" cy="1018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19" name="Equation" r:id="rId16" imgW="774360" imgH="711000" progId="Equation.DSMT4">
                  <p:embed/>
                </p:oleObj>
              </mc:Choice>
              <mc:Fallback>
                <p:oleObj name="Equation" r:id="rId16" imgW="774360" imgH="711000" progId="Equation.DSMT4">
                  <p:embed/>
                  <p:pic>
                    <p:nvPicPr>
                      <p:cNvPr id="14" name="オブジェクト 13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355664" y="3902571"/>
                        <a:ext cx="1097298" cy="1018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グループ化 34"/>
          <p:cNvGrpSpPr/>
          <p:nvPr/>
        </p:nvGrpSpPr>
        <p:grpSpPr>
          <a:xfrm rot="18403323">
            <a:off x="5395439" y="5151858"/>
            <a:ext cx="827674" cy="273825"/>
            <a:chOff x="6612528" y="3907311"/>
            <a:chExt cx="626873" cy="273825"/>
          </a:xfrm>
        </p:grpSpPr>
        <p:sp>
          <p:nvSpPr>
            <p:cNvPr id="36" name="楕円 35"/>
            <p:cNvSpPr/>
            <p:nvPr/>
          </p:nvSpPr>
          <p:spPr>
            <a:xfrm>
              <a:off x="6612528" y="3911931"/>
              <a:ext cx="72008" cy="1454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楕円 36"/>
            <p:cNvSpPr/>
            <p:nvPr/>
          </p:nvSpPr>
          <p:spPr>
            <a:xfrm>
              <a:off x="7167393" y="4026357"/>
              <a:ext cx="72008" cy="1454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8" name="直線コネクタ 37"/>
            <p:cNvCxnSpPr/>
            <p:nvPr/>
          </p:nvCxnSpPr>
          <p:spPr>
            <a:xfrm>
              <a:off x="6646146" y="3907311"/>
              <a:ext cx="590869" cy="1144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6636815" y="4066710"/>
              <a:ext cx="590869" cy="1144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円弧 39"/>
          <p:cNvSpPr/>
          <p:nvPr/>
        </p:nvSpPr>
        <p:spPr>
          <a:xfrm>
            <a:off x="5606010" y="4972524"/>
            <a:ext cx="456775" cy="613973"/>
          </a:xfrm>
          <a:prstGeom prst="arc">
            <a:avLst>
              <a:gd name="adj1" fmla="val 1789048"/>
              <a:gd name="adj2" fmla="val 17585322"/>
            </a:avLst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1" name="オブジェクト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207392"/>
              </p:ext>
            </p:extLst>
          </p:nvPr>
        </p:nvGraphicFramePr>
        <p:xfrm>
          <a:off x="4777096" y="4685772"/>
          <a:ext cx="1006788" cy="283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20" name="Equation" r:id="rId18" imgW="723600" imgH="203040" progId="Equation.DSMT4">
                  <p:embed/>
                </p:oleObj>
              </mc:Choice>
              <mc:Fallback>
                <p:oleObj name="Equation" r:id="rId18" imgW="723600" imgH="203040" progId="Equation.DSMT4">
                  <p:embed/>
                  <p:pic>
                    <p:nvPicPr>
                      <p:cNvPr id="27" name="オブジェクト 26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777096" y="4685772"/>
                        <a:ext cx="1006788" cy="283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オブジェクト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155423"/>
              </p:ext>
            </p:extLst>
          </p:nvPr>
        </p:nvGraphicFramePr>
        <p:xfrm>
          <a:off x="5352015" y="5754117"/>
          <a:ext cx="117316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21" name="Equation" r:id="rId20" imgW="711000" imgH="203040" progId="Equation.DSMT4">
                  <p:embed/>
                </p:oleObj>
              </mc:Choice>
              <mc:Fallback>
                <p:oleObj name="Equation" r:id="rId20" imgW="711000" imgH="203040" progId="Equation.DSMT4">
                  <p:embed/>
                  <p:pic>
                    <p:nvPicPr>
                      <p:cNvPr id="28" name="オブジェクト 27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352015" y="5754117"/>
                        <a:ext cx="1173163" cy="33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04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8496944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軸にかかるトルク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64" name="Text Box 114"/>
          <p:cNvSpPr txBox="1">
            <a:spLocks noChangeArrowheads="1"/>
          </p:cNvSpPr>
          <p:nvPr/>
        </p:nvSpPr>
        <p:spPr bwMode="auto">
          <a:xfrm>
            <a:off x="611560" y="1268760"/>
            <a:ext cx="47525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ハイペリオンの脚の径は？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9" y="1854580"/>
            <a:ext cx="5155679" cy="4084973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7272711" y="3934488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7632751" y="4078504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7272711" y="4222520"/>
            <a:ext cx="360040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8640863" y="4077788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7619417" y="4365820"/>
            <a:ext cx="1021445" cy="7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V="1">
            <a:off x="7619417" y="4077072"/>
            <a:ext cx="1021445" cy="7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7272711" y="3917954"/>
            <a:ext cx="360040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7285032" y="3910102"/>
            <a:ext cx="1021445" cy="7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8284544" y="3934488"/>
            <a:ext cx="360040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楕円 28"/>
          <p:cNvSpPr/>
          <p:nvPr/>
        </p:nvSpPr>
        <p:spPr>
          <a:xfrm>
            <a:off x="6612528" y="3911931"/>
            <a:ext cx="72008" cy="14544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/>
          <p:cNvSpPr/>
          <p:nvPr/>
        </p:nvSpPr>
        <p:spPr>
          <a:xfrm>
            <a:off x="7167393" y="4026357"/>
            <a:ext cx="72008" cy="1454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コネクタ 30"/>
          <p:cNvCxnSpPr/>
          <p:nvPr/>
        </p:nvCxnSpPr>
        <p:spPr>
          <a:xfrm flipV="1">
            <a:off x="5839102" y="3984655"/>
            <a:ext cx="773426" cy="95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6646146" y="3907311"/>
            <a:ext cx="590869" cy="1144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V="1">
            <a:off x="5796136" y="3993987"/>
            <a:ext cx="60816" cy="10954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6636815" y="4066710"/>
            <a:ext cx="590869" cy="1144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>
            <a:off x="683568" y="3917954"/>
            <a:ext cx="864096" cy="16534"/>
          </a:xfrm>
          <a:prstGeom prst="straightConnector1">
            <a:avLst/>
          </a:prstGeom>
          <a:ln w="190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オブジェクト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742474"/>
              </p:ext>
            </p:extLst>
          </p:nvPr>
        </p:nvGraphicFramePr>
        <p:xfrm>
          <a:off x="843130" y="3348709"/>
          <a:ext cx="26193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66" name="Equation" r:id="rId4" imgW="152280" imgH="241200" progId="Equation.DSMT4">
                  <p:embed/>
                </p:oleObj>
              </mc:Choice>
              <mc:Fallback>
                <p:oleObj name="Equation" r:id="rId4" imgW="152280" imgH="241200" progId="Equation.DSMT4">
                  <p:embed/>
                  <p:pic>
                    <p:nvPicPr>
                      <p:cNvPr id="55" name="オブジェクト 5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3130" y="3348709"/>
                        <a:ext cx="261938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直線矢印コネクタ 37"/>
          <p:cNvCxnSpPr/>
          <p:nvPr/>
        </p:nvCxnSpPr>
        <p:spPr>
          <a:xfrm flipV="1">
            <a:off x="671805" y="3944934"/>
            <a:ext cx="54434" cy="1056274"/>
          </a:xfrm>
          <a:prstGeom prst="straightConnector1">
            <a:avLst/>
          </a:prstGeom>
          <a:ln w="190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オブジェクト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766077"/>
              </p:ext>
            </p:extLst>
          </p:nvPr>
        </p:nvGraphicFramePr>
        <p:xfrm>
          <a:off x="280988" y="4826000"/>
          <a:ext cx="28416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67" name="Equation" r:id="rId6" imgW="164880" imgH="203040" progId="Equation.DSMT4">
                  <p:embed/>
                </p:oleObj>
              </mc:Choice>
              <mc:Fallback>
                <p:oleObj name="Equation" r:id="rId6" imgW="164880" imgH="203040" progId="Equation.DSMT4">
                  <p:embed/>
                  <p:pic>
                    <p:nvPicPr>
                      <p:cNvPr id="37" name="オブジェクト 3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0988" y="4826000"/>
                        <a:ext cx="284162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オブジェクト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08451"/>
              </p:ext>
            </p:extLst>
          </p:nvPr>
        </p:nvGraphicFramePr>
        <p:xfrm>
          <a:off x="1248408" y="3155493"/>
          <a:ext cx="1019336" cy="34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68" name="Equation" r:id="rId8" imgW="711000" imgH="241200" progId="Equation.DSMT4">
                  <p:embed/>
                </p:oleObj>
              </mc:Choice>
              <mc:Fallback>
                <p:oleObj name="Equation" r:id="rId8" imgW="711000" imgH="241200" progId="Equation.DSMT4">
                  <p:embed/>
                  <p:pic>
                    <p:nvPicPr>
                      <p:cNvPr id="37" name="オブジェクト 3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48408" y="3155493"/>
                        <a:ext cx="1019336" cy="345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円弧 38"/>
          <p:cNvSpPr/>
          <p:nvPr/>
        </p:nvSpPr>
        <p:spPr>
          <a:xfrm>
            <a:off x="1613315" y="3623149"/>
            <a:ext cx="456775" cy="613973"/>
          </a:xfrm>
          <a:prstGeom prst="arc">
            <a:avLst>
              <a:gd name="adj1" fmla="val 4441455"/>
              <a:gd name="adj2" fmla="val 18477416"/>
            </a:avLst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弧 45"/>
          <p:cNvSpPr/>
          <p:nvPr/>
        </p:nvSpPr>
        <p:spPr>
          <a:xfrm>
            <a:off x="6742197" y="3736058"/>
            <a:ext cx="456775" cy="613973"/>
          </a:xfrm>
          <a:prstGeom prst="arc">
            <a:avLst>
              <a:gd name="adj1" fmla="val 4441455"/>
              <a:gd name="adj2" fmla="val 18477416"/>
            </a:avLst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7" name="オブジェクト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426393"/>
              </p:ext>
            </p:extLst>
          </p:nvPr>
        </p:nvGraphicFramePr>
        <p:xfrm>
          <a:off x="6524375" y="3301754"/>
          <a:ext cx="1019336" cy="34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69" name="Equation" r:id="rId10" imgW="711000" imgH="241200" progId="Equation.DSMT4">
                  <p:embed/>
                </p:oleObj>
              </mc:Choice>
              <mc:Fallback>
                <p:oleObj name="Equation" r:id="rId10" imgW="711000" imgH="241200" progId="Equation.DSMT4">
                  <p:embed/>
                  <p:pic>
                    <p:nvPicPr>
                      <p:cNvPr id="44" name="オブジェクト 4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24375" y="3301754"/>
                        <a:ext cx="1019336" cy="345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 Box 114"/>
          <p:cNvSpPr txBox="1">
            <a:spLocks noChangeArrowheads="1"/>
          </p:cNvSpPr>
          <p:nvPr/>
        </p:nvSpPr>
        <p:spPr bwMode="auto">
          <a:xfrm>
            <a:off x="5724128" y="5346939"/>
            <a:ext cx="331293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このねじりトルクに対して，壊れない（曲がらない）ようにしなければならない．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35" name="Text Box 114">
            <a:extLst>
              <a:ext uri="{FF2B5EF4-FFF2-40B4-BE49-F238E27FC236}">
                <a16:creationId xmlns:a16="http://schemas.microsoft.com/office/drawing/2014/main" id="{60F705F0-2668-4A18-99E7-D772F8A8A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378" y="1268760"/>
            <a:ext cx="2533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b="1" u="sng" dirty="0" err="1">
                <a:solidFill>
                  <a:srgbClr val="0070C0"/>
                </a:solidFill>
              </a:rPr>
              <a:t>ねじれるの</a:t>
            </a:r>
            <a:r>
              <a:rPr lang="ja-JP" altLang="en-US" b="1" u="sng" dirty="0">
                <a:solidFill>
                  <a:srgbClr val="0070C0"/>
                </a:solidFill>
              </a:rPr>
              <a:t>話</a:t>
            </a:r>
            <a:endParaRPr lang="en-US" altLang="ja-JP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43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b="3299"/>
          <a:stretch/>
        </p:blipFill>
        <p:spPr>
          <a:xfrm>
            <a:off x="66339" y="1499043"/>
            <a:ext cx="9012591" cy="5314333"/>
          </a:xfrm>
          <a:prstGeom prst="rect">
            <a:avLst/>
          </a:prstGeom>
        </p:spPr>
      </p:pic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8496944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軸にかかるトルク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64" name="Text Box 114"/>
          <p:cNvSpPr txBox="1">
            <a:spLocks noChangeArrowheads="1"/>
          </p:cNvSpPr>
          <p:nvPr/>
        </p:nvSpPr>
        <p:spPr bwMode="auto">
          <a:xfrm>
            <a:off x="539551" y="1124744"/>
            <a:ext cx="31323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数値構造計算してみる．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b="65565"/>
          <a:stretch/>
        </p:blipFill>
        <p:spPr>
          <a:xfrm>
            <a:off x="2892769" y="5710302"/>
            <a:ext cx="3117801" cy="973425"/>
          </a:xfrm>
          <a:prstGeom prst="rect">
            <a:avLst/>
          </a:prstGeom>
        </p:spPr>
      </p:pic>
      <p:sp>
        <p:nvSpPr>
          <p:cNvPr id="7" name="楕円 6"/>
          <p:cNvSpPr/>
          <p:nvPr/>
        </p:nvSpPr>
        <p:spPr>
          <a:xfrm>
            <a:off x="4284602" y="1647034"/>
            <a:ext cx="288032" cy="28803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/>
          <p:nvPr/>
        </p:nvSpPr>
        <p:spPr>
          <a:xfrm>
            <a:off x="333576" y="4586016"/>
            <a:ext cx="684895" cy="28803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 flipH="1" flipV="1">
            <a:off x="4536406" y="1967027"/>
            <a:ext cx="1763786" cy="1647853"/>
          </a:xfrm>
          <a:prstGeom prst="straightConnector1">
            <a:avLst/>
          </a:prstGeom>
          <a:ln w="1905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7617525" y="4897233"/>
            <a:ext cx="338851" cy="1124055"/>
          </a:xfrm>
          <a:prstGeom prst="straightConnector1">
            <a:avLst/>
          </a:prstGeom>
          <a:ln w="1905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3455911" y="3899068"/>
            <a:ext cx="40089" cy="1588020"/>
          </a:xfrm>
          <a:prstGeom prst="straightConnector1">
            <a:avLst/>
          </a:prstGeom>
          <a:ln w="1905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14"/>
          <p:cNvSpPr txBox="1">
            <a:spLocks noChangeArrowheads="1"/>
          </p:cNvSpPr>
          <p:nvPr/>
        </p:nvSpPr>
        <p:spPr bwMode="auto">
          <a:xfrm>
            <a:off x="3825647" y="3137238"/>
            <a:ext cx="16824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800" b="1" dirty="0"/>
              <a:t>D=10 [mm]</a:t>
            </a:r>
          </a:p>
          <a:p>
            <a:pPr>
              <a:defRPr/>
            </a:pPr>
            <a:r>
              <a:rPr lang="en-US" altLang="ja-JP" sz="1800" b="1" dirty="0"/>
              <a:t>L=200 [mm]</a:t>
            </a:r>
          </a:p>
        </p:txBody>
      </p:sp>
      <p:sp>
        <p:nvSpPr>
          <p:cNvPr id="20" name="Text Box 114"/>
          <p:cNvSpPr txBox="1">
            <a:spLocks noChangeArrowheads="1"/>
          </p:cNvSpPr>
          <p:nvPr/>
        </p:nvSpPr>
        <p:spPr bwMode="auto">
          <a:xfrm>
            <a:off x="4407918" y="836712"/>
            <a:ext cx="47005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先端ほど，円の外側ほど変位が大きくなっていることは分かる．ねじれ度合は？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21" name="Text Box 114"/>
          <p:cNvSpPr txBox="1">
            <a:spLocks noChangeArrowheads="1"/>
          </p:cNvSpPr>
          <p:nvPr/>
        </p:nvSpPr>
        <p:spPr bwMode="auto">
          <a:xfrm>
            <a:off x="7684211" y="4896612"/>
            <a:ext cx="13947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800" b="1" dirty="0"/>
              <a:t>T= 40 [Nm]</a:t>
            </a:r>
          </a:p>
        </p:txBody>
      </p:sp>
      <p:sp>
        <p:nvSpPr>
          <p:cNvPr id="22" name="楕円 21"/>
          <p:cNvSpPr/>
          <p:nvPr/>
        </p:nvSpPr>
        <p:spPr>
          <a:xfrm>
            <a:off x="7596336" y="1679639"/>
            <a:ext cx="468052" cy="28803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4"/>
          <a:srcRect b="56873"/>
          <a:stretch/>
        </p:blipFill>
        <p:spPr>
          <a:xfrm>
            <a:off x="5753934" y="3679491"/>
            <a:ext cx="3247298" cy="115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4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8496944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軸にかかるトルク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64" name="Text Box 114"/>
          <p:cNvSpPr txBox="1">
            <a:spLocks noChangeArrowheads="1"/>
          </p:cNvSpPr>
          <p:nvPr/>
        </p:nvSpPr>
        <p:spPr bwMode="auto">
          <a:xfrm>
            <a:off x="539551" y="1268760"/>
            <a:ext cx="44644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一旦角柱で数値構造計算してみる．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0" y="1794585"/>
            <a:ext cx="9068518" cy="5013176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3"/>
          <a:srcRect b="65565"/>
          <a:stretch/>
        </p:blipFill>
        <p:spPr>
          <a:xfrm>
            <a:off x="2843808" y="5695935"/>
            <a:ext cx="3117801" cy="973425"/>
          </a:xfrm>
          <a:prstGeom prst="rect">
            <a:avLst/>
          </a:prstGeom>
        </p:spPr>
      </p:pic>
      <p:sp>
        <p:nvSpPr>
          <p:cNvPr id="22" name="楕円 21"/>
          <p:cNvSpPr/>
          <p:nvPr/>
        </p:nvSpPr>
        <p:spPr>
          <a:xfrm>
            <a:off x="4114676" y="1942843"/>
            <a:ext cx="288032" cy="28803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/>
          <p:cNvSpPr/>
          <p:nvPr/>
        </p:nvSpPr>
        <p:spPr>
          <a:xfrm>
            <a:off x="358712" y="5085184"/>
            <a:ext cx="684895" cy="28803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3275856" y="4509120"/>
            <a:ext cx="396009" cy="1003811"/>
          </a:xfrm>
          <a:prstGeom prst="straightConnector1">
            <a:avLst/>
          </a:prstGeom>
          <a:ln w="1905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14"/>
          <p:cNvSpPr txBox="1">
            <a:spLocks noChangeArrowheads="1"/>
          </p:cNvSpPr>
          <p:nvPr/>
        </p:nvSpPr>
        <p:spPr bwMode="auto">
          <a:xfrm>
            <a:off x="3275856" y="3412607"/>
            <a:ext cx="16824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800" b="1" dirty="0"/>
              <a:t>B=10 [mm]</a:t>
            </a:r>
          </a:p>
          <a:p>
            <a:pPr>
              <a:defRPr/>
            </a:pPr>
            <a:r>
              <a:rPr lang="en-US" altLang="ja-JP" sz="1800" b="1" dirty="0"/>
              <a:t>L=200 [mm]</a:t>
            </a:r>
          </a:p>
        </p:txBody>
      </p:sp>
      <p:sp>
        <p:nvSpPr>
          <p:cNvPr id="26" name="Text Box 114"/>
          <p:cNvSpPr txBox="1">
            <a:spLocks noChangeArrowheads="1"/>
          </p:cNvSpPr>
          <p:nvPr/>
        </p:nvSpPr>
        <p:spPr bwMode="auto">
          <a:xfrm>
            <a:off x="7251699" y="5085184"/>
            <a:ext cx="16824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800" b="1" dirty="0"/>
              <a:t>T= 40 [Nm]</a:t>
            </a:r>
          </a:p>
        </p:txBody>
      </p:sp>
      <p:sp>
        <p:nvSpPr>
          <p:cNvPr id="27" name="楕円 26"/>
          <p:cNvSpPr/>
          <p:nvPr/>
        </p:nvSpPr>
        <p:spPr>
          <a:xfrm>
            <a:off x="7377583" y="1916832"/>
            <a:ext cx="468052" cy="28803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/>
          <p:cNvSpPr/>
          <p:nvPr/>
        </p:nvSpPr>
        <p:spPr>
          <a:xfrm>
            <a:off x="2267744" y="3268591"/>
            <a:ext cx="684895" cy="28803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/>
          <a:srcRect b="56873"/>
          <a:stretch/>
        </p:blipFill>
        <p:spPr>
          <a:xfrm>
            <a:off x="6090293" y="3925184"/>
            <a:ext cx="2946203" cy="1045647"/>
          </a:xfrm>
          <a:prstGeom prst="rect">
            <a:avLst/>
          </a:prstGeom>
        </p:spPr>
      </p:pic>
      <p:grpSp>
        <p:nvGrpSpPr>
          <p:cNvPr id="13" name="グループ化 12"/>
          <p:cNvGrpSpPr/>
          <p:nvPr/>
        </p:nvGrpSpPr>
        <p:grpSpPr>
          <a:xfrm>
            <a:off x="4758487" y="383004"/>
            <a:ext cx="4665018" cy="3369246"/>
            <a:chOff x="4758487" y="383004"/>
            <a:chExt cx="4665018" cy="3369246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58487" y="383004"/>
              <a:ext cx="3465998" cy="3369246"/>
            </a:xfrm>
            <a:prstGeom prst="rect">
              <a:avLst/>
            </a:prstGeom>
          </p:spPr>
        </p:pic>
        <p:sp>
          <p:nvSpPr>
            <p:cNvPr id="30" name="Text Box 114"/>
            <p:cNvSpPr txBox="1">
              <a:spLocks noChangeArrowheads="1"/>
            </p:cNvSpPr>
            <p:nvPr/>
          </p:nvSpPr>
          <p:spPr bwMode="auto">
            <a:xfrm>
              <a:off x="6064404" y="3068536"/>
              <a:ext cx="335910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2000" b="1" dirty="0">
                  <a:solidFill>
                    <a:srgbClr val="FF0000"/>
                  </a:solidFill>
                </a:rPr>
                <a:t>どれぐらいねじれたのか？</a:t>
              </a:r>
              <a:endParaRPr lang="en-US" altLang="ja-JP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152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8496944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軸にかかるトルクとねじり角，らせん角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64" name="Text Box 114"/>
          <p:cNvSpPr txBox="1">
            <a:spLocks noChangeArrowheads="1"/>
          </p:cNvSpPr>
          <p:nvPr/>
        </p:nvSpPr>
        <p:spPr bwMode="auto">
          <a:xfrm>
            <a:off x="611560" y="1268760"/>
            <a:ext cx="47525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トルクとねじり角，らせん角の関係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2" name="円弧 1"/>
          <p:cNvSpPr/>
          <p:nvPr/>
        </p:nvSpPr>
        <p:spPr>
          <a:xfrm>
            <a:off x="5796136" y="2924944"/>
            <a:ext cx="648072" cy="1152128"/>
          </a:xfrm>
          <a:prstGeom prst="arc">
            <a:avLst>
              <a:gd name="adj1" fmla="val 16200000"/>
              <a:gd name="adj2" fmla="val 16156044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弧 8"/>
          <p:cNvSpPr/>
          <p:nvPr/>
        </p:nvSpPr>
        <p:spPr>
          <a:xfrm>
            <a:off x="1979712" y="2420888"/>
            <a:ext cx="648072" cy="1152128"/>
          </a:xfrm>
          <a:prstGeom prst="arc">
            <a:avLst>
              <a:gd name="adj1" fmla="val 5337122"/>
              <a:gd name="adj2" fmla="val 1627486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弧 9"/>
          <p:cNvSpPr/>
          <p:nvPr/>
        </p:nvSpPr>
        <p:spPr>
          <a:xfrm>
            <a:off x="1979712" y="2420888"/>
            <a:ext cx="648072" cy="1152128"/>
          </a:xfrm>
          <a:prstGeom prst="arc">
            <a:avLst>
              <a:gd name="adj1" fmla="val 16200000"/>
              <a:gd name="adj2" fmla="val 5234188"/>
            </a:avLst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/>
          <p:cNvCxnSpPr>
            <a:stCxn id="10" idx="0"/>
            <a:endCxn id="2" idx="0"/>
          </p:cNvCxnSpPr>
          <p:nvPr/>
        </p:nvCxnSpPr>
        <p:spPr>
          <a:xfrm>
            <a:off x="2303748" y="2420888"/>
            <a:ext cx="3816424" cy="5040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2303748" y="3578932"/>
            <a:ext cx="3816424" cy="5040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1999808" y="2734876"/>
            <a:ext cx="3816424" cy="504056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フリーフォーム 6"/>
          <p:cNvSpPr/>
          <p:nvPr/>
        </p:nvSpPr>
        <p:spPr>
          <a:xfrm>
            <a:off x="1989574" y="2743200"/>
            <a:ext cx="3818374" cy="823965"/>
          </a:xfrm>
          <a:custGeom>
            <a:avLst/>
            <a:gdLst>
              <a:gd name="connsiteX0" fmla="*/ 0 w 3818374"/>
              <a:gd name="connsiteY0" fmla="*/ 0 h 823965"/>
              <a:gd name="connsiteX1" fmla="*/ 2572378 w 3818374"/>
              <a:gd name="connsiteY1" fmla="*/ 472273 h 823965"/>
              <a:gd name="connsiteX2" fmla="*/ 3818374 w 3818374"/>
              <a:gd name="connsiteY2" fmla="*/ 823965 h 823965"/>
              <a:gd name="connsiteX0" fmla="*/ 0 w 3818374"/>
              <a:gd name="connsiteY0" fmla="*/ 0 h 823965"/>
              <a:gd name="connsiteX1" fmla="*/ 2371411 w 3818374"/>
              <a:gd name="connsiteY1" fmla="*/ 472273 h 823965"/>
              <a:gd name="connsiteX2" fmla="*/ 3818374 w 3818374"/>
              <a:gd name="connsiteY2" fmla="*/ 823965 h 82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8374" h="823965">
                <a:moveTo>
                  <a:pt x="0" y="0"/>
                </a:moveTo>
                <a:cubicBezTo>
                  <a:pt x="967991" y="167473"/>
                  <a:pt x="1735015" y="334946"/>
                  <a:pt x="2371411" y="472273"/>
                </a:cubicBezTo>
                <a:cubicBezTo>
                  <a:pt x="3007807" y="609600"/>
                  <a:pt x="3513574" y="716782"/>
                  <a:pt x="3818374" y="82396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5836328" y="3247256"/>
            <a:ext cx="307342" cy="2697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7" idx="2"/>
          </p:cNvCxnSpPr>
          <p:nvPr/>
        </p:nvCxnSpPr>
        <p:spPr>
          <a:xfrm flipV="1">
            <a:off x="5807948" y="3516972"/>
            <a:ext cx="332320" cy="5019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6151498" y="2296062"/>
            <a:ext cx="0" cy="23730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円弧 16"/>
          <p:cNvSpPr/>
          <p:nvPr/>
        </p:nvSpPr>
        <p:spPr>
          <a:xfrm>
            <a:off x="2426060" y="2590809"/>
            <a:ext cx="504056" cy="504056"/>
          </a:xfrm>
          <a:prstGeom prst="arc">
            <a:avLst>
              <a:gd name="adj1" fmla="val 18229874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弧 23"/>
          <p:cNvSpPr/>
          <p:nvPr/>
        </p:nvSpPr>
        <p:spPr>
          <a:xfrm flipV="1">
            <a:off x="2411760" y="2678776"/>
            <a:ext cx="504056" cy="504056"/>
          </a:xfrm>
          <a:prstGeom prst="arc">
            <a:avLst>
              <a:gd name="adj1" fmla="val 18229874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5" name="オブジェクト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210781"/>
              </p:ext>
            </p:extLst>
          </p:nvPr>
        </p:nvGraphicFramePr>
        <p:xfrm>
          <a:off x="2851383" y="2988414"/>
          <a:ext cx="2635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4" name="Equation" r:id="rId3" imgW="152280" imgH="228600" progId="Equation.DSMT4">
                  <p:embed/>
                </p:oleObj>
              </mc:Choice>
              <mc:Fallback>
                <p:oleObj name="Equation" r:id="rId3" imgW="152280" imgH="228600" progId="Equation.DSMT4">
                  <p:embed/>
                  <p:pic>
                    <p:nvPicPr>
                      <p:cNvPr id="25" name="オブジェクト 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1383" y="2988414"/>
                        <a:ext cx="263525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オブジェクト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431853"/>
              </p:ext>
            </p:extLst>
          </p:nvPr>
        </p:nvGraphicFramePr>
        <p:xfrm>
          <a:off x="6145827" y="3404964"/>
          <a:ext cx="2190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5" name="Equation" r:id="rId5" imgW="126720" imgH="215640" progId="Equation.DSMT4">
                  <p:embed/>
                </p:oleObj>
              </mc:Choice>
              <mc:Fallback>
                <p:oleObj name="Equation" r:id="rId5" imgW="126720" imgH="215640" progId="Equation.DSMT4">
                  <p:embed/>
                  <p:pic>
                    <p:nvPicPr>
                      <p:cNvPr id="25" name="オブジェクト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45827" y="3404964"/>
                        <a:ext cx="219075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円弧 26"/>
          <p:cNvSpPr/>
          <p:nvPr/>
        </p:nvSpPr>
        <p:spPr>
          <a:xfrm flipH="1">
            <a:off x="6012426" y="3133420"/>
            <a:ext cx="504056" cy="504056"/>
          </a:xfrm>
          <a:prstGeom prst="arc">
            <a:avLst>
              <a:gd name="adj1" fmla="val 18229874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/>
          <p:cNvSpPr/>
          <p:nvPr/>
        </p:nvSpPr>
        <p:spPr>
          <a:xfrm flipH="1" flipV="1">
            <a:off x="5951964" y="3295089"/>
            <a:ext cx="504056" cy="504056"/>
          </a:xfrm>
          <a:prstGeom prst="arc">
            <a:avLst>
              <a:gd name="adj1" fmla="val 18229874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/>
          <p:cNvCxnSpPr/>
          <p:nvPr/>
        </p:nvCxnSpPr>
        <p:spPr>
          <a:xfrm>
            <a:off x="2300347" y="2212412"/>
            <a:ext cx="3816424" cy="504056"/>
          </a:xfrm>
          <a:prstGeom prst="line">
            <a:avLst/>
          </a:prstGeom>
          <a:ln w="952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オブジェクト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820868"/>
              </p:ext>
            </p:extLst>
          </p:nvPr>
        </p:nvGraphicFramePr>
        <p:xfrm>
          <a:off x="4087813" y="2064718"/>
          <a:ext cx="241300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6" name="Equation" r:id="rId7" imgW="139680" imgH="164880" progId="Equation.DSMT4">
                  <p:embed/>
                </p:oleObj>
              </mc:Choice>
              <mc:Fallback>
                <p:oleObj name="Equation" r:id="rId7" imgW="139680" imgH="164880" progId="Equation.DSMT4">
                  <p:embed/>
                  <p:pic>
                    <p:nvPicPr>
                      <p:cNvPr id="25" name="オブジェクト 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87813" y="2064718"/>
                        <a:ext cx="241300" cy="28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オブジェクト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040051"/>
              </p:ext>
            </p:extLst>
          </p:nvPr>
        </p:nvGraphicFramePr>
        <p:xfrm>
          <a:off x="6179183" y="3081314"/>
          <a:ext cx="19685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7" name="Equation" r:id="rId9" imgW="114120" imgH="126720" progId="Equation.DSMT4">
                  <p:embed/>
                </p:oleObj>
              </mc:Choice>
              <mc:Fallback>
                <p:oleObj name="Equation" r:id="rId9" imgW="114120" imgH="126720" progId="Equation.DSMT4">
                  <p:embed/>
                  <p:pic>
                    <p:nvPicPr>
                      <p:cNvPr id="26" name="オブジェクト 2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79183" y="3081314"/>
                        <a:ext cx="196850" cy="21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円弧 35"/>
          <p:cNvSpPr/>
          <p:nvPr/>
        </p:nvSpPr>
        <p:spPr>
          <a:xfrm>
            <a:off x="5595482" y="2537086"/>
            <a:ext cx="1063680" cy="1890987"/>
          </a:xfrm>
          <a:prstGeom prst="arc">
            <a:avLst>
              <a:gd name="adj1" fmla="val 2568734"/>
              <a:gd name="adj2" fmla="val 9357026"/>
            </a:avLst>
          </a:prstGeom>
          <a:ln w="19050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7" name="オブジェクト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083337"/>
              </p:ext>
            </p:extLst>
          </p:nvPr>
        </p:nvGraphicFramePr>
        <p:xfrm>
          <a:off x="6693889" y="3934990"/>
          <a:ext cx="24130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8" name="Equation" r:id="rId11" imgW="139680" imgH="164880" progId="Equation.DSMT4">
                  <p:embed/>
                </p:oleObj>
              </mc:Choice>
              <mc:Fallback>
                <p:oleObj name="Equation" r:id="rId11" imgW="139680" imgH="164880" progId="Equation.DSMT4">
                  <p:embed/>
                  <p:pic>
                    <p:nvPicPr>
                      <p:cNvPr id="26" name="オブジェクト 2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93889" y="3934990"/>
                        <a:ext cx="241300" cy="284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114"/>
          <p:cNvSpPr txBox="1">
            <a:spLocks noChangeArrowheads="1"/>
          </p:cNvSpPr>
          <p:nvPr/>
        </p:nvSpPr>
        <p:spPr bwMode="auto">
          <a:xfrm>
            <a:off x="1979712" y="3794144"/>
            <a:ext cx="19442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らせん角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（</a:t>
            </a:r>
            <a:r>
              <a:rPr lang="en-US" altLang="ja-JP" sz="2000" b="1" dirty="0">
                <a:solidFill>
                  <a:srgbClr val="FF0000"/>
                </a:solidFill>
              </a:rPr>
              <a:t>Helix angle</a:t>
            </a:r>
            <a:r>
              <a:rPr lang="ja-JP" altLang="en-US" sz="2000" b="1" dirty="0">
                <a:solidFill>
                  <a:srgbClr val="FF0000"/>
                </a:solidFill>
              </a:rPr>
              <a:t>）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39" name="Text Box 114"/>
          <p:cNvSpPr txBox="1">
            <a:spLocks noChangeArrowheads="1"/>
          </p:cNvSpPr>
          <p:nvPr/>
        </p:nvSpPr>
        <p:spPr bwMode="auto">
          <a:xfrm>
            <a:off x="6483208" y="4378076"/>
            <a:ext cx="24119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ねじりモーメント</a:t>
            </a:r>
            <a:endParaRPr lang="en-US" altLang="ja-JP" sz="1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（</a:t>
            </a:r>
            <a:r>
              <a:rPr lang="en-US" altLang="ja-JP" sz="1800" b="1" dirty="0">
                <a:solidFill>
                  <a:srgbClr val="FF0000"/>
                </a:solidFill>
              </a:rPr>
              <a:t>Torsional moment</a:t>
            </a:r>
            <a:r>
              <a:rPr lang="ja-JP" altLang="en-US" sz="1800" b="1" dirty="0">
                <a:solidFill>
                  <a:srgbClr val="FF0000"/>
                </a:solidFill>
              </a:rPr>
              <a:t>）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40" name="Text Box 114"/>
          <p:cNvSpPr txBox="1">
            <a:spLocks noChangeArrowheads="1"/>
          </p:cNvSpPr>
          <p:nvPr/>
        </p:nvSpPr>
        <p:spPr bwMode="auto">
          <a:xfrm>
            <a:off x="6494356" y="3182832"/>
            <a:ext cx="24119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ねじり角</a:t>
            </a:r>
            <a:endParaRPr lang="en-US" altLang="ja-JP" sz="1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（</a:t>
            </a:r>
            <a:r>
              <a:rPr lang="en-US" altLang="ja-JP" sz="1800" b="1" dirty="0">
                <a:solidFill>
                  <a:srgbClr val="FF0000"/>
                </a:solidFill>
              </a:rPr>
              <a:t>Angle of torsion</a:t>
            </a:r>
            <a:r>
              <a:rPr lang="ja-JP" altLang="en-US" sz="1800" b="1" dirty="0">
                <a:solidFill>
                  <a:srgbClr val="FF0000"/>
                </a:solidFill>
              </a:rPr>
              <a:t>）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4850727" y="3133420"/>
            <a:ext cx="1101237" cy="1847167"/>
            <a:chOff x="4850727" y="3133420"/>
            <a:chExt cx="1101237" cy="1847167"/>
          </a:xfrm>
        </p:grpSpPr>
        <p:sp>
          <p:nvSpPr>
            <p:cNvPr id="33" name="楕円 32"/>
            <p:cNvSpPr/>
            <p:nvPr/>
          </p:nvSpPr>
          <p:spPr>
            <a:xfrm>
              <a:off x="5724128" y="3133420"/>
              <a:ext cx="227836" cy="643019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43" name="オブジェクト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8690373"/>
                </p:ext>
              </p:extLst>
            </p:nvPr>
          </p:nvGraphicFramePr>
          <p:xfrm>
            <a:off x="4850727" y="4542437"/>
            <a:ext cx="1008062" cy="43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379" name="Equation" r:id="rId13" imgW="583920" imgH="253800" progId="Equation.DSMT4">
                    <p:embed/>
                  </p:oleObj>
                </mc:Choice>
                <mc:Fallback>
                  <p:oleObj name="Equation" r:id="rId13" imgW="583920" imgH="253800" progId="Equation.DSMT4">
                    <p:embed/>
                    <p:pic>
                      <p:nvPicPr>
                        <p:cNvPr id="26" name="オブジェクト 25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850727" y="4542437"/>
                          <a:ext cx="1008062" cy="4381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グループ化 34"/>
          <p:cNvGrpSpPr/>
          <p:nvPr/>
        </p:nvGrpSpPr>
        <p:grpSpPr>
          <a:xfrm>
            <a:off x="3649547" y="5077162"/>
            <a:ext cx="5245645" cy="1520190"/>
            <a:chOff x="3649547" y="4983087"/>
            <a:chExt cx="5245645" cy="1520190"/>
          </a:xfrm>
        </p:grpSpPr>
        <p:sp>
          <p:nvSpPr>
            <p:cNvPr id="45" name="Text Box 114"/>
            <p:cNvSpPr txBox="1">
              <a:spLocks noChangeArrowheads="1"/>
            </p:cNvSpPr>
            <p:nvPr/>
          </p:nvSpPr>
          <p:spPr bwMode="auto">
            <a:xfrm>
              <a:off x="3649547" y="5272448"/>
              <a:ext cx="128249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1800" b="1" dirty="0">
                  <a:solidFill>
                    <a:srgbClr val="FF0000"/>
                  </a:solidFill>
                </a:rPr>
                <a:t>これより，</a:t>
              </a:r>
              <a:endParaRPr lang="en-US" altLang="ja-JP" sz="1800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46" name="オブジェクト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2881568"/>
                </p:ext>
              </p:extLst>
            </p:nvPr>
          </p:nvGraphicFramePr>
          <p:xfrm>
            <a:off x="4765379" y="4983087"/>
            <a:ext cx="1468438" cy="744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380" name="Equation" r:id="rId15" imgW="850680" imgH="431640" progId="Equation.DSMT4">
                    <p:embed/>
                  </p:oleObj>
                </mc:Choice>
                <mc:Fallback>
                  <p:oleObj name="Equation" r:id="rId15" imgW="850680" imgH="431640" progId="Equation.DSMT4">
                    <p:embed/>
                    <p:pic>
                      <p:nvPicPr>
                        <p:cNvPr id="43" name="オブジェクト 42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765379" y="4983087"/>
                          <a:ext cx="1468438" cy="7445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Text Box 114"/>
            <p:cNvSpPr txBox="1">
              <a:spLocks noChangeArrowheads="1"/>
            </p:cNvSpPr>
            <p:nvPr/>
          </p:nvSpPr>
          <p:spPr bwMode="auto">
            <a:xfrm>
              <a:off x="3995936" y="5856946"/>
              <a:ext cx="4899256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1800" b="1" dirty="0">
                  <a:solidFill>
                    <a:srgbClr val="FF0000"/>
                  </a:solidFill>
                </a:rPr>
                <a:t>ここで，</a:t>
              </a:r>
              <a:r>
                <a:rPr lang="en-US" altLang="ja-JP" sz="1800" b="1" dirty="0">
                  <a:solidFill>
                    <a:srgbClr val="FF0000"/>
                  </a:solidFill>
                </a:rPr>
                <a:t>θ</a:t>
              </a:r>
              <a:r>
                <a:rPr lang="ja-JP" altLang="en-US" sz="1800" b="1" dirty="0">
                  <a:solidFill>
                    <a:srgbClr val="FF0000"/>
                  </a:solidFill>
                </a:rPr>
                <a:t>単位長さ当たりのねじり角（比ねじり角）</a:t>
              </a:r>
              <a:endParaRPr lang="en-US" altLang="ja-JP" sz="1800" b="1" dirty="0">
                <a:solidFill>
                  <a:srgbClr val="FF0000"/>
                </a:solidFill>
              </a:endParaRPr>
            </a:p>
            <a:p>
              <a:pPr>
                <a:defRPr/>
              </a:pPr>
              <a:r>
                <a:rPr lang="ja-JP" altLang="en-US" sz="1800" b="1" dirty="0">
                  <a:solidFill>
                    <a:srgbClr val="FF0000"/>
                  </a:solidFill>
                </a:rPr>
                <a:t>（</a:t>
              </a:r>
              <a:r>
                <a:rPr lang="en-US" altLang="ja-JP" sz="1800" b="1" dirty="0">
                  <a:solidFill>
                    <a:srgbClr val="FF0000"/>
                  </a:solidFill>
                </a:rPr>
                <a:t>Specific angle of torsion</a:t>
              </a:r>
              <a:r>
                <a:rPr lang="ja-JP" altLang="en-US" sz="1800" b="1" dirty="0">
                  <a:solidFill>
                    <a:srgbClr val="FF0000"/>
                  </a:solidFill>
                </a:rPr>
                <a:t>）</a:t>
              </a:r>
              <a:endParaRPr lang="en-US" altLang="ja-JP" sz="18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41" name="直線コネクタ 40"/>
          <p:cNvCxnSpPr/>
          <p:nvPr/>
        </p:nvCxnSpPr>
        <p:spPr>
          <a:xfrm>
            <a:off x="2299530" y="2993815"/>
            <a:ext cx="462653" cy="74349"/>
          </a:xfrm>
          <a:prstGeom prst="line">
            <a:avLst/>
          </a:prstGeom>
          <a:ln w="952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オブジェクト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955531"/>
              </p:ext>
            </p:extLst>
          </p:nvPr>
        </p:nvGraphicFramePr>
        <p:xfrm>
          <a:off x="2398376" y="3043480"/>
          <a:ext cx="219075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81" name="Equation" r:id="rId17" imgW="126720" imgH="139680" progId="Equation.DSMT4">
                  <p:embed/>
                </p:oleObj>
              </mc:Choice>
              <mc:Fallback>
                <p:oleObj name="Equation" r:id="rId17" imgW="126720" imgH="139680" progId="Equation.DSMT4">
                  <p:embed/>
                  <p:pic>
                    <p:nvPicPr>
                      <p:cNvPr id="25" name="オブジェクト 2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398376" y="3043480"/>
                        <a:ext cx="219075" cy="239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直線コネクタ 43"/>
          <p:cNvCxnSpPr/>
          <p:nvPr/>
        </p:nvCxnSpPr>
        <p:spPr>
          <a:xfrm flipV="1">
            <a:off x="2291181" y="2537086"/>
            <a:ext cx="20743" cy="466585"/>
          </a:xfrm>
          <a:prstGeom prst="line">
            <a:avLst/>
          </a:prstGeom>
          <a:ln w="952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オブジェクト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823867"/>
              </p:ext>
            </p:extLst>
          </p:nvPr>
        </p:nvGraphicFramePr>
        <p:xfrm>
          <a:off x="2317750" y="2446338"/>
          <a:ext cx="239713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82" name="Equation" r:id="rId19" imgW="139680" imgH="164880" progId="Equation.DSMT4">
                  <p:embed/>
                </p:oleObj>
              </mc:Choice>
              <mc:Fallback>
                <p:oleObj name="Equation" r:id="rId19" imgW="139680" imgH="164880" progId="Equation.DSMT4">
                  <p:embed/>
                  <p:pic>
                    <p:nvPicPr>
                      <p:cNvPr id="42" name="オブジェクト 4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317750" y="2446338"/>
                        <a:ext cx="239713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958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8496944" cy="6588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軸にかかるトルクとねじり角，らせん角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2" name="円弧 1"/>
          <p:cNvSpPr/>
          <p:nvPr/>
        </p:nvSpPr>
        <p:spPr>
          <a:xfrm>
            <a:off x="7062422" y="3401550"/>
            <a:ext cx="1109978" cy="1973295"/>
          </a:xfrm>
          <a:prstGeom prst="arc">
            <a:avLst>
              <a:gd name="adj1" fmla="val 16200000"/>
              <a:gd name="adj2" fmla="val 16156044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弧 8"/>
          <p:cNvSpPr/>
          <p:nvPr/>
        </p:nvSpPr>
        <p:spPr>
          <a:xfrm>
            <a:off x="505787" y="2538233"/>
            <a:ext cx="1109978" cy="1973295"/>
          </a:xfrm>
          <a:prstGeom prst="arc">
            <a:avLst>
              <a:gd name="adj1" fmla="val 5337122"/>
              <a:gd name="adj2" fmla="val 1627486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弧 9"/>
          <p:cNvSpPr/>
          <p:nvPr/>
        </p:nvSpPr>
        <p:spPr>
          <a:xfrm>
            <a:off x="525883" y="2538233"/>
            <a:ext cx="1109978" cy="1973295"/>
          </a:xfrm>
          <a:prstGeom prst="arc">
            <a:avLst>
              <a:gd name="adj1" fmla="val 16200000"/>
              <a:gd name="adj2" fmla="val 5234188"/>
            </a:avLst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/>
          <p:cNvCxnSpPr>
            <a:stCxn id="10" idx="0"/>
            <a:endCxn id="2" idx="0"/>
          </p:cNvCxnSpPr>
          <p:nvPr/>
        </p:nvCxnSpPr>
        <p:spPr>
          <a:xfrm>
            <a:off x="1080872" y="2538233"/>
            <a:ext cx="6536539" cy="86331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1080872" y="4521661"/>
            <a:ext cx="6536539" cy="86331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560302" y="3076013"/>
            <a:ext cx="6536539" cy="863317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フリーフォーム 6"/>
          <p:cNvSpPr/>
          <p:nvPr/>
        </p:nvSpPr>
        <p:spPr>
          <a:xfrm>
            <a:off x="542774" y="3090270"/>
            <a:ext cx="6539879" cy="1411237"/>
          </a:xfrm>
          <a:custGeom>
            <a:avLst/>
            <a:gdLst>
              <a:gd name="connsiteX0" fmla="*/ 0 w 3818374"/>
              <a:gd name="connsiteY0" fmla="*/ 0 h 823965"/>
              <a:gd name="connsiteX1" fmla="*/ 2572378 w 3818374"/>
              <a:gd name="connsiteY1" fmla="*/ 472273 h 823965"/>
              <a:gd name="connsiteX2" fmla="*/ 3818374 w 3818374"/>
              <a:gd name="connsiteY2" fmla="*/ 823965 h 823965"/>
              <a:gd name="connsiteX0" fmla="*/ 0 w 3818374"/>
              <a:gd name="connsiteY0" fmla="*/ 0 h 823965"/>
              <a:gd name="connsiteX1" fmla="*/ 2371411 w 3818374"/>
              <a:gd name="connsiteY1" fmla="*/ 472273 h 823965"/>
              <a:gd name="connsiteX2" fmla="*/ 3818374 w 3818374"/>
              <a:gd name="connsiteY2" fmla="*/ 823965 h 82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8374" h="823965">
                <a:moveTo>
                  <a:pt x="0" y="0"/>
                </a:moveTo>
                <a:cubicBezTo>
                  <a:pt x="967991" y="167473"/>
                  <a:pt x="1735015" y="334946"/>
                  <a:pt x="2371411" y="472273"/>
                </a:cubicBezTo>
                <a:cubicBezTo>
                  <a:pt x="3007807" y="609600"/>
                  <a:pt x="3513574" y="716782"/>
                  <a:pt x="3818374" y="82396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7131261" y="3953586"/>
            <a:ext cx="526397" cy="46195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7" idx="2"/>
          </p:cNvCxnSpPr>
          <p:nvPr/>
        </p:nvCxnSpPr>
        <p:spPr>
          <a:xfrm flipV="1">
            <a:off x="7082653" y="4415540"/>
            <a:ext cx="569178" cy="8596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7682800" y="2234958"/>
            <a:ext cx="0" cy="40643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円弧 16"/>
          <p:cNvSpPr/>
          <p:nvPr/>
        </p:nvSpPr>
        <p:spPr>
          <a:xfrm>
            <a:off x="3636727" y="3335690"/>
            <a:ext cx="863316" cy="863317"/>
          </a:xfrm>
          <a:prstGeom prst="arc">
            <a:avLst>
              <a:gd name="adj1" fmla="val 18229874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弧 23"/>
          <p:cNvSpPr/>
          <p:nvPr/>
        </p:nvSpPr>
        <p:spPr>
          <a:xfrm rot="432609" flipV="1">
            <a:off x="3635287" y="3362595"/>
            <a:ext cx="863316" cy="863317"/>
          </a:xfrm>
          <a:prstGeom prst="arc">
            <a:avLst>
              <a:gd name="adj1" fmla="val 18229874"/>
              <a:gd name="adj2" fmla="val 21026284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/>
          <p:cNvCxnSpPr/>
          <p:nvPr/>
        </p:nvCxnSpPr>
        <p:spPr>
          <a:xfrm>
            <a:off x="1075047" y="2181168"/>
            <a:ext cx="6536539" cy="863317"/>
          </a:xfrm>
          <a:prstGeom prst="line">
            <a:avLst/>
          </a:prstGeom>
          <a:ln w="952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14"/>
          <p:cNvSpPr txBox="1">
            <a:spLocks noChangeArrowheads="1"/>
          </p:cNvSpPr>
          <p:nvPr/>
        </p:nvSpPr>
        <p:spPr bwMode="auto">
          <a:xfrm>
            <a:off x="611559" y="1268760"/>
            <a:ext cx="65911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トルクとねじり角，らせん角の関係</a:t>
            </a:r>
            <a:r>
              <a:rPr lang="en-US" altLang="ja-JP" sz="2000" b="1" dirty="0">
                <a:solidFill>
                  <a:srgbClr val="FF0000"/>
                </a:solidFill>
              </a:rPr>
              <a:t>:</a:t>
            </a:r>
            <a:r>
              <a:rPr lang="ja-JP" altLang="en-US" sz="2000" b="1" dirty="0">
                <a:solidFill>
                  <a:srgbClr val="FF0000"/>
                </a:solidFill>
              </a:rPr>
              <a:t>　内部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42" name="円弧 41"/>
          <p:cNvSpPr/>
          <p:nvPr/>
        </p:nvSpPr>
        <p:spPr>
          <a:xfrm>
            <a:off x="7294895" y="3693844"/>
            <a:ext cx="785340" cy="1396160"/>
          </a:xfrm>
          <a:prstGeom prst="arc">
            <a:avLst>
              <a:gd name="adj1" fmla="val 9998426"/>
              <a:gd name="adj2" fmla="val 13024945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" name="直線コネクタ 43"/>
          <p:cNvCxnSpPr/>
          <p:nvPr/>
        </p:nvCxnSpPr>
        <p:spPr>
          <a:xfrm>
            <a:off x="711254" y="3246964"/>
            <a:ext cx="6600323" cy="874375"/>
          </a:xfrm>
          <a:prstGeom prst="line">
            <a:avLst/>
          </a:prstGeom>
          <a:ln w="95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 flipV="1">
            <a:off x="7311577" y="4121339"/>
            <a:ext cx="359488" cy="294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オブジェクト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718899"/>
              </p:ext>
            </p:extLst>
          </p:nvPr>
        </p:nvGraphicFramePr>
        <p:xfrm>
          <a:off x="7419275" y="3923287"/>
          <a:ext cx="263525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48" name="Equation" r:id="rId3" imgW="152280" imgH="164880" progId="Equation.DSMT4">
                  <p:embed/>
                </p:oleObj>
              </mc:Choice>
              <mc:Fallback>
                <p:oleObj name="Equation" r:id="rId3" imgW="152280" imgH="164880" progId="Equation.DSMT4">
                  <p:embed/>
                  <p:pic>
                    <p:nvPicPr>
                      <p:cNvPr id="26" name="オブジェクト 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19275" y="3923287"/>
                        <a:ext cx="263525" cy="284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オブジェクト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479749"/>
              </p:ext>
            </p:extLst>
          </p:nvPr>
        </p:nvGraphicFramePr>
        <p:xfrm>
          <a:off x="4044911" y="4016372"/>
          <a:ext cx="219075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49" name="Equation" r:id="rId5" imgW="126720" imgH="164880" progId="Equation.DSMT4">
                  <p:embed/>
                </p:oleObj>
              </mc:Choice>
              <mc:Fallback>
                <p:oleObj name="Equation" r:id="rId5" imgW="126720" imgH="164880" progId="Equation.DSMT4">
                  <p:embed/>
                  <p:pic>
                    <p:nvPicPr>
                      <p:cNvPr id="25" name="オブジェクト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44911" y="4016372"/>
                        <a:ext cx="219075" cy="284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オブジェクト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218874"/>
              </p:ext>
            </p:extLst>
          </p:nvPr>
        </p:nvGraphicFramePr>
        <p:xfrm>
          <a:off x="7320288" y="4470356"/>
          <a:ext cx="2190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50" name="Equation" r:id="rId7" imgW="126720" imgH="215640" progId="Equation.DSMT4">
                  <p:embed/>
                </p:oleObj>
              </mc:Choice>
              <mc:Fallback>
                <p:oleObj name="Equation" r:id="rId7" imgW="126720" imgH="215640" progId="Equation.DSMT4">
                  <p:embed/>
                  <p:pic>
                    <p:nvPicPr>
                      <p:cNvPr id="26" name="オブジェクト 2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20288" y="4470356"/>
                        <a:ext cx="219075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 Box 114"/>
          <p:cNvSpPr txBox="1">
            <a:spLocks noChangeArrowheads="1"/>
          </p:cNvSpPr>
          <p:nvPr/>
        </p:nvSpPr>
        <p:spPr bwMode="auto">
          <a:xfrm>
            <a:off x="1331640" y="5435932"/>
            <a:ext cx="5645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軸の内部，中心から半径</a:t>
            </a:r>
            <a:r>
              <a:rPr lang="en-US" altLang="ja-JP" sz="1800" b="1" dirty="0">
                <a:solidFill>
                  <a:srgbClr val="FF0000"/>
                </a:solidFill>
              </a:rPr>
              <a:t>ρ</a:t>
            </a:r>
            <a:r>
              <a:rPr lang="ja-JP" altLang="en-US" sz="1800" b="1" dirty="0">
                <a:solidFill>
                  <a:srgbClr val="FF0000"/>
                </a:solidFill>
              </a:rPr>
              <a:t>の位置におけるらせん角は，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55" name="オブジェクト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196105"/>
              </p:ext>
            </p:extLst>
          </p:nvPr>
        </p:nvGraphicFramePr>
        <p:xfrm>
          <a:off x="3994150" y="5767388"/>
          <a:ext cx="2625725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51" name="Equation" r:id="rId9" imgW="1523880" imgH="431640" progId="Equation.DSMT4">
                  <p:embed/>
                </p:oleObj>
              </mc:Choice>
              <mc:Fallback>
                <p:oleObj name="Equation" r:id="rId9" imgW="1523880" imgH="431640" progId="Equation.DSMT4">
                  <p:embed/>
                  <p:pic>
                    <p:nvPicPr>
                      <p:cNvPr id="51" name="オブジェクト 5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94150" y="5767388"/>
                        <a:ext cx="2625725" cy="741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オブジェクト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103200"/>
              </p:ext>
            </p:extLst>
          </p:nvPr>
        </p:nvGraphicFramePr>
        <p:xfrm>
          <a:off x="4476819" y="2248177"/>
          <a:ext cx="241300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52" name="Equation" r:id="rId11" imgW="139680" imgH="164880" progId="Equation.DSMT4">
                  <p:embed/>
                </p:oleObj>
              </mc:Choice>
              <mc:Fallback>
                <p:oleObj name="Equation" r:id="rId11" imgW="139680" imgH="164880" progId="Equation.DSMT4">
                  <p:embed/>
                  <p:pic>
                    <p:nvPicPr>
                      <p:cNvPr id="31" name="オブジェクト 3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76819" y="2248177"/>
                        <a:ext cx="241300" cy="28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直線コネクタ 27"/>
          <p:cNvCxnSpPr>
            <a:cxnSpLocks/>
          </p:cNvCxnSpPr>
          <p:nvPr/>
        </p:nvCxnSpPr>
        <p:spPr>
          <a:xfrm>
            <a:off x="1085369" y="3536962"/>
            <a:ext cx="3531446" cy="519332"/>
          </a:xfrm>
          <a:prstGeom prst="line">
            <a:avLst/>
          </a:prstGeom>
          <a:ln w="952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オブジェクト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684295"/>
              </p:ext>
            </p:extLst>
          </p:nvPr>
        </p:nvGraphicFramePr>
        <p:xfrm>
          <a:off x="3363391" y="3972819"/>
          <a:ext cx="219075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53" name="Equation" r:id="rId13" imgW="126720" imgH="139680" progId="Equation.DSMT4">
                  <p:embed/>
                </p:oleObj>
              </mc:Choice>
              <mc:Fallback>
                <p:oleObj name="Equation" r:id="rId13" imgW="126720" imgH="139680" progId="Equation.DSMT4">
                  <p:embed/>
                  <p:pic>
                    <p:nvPicPr>
                      <p:cNvPr id="42" name="オブジェクト 4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63391" y="3972819"/>
                        <a:ext cx="219075" cy="239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直線コネクタ 30"/>
          <p:cNvCxnSpPr/>
          <p:nvPr/>
        </p:nvCxnSpPr>
        <p:spPr>
          <a:xfrm flipH="1" flipV="1">
            <a:off x="1062427" y="1804282"/>
            <a:ext cx="14593" cy="1742537"/>
          </a:xfrm>
          <a:prstGeom prst="line">
            <a:avLst/>
          </a:prstGeom>
          <a:ln w="952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オブジェクト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130751"/>
              </p:ext>
            </p:extLst>
          </p:nvPr>
        </p:nvGraphicFramePr>
        <p:xfrm>
          <a:off x="711254" y="1840487"/>
          <a:ext cx="239713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54" name="Equation" r:id="rId15" imgW="139680" imgH="164880" progId="Equation.DSMT4">
                  <p:embed/>
                </p:oleObj>
              </mc:Choice>
              <mc:Fallback>
                <p:oleObj name="Equation" r:id="rId15" imgW="139680" imgH="164880" progId="Equation.DSMT4">
                  <p:embed/>
                  <p:pic>
                    <p:nvPicPr>
                      <p:cNvPr id="48" name="オブジェクト 47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11254" y="1840487"/>
                        <a:ext cx="239713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直線コネクタ 33"/>
          <p:cNvCxnSpPr>
            <a:stCxn id="7" idx="0"/>
          </p:cNvCxnSpPr>
          <p:nvPr/>
        </p:nvCxnSpPr>
        <p:spPr>
          <a:xfrm>
            <a:off x="542774" y="3090270"/>
            <a:ext cx="526949" cy="44669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フリーフォーム 39"/>
          <p:cNvSpPr/>
          <p:nvPr/>
        </p:nvSpPr>
        <p:spPr>
          <a:xfrm>
            <a:off x="717249" y="3253864"/>
            <a:ext cx="6585737" cy="1237503"/>
          </a:xfrm>
          <a:custGeom>
            <a:avLst/>
            <a:gdLst>
              <a:gd name="connsiteX0" fmla="*/ 0 w 3818374"/>
              <a:gd name="connsiteY0" fmla="*/ 0 h 823965"/>
              <a:gd name="connsiteX1" fmla="*/ 2572378 w 3818374"/>
              <a:gd name="connsiteY1" fmla="*/ 472273 h 823965"/>
              <a:gd name="connsiteX2" fmla="*/ 3818374 w 3818374"/>
              <a:gd name="connsiteY2" fmla="*/ 823965 h 823965"/>
              <a:gd name="connsiteX0" fmla="*/ 0 w 3818374"/>
              <a:gd name="connsiteY0" fmla="*/ 0 h 823965"/>
              <a:gd name="connsiteX1" fmla="*/ 2371411 w 3818374"/>
              <a:gd name="connsiteY1" fmla="*/ 472273 h 823965"/>
              <a:gd name="connsiteX2" fmla="*/ 3818374 w 3818374"/>
              <a:gd name="connsiteY2" fmla="*/ 823965 h 82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8374" h="823965">
                <a:moveTo>
                  <a:pt x="0" y="0"/>
                </a:moveTo>
                <a:cubicBezTo>
                  <a:pt x="967991" y="167473"/>
                  <a:pt x="1735015" y="334946"/>
                  <a:pt x="2371411" y="472273"/>
                </a:cubicBezTo>
                <a:cubicBezTo>
                  <a:pt x="3007807" y="609600"/>
                  <a:pt x="3513574" y="716782"/>
                  <a:pt x="3818374" y="823965"/>
                </a:cubicBezTo>
              </a:path>
            </a:pathLst>
          </a:cu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" name="直線矢印コネクタ 42"/>
          <p:cNvCxnSpPr/>
          <p:nvPr/>
        </p:nvCxnSpPr>
        <p:spPr>
          <a:xfrm flipH="1" flipV="1">
            <a:off x="705900" y="3246613"/>
            <a:ext cx="359488" cy="294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オブジェクト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966527"/>
              </p:ext>
            </p:extLst>
          </p:nvPr>
        </p:nvGraphicFramePr>
        <p:xfrm>
          <a:off x="579902" y="3423306"/>
          <a:ext cx="263525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55" name="Equation" r:id="rId3" imgW="152280" imgH="164880" progId="Equation.DSMT4">
                  <p:embed/>
                </p:oleObj>
              </mc:Choice>
              <mc:Fallback>
                <p:oleObj name="Equation" r:id="rId3" imgW="152280" imgH="164880" progId="Equation.DSMT4">
                  <p:embed/>
                  <p:pic>
                    <p:nvPicPr>
                      <p:cNvPr id="49" name="オブジェクト 4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9902" y="3423306"/>
                        <a:ext cx="263525" cy="284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直線コネクタ 34"/>
          <p:cNvCxnSpPr/>
          <p:nvPr/>
        </p:nvCxnSpPr>
        <p:spPr>
          <a:xfrm flipH="1">
            <a:off x="7671065" y="4039554"/>
            <a:ext cx="441619" cy="37598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オブジェクト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140409"/>
              </p:ext>
            </p:extLst>
          </p:nvPr>
        </p:nvGraphicFramePr>
        <p:xfrm>
          <a:off x="7910513" y="4165600"/>
          <a:ext cx="19685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56" name="Equation" r:id="rId17" imgW="114120" imgH="126720" progId="Equation.DSMT4">
                  <p:embed/>
                </p:oleObj>
              </mc:Choice>
              <mc:Fallback>
                <p:oleObj name="Equation" r:id="rId17" imgW="114120" imgH="126720" progId="Equation.DSMT4">
                  <p:embed/>
                  <p:pic>
                    <p:nvPicPr>
                      <p:cNvPr id="49" name="オブジェクト 4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910513" y="4165600"/>
                        <a:ext cx="196850" cy="21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D5DD61F3-2B57-43C3-8CEC-CF92EA5D8CFE}"/>
              </a:ext>
            </a:extLst>
          </p:cNvPr>
          <p:cNvCxnSpPr>
            <a:stCxn id="17" idx="2"/>
          </p:cNvCxnSpPr>
          <p:nvPr/>
        </p:nvCxnSpPr>
        <p:spPr>
          <a:xfrm>
            <a:off x="4500043" y="3767349"/>
            <a:ext cx="97426" cy="2687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FB53BC57-3301-428F-A138-1D967C91351F}"/>
              </a:ext>
            </a:extLst>
          </p:cNvPr>
          <p:cNvCxnSpPr>
            <a:cxnSpLocks/>
          </p:cNvCxnSpPr>
          <p:nvPr/>
        </p:nvCxnSpPr>
        <p:spPr>
          <a:xfrm>
            <a:off x="4483025" y="3914247"/>
            <a:ext cx="131485" cy="1286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円弧 46">
            <a:extLst>
              <a:ext uri="{FF2B5EF4-FFF2-40B4-BE49-F238E27FC236}">
                <a16:creationId xmlns:a16="http://schemas.microsoft.com/office/drawing/2014/main" id="{E7465A99-C712-438D-BE7D-6A8877FE3FFF}"/>
              </a:ext>
            </a:extLst>
          </p:cNvPr>
          <p:cNvSpPr/>
          <p:nvPr/>
        </p:nvSpPr>
        <p:spPr>
          <a:xfrm rot="432609" flipV="1">
            <a:off x="4533213" y="3715837"/>
            <a:ext cx="420210" cy="863317"/>
          </a:xfrm>
          <a:prstGeom prst="arc">
            <a:avLst>
              <a:gd name="adj1" fmla="val 5669037"/>
              <a:gd name="adj2" fmla="val 8141015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弧 47">
            <a:extLst>
              <a:ext uri="{FF2B5EF4-FFF2-40B4-BE49-F238E27FC236}">
                <a16:creationId xmlns:a16="http://schemas.microsoft.com/office/drawing/2014/main" id="{903A70C5-8060-42E9-AE18-CF614C7C2F9E}"/>
              </a:ext>
            </a:extLst>
          </p:cNvPr>
          <p:cNvSpPr/>
          <p:nvPr/>
        </p:nvSpPr>
        <p:spPr>
          <a:xfrm rot="432609" flipV="1">
            <a:off x="4482516" y="3830094"/>
            <a:ext cx="420210" cy="863317"/>
          </a:xfrm>
          <a:prstGeom prst="arc">
            <a:avLst>
              <a:gd name="adj1" fmla="val 7642306"/>
              <a:gd name="adj2" fmla="val 10141150"/>
            </a:avLst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2" name="オブジェクト 51">
            <a:extLst>
              <a:ext uri="{FF2B5EF4-FFF2-40B4-BE49-F238E27FC236}">
                <a16:creationId xmlns:a16="http://schemas.microsoft.com/office/drawing/2014/main" id="{275B30B3-E93C-469E-9B4E-734839D3B5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22095"/>
              </p:ext>
            </p:extLst>
          </p:nvPr>
        </p:nvGraphicFramePr>
        <p:xfrm>
          <a:off x="4351338" y="4052888"/>
          <a:ext cx="1008062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57" name="Equation" r:id="rId19" imgW="583920" imgH="431640" progId="Equation.DSMT4">
                  <p:embed/>
                </p:oleObj>
              </mc:Choice>
              <mc:Fallback>
                <p:oleObj name="Equation" r:id="rId19" imgW="583920" imgH="431640" progId="Equation.DSMT4">
                  <p:embed/>
                  <p:pic>
                    <p:nvPicPr>
                      <p:cNvPr id="51" name="オブジェクト 50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351338" y="4052888"/>
                        <a:ext cx="1008062" cy="744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オブジェクト 52">
            <a:extLst>
              <a:ext uri="{FF2B5EF4-FFF2-40B4-BE49-F238E27FC236}">
                <a16:creationId xmlns:a16="http://schemas.microsoft.com/office/drawing/2014/main" id="{259E4477-E1A9-495A-904A-D6FE1F737C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814191"/>
              </p:ext>
            </p:extLst>
          </p:nvPr>
        </p:nvGraphicFramePr>
        <p:xfrm>
          <a:off x="2133896" y="6007945"/>
          <a:ext cx="17732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58" name="Equation" r:id="rId21" imgW="1028520" imgH="203040" progId="Equation.DSMT4">
                  <p:embed/>
                </p:oleObj>
              </mc:Choice>
              <mc:Fallback>
                <p:oleObj name="Equation" r:id="rId21" imgW="1028520" imgH="203040" progId="Equation.DSMT4">
                  <p:embed/>
                  <p:pic>
                    <p:nvPicPr>
                      <p:cNvPr id="55" name="オブジェクト 54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33896" y="6007945"/>
                        <a:ext cx="1773238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楕円 55">
            <a:extLst>
              <a:ext uri="{FF2B5EF4-FFF2-40B4-BE49-F238E27FC236}">
                <a16:creationId xmlns:a16="http://schemas.microsoft.com/office/drawing/2014/main" id="{BCE7AE38-15C0-4067-88CA-BE7451AE7C6B}"/>
              </a:ext>
            </a:extLst>
          </p:cNvPr>
          <p:cNvSpPr/>
          <p:nvPr/>
        </p:nvSpPr>
        <p:spPr>
          <a:xfrm rot="1112562">
            <a:off x="4433568" y="3547249"/>
            <a:ext cx="125781" cy="522576"/>
          </a:xfrm>
          <a:prstGeom prst="ellipse">
            <a:avLst/>
          </a:prstGeom>
          <a:noFill/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470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8496944" cy="6588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軸にかかるせん断ひずみとせん断応力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2" name="円弧 1"/>
          <p:cNvSpPr/>
          <p:nvPr/>
        </p:nvSpPr>
        <p:spPr>
          <a:xfrm>
            <a:off x="7134430" y="2777919"/>
            <a:ext cx="1109978" cy="1973295"/>
          </a:xfrm>
          <a:prstGeom prst="arc">
            <a:avLst>
              <a:gd name="adj1" fmla="val 16200000"/>
              <a:gd name="adj2" fmla="val 16156044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弧 8"/>
          <p:cNvSpPr/>
          <p:nvPr/>
        </p:nvSpPr>
        <p:spPr>
          <a:xfrm>
            <a:off x="577795" y="1914602"/>
            <a:ext cx="1109978" cy="1973295"/>
          </a:xfrm>
          <a:prstGeom prst="arc">
            <a:avLst>
              <a:gd name="adj1" fmla="val 5337122"/>
              <a:gd name="adj2" fmla="val 1627486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弧 9"/>
          <p:cNvSpPr/>
          <p:nvPr/>
        </p:nvSpPr>
        <p:spPr>
          <a:xfrm>
            <a:off x="597891" y="1914602"/>
            <a:ext cx="1109978" cy="1973295"/>
          </a:xfrm>
          <a:prstGeom prst="arc">
            <a:avLst>
              <a:gd name="adj1" fmla="val 16200000"/>
              <a:gd name="adj2" fmla="val 5234188"/>
            </a:avLst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/>
          <p:cNvCxnSpPr>
            <a:stCxn id="10" idx="0"/>
            <a:endCxn id="2" idx="0"/>
          </p:cNvCxnSpPr>
          <p:nvPr/>
        </p:nvCxnSpPr>
        <p:spPr>
          <a:xfrm>
            <a:off x="1152880" y="1914602"/>
            <a:ext cx="6536539" cy="86331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1152880" y="3898030"/>
            <a:ext cx="6536539" cy="86331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632310" y="2452382"/>
            <a:ext cx="6536539" cy="863317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フリーフォーム 6"/>
          <p:cNvSpPr/>
          <p:nvPr/>
        </p:nvSpPr>
        <p:spPr>
          <a:xfrm>
            <a:off x="614782" y="2466639"/>
            <a:ext cx="6539879" cy="1411237"/>
          </a:xfrm>
          <a:custGeom>
            <a:avLst/>
            <a:gdLst>
              <a:gd name="connsiteX0" fmla="*/ 0 w 3818374"/>
              <a:gd name="connsiteY0" fmla="*/ 0 h 823965"/>
              <a:gd name="connsiteX1" fmla="*/ 2572378 w 3818374"/>
              <a:gd name="connsiteY1" fmla="*/ 472273 h 823965"/>
              <a:gd name="connsiteX2" fmla="*/ 3818374 w 3818374"/>
              <a:gd name="connsiteY2" fmla="*/ 823965 h 823965"/>
              <a:gd name="connsiteX0" fmla="*/ 0 w 3818374"/>
              <a:gd name="connsiteY0" fmla="*/ 0 h 823965"/>
              <a:gd name="connsiteX1" fmla="*/ 2371411 w 3818374"/>
              <a:gd name="connsiteY1" fmla="*/ 472273 h 823965"/>
              <a:gd name="connsiteX2" fmla="*/ 3818374 w 3818374"/>
              <a:gd name="connsiteY2" fmla="*/ 823965 h 82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8374" h="823965">
                <a:moveTo>
                  <a:pt x="0" y="0"/>
                </a:moveTo>
                <a:cubicBezTo>
                  <a:pt x="967991" y="167473"/>
                  <a:pt x="1735015" y="334946"/>
                  <a:pt x="2371411" y="472273"/>
                </a:cubicBezTo>
                <a:cubicBezTo>
                  <a:pt x="3007807" y="609600"/>
                  <a:pt x="3513574" y="716782"/>
                  <a:pt x="3818374" y="82396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7203269" y="3329955"/>
            <a:ext cx="526397" cy="46195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7" idx="2"/>
          </p:cNvCxnSpPr>
          <p:nvPr/>
        </p:nvCxnSpPr>
        <p:spPr>
          <a:xfrm flipV="1">
            <a:off x="7154661" y="3791909"/>
            <a:ext cx="569178" cy="8596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7743073" y="1700808"/>
            <a:ext cx="0" cy="40643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14"/>
          <p:cNvSpPr txBox="1">
            <a:spLocks noChangeArrowheads="1"/>
          </p:cNvSpPr>
          <p:nvPr/>
        </p:nvSpPr>
        <p:spPr bwMode="auto">
          <a:xfrm>
            <a:off x="1092442" y="1268760"/>
            <a:ext cx="65911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せん断応力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42" name="円弧 41"/>
          <p:cNvSpPr/>
          <p:nvPr/>
        </p:nvSpPr>
        <p:spPr>
          <a:xfrm>
            <a:off x="7366903" y="3070213"/>
            <a:ext cx="785340" cy="1396160"/>
          </a:xfrm>
          <a:prstGeom prst="arc">
            <a:avLst>
              <a:gd name="adj1" fmla="val 9998426"/>
              <a:gd name="adj2" fmla="val 1302494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 flipH="1" flipV="1">
            <a:off x="7383585" y="3497708"/>
            <a:ext cx="359488" cy="294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オブジェクト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214167"/>
              </p:ext>
            </p:extLst>
          </p:nvPr>
        </p:nvGraphicFramePr>
        <p:xfrm>
          <a:off x="7491283" y="3299656"/>
          <a:ext cx="263525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06" name="Equation" r:id="rId4" imgW="152280" imgH="164880" progId="Equation.DSMT4">
                  <p:embed/>
                </p:oleObj>
              </mc:Choice>
              <mc:Fallback>
                <p:oleObj name="Equation" r:id="rId4" imgW="152280" imgH="164880" progId="Equation.DSMT4">
                  <p:embed/>
                  <p:pic>
                    <p:nvPicPr>
                      <p:cNvPr id="49" name="オブジェクト 4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91283" y="3299656"/>
                        <a:ext cx="263525" cy="284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オブジェクト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211932"/>
              </p:ext>
            </p:extLst>
          </p:nvPr>
        </p:nvGraphicFramePr>
        <p:xfrm>
          <a:off x="7400136" y="3643524"/>
          <a:ext cx="2190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07" name="Equation" r:id="rId6" imgW="126720" imgH="215640" progId="Equation.DSMT4">
                  <p:embed/>
                </p:oleObj>
              </mc:Choice>
              <mc:Fallback>
                <p:oleObj name="Equation" r:id="rId6" imgW="126720" imgH="215640" progId="Equation.DSMT4">
                  <p:embed/>
                  <p:pic>
                    <p:nvPicPr>
                      <p:cNvPr id="51" name="オブジェクト 5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00136" y="3643524"/>
                        <a:ext cx="219075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フリーフォーム 2"/>
          <p:cNvSpPr/>
          <p:nvPr/>
        </p:nvSpPr>
        <p:spPr>
          <a:xfrm>
            <a:off x="5806509" y="3132532"/>
            <a:ext cx="582805" cy="291403"/>
          </a:xfrm>
          <a:custGeom>
            <a:avLst/>
            <a:gdLst>
              <a:gd name="connsiteX0" fmla="*/ 20097 w 582805"/>
              <a:gd name="connsiteY0" fmla="*/ 0 h 291403"/>
              <a:gd name="connsiteX1" fmla="*/ 0 w 582805"/>
              <a:gd name="connsiteY1" fmla="*/ 211016 h 291403"/>
              <a:gd name="connsiteX2" fmla="*/ 552660 w 582805"/>
              <a:gd name="connsiteY2" fmla="*/ 291403 h 291403"/>
              <a:gd name="connsiteX3" fmla="*/ 582805 w 582805"/>
              <a:gd name="connsiteY3" fmla="*/ 70339 h 291403"/>
              <a:gd name="connsiteX4" fmla="*/ 20097 w 582805"/>
              <a:gd name="connsiteY4" fmla="*/ 0 h 29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805" h="291403">
                <a:moveTo>
                  <a:pt x="20097" y="0"/>
                </a:moveTo>
                <a:lnTo>
                  <a:pt x="0" y="211016"/>
                </a:lnTo>
                <a:lnTo>
                  <a:pt x="552660" y="291403"/>
                </a:lnTo>
                <a:lnTo>
                  <a:pt x="582805" y="70339"/>
                </a:lnTo>
                <a:lnTo>
                  <a:pt x="20097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/>
          <p:cNvSpPr/>
          <p:nvPr/>
        </p:nvSpPr>
        <p:spPr>
          <a:xfrm>
            <a:off x="5756268" y="3525302"/>
            <a:ext cx="582805" cy="341644"/>
          </a:xfrm>
          <a:custGeom>
            <a:avLst/>
            <a:gdLst>
              <a:gd name="connsiteX0" fmla="*/ 20097 w 582805"/>
              <a:gd name="connsiteY0" fmla="*/ 0 h 291403"/>
              <a:gd name="connsiteX1" fmla="*/ 0 w 582805"/>
              <a:gd name="connsiteY1" fmla="*/ 211016 h 291403"/>
              <a:gd name="connsiteX2" fmla="*/ 552660 w 582805"/>
              <a:gd name="connsiteY2" fmla="*/ 291403 h 291403"/>
              <a:gd name="connsiteX3" fmla="*/ 582805 w 582805"/>
              <a:gd name="connsiteY3" fmla="*/ 70339 h 291403"/>
              <a:gd name="connsiteX4" fmla="*/ 20097 w 582805"/>
              <a:gd name="connsiteY4" fmla="*/ 0 h 291403"/>
              <a:gd name="connsiteX0" fmla="*/ 20097 w 582805"/>
              <a:gd name="connsiteY0" fmla="*/ 0 h 291403"/>
              <a:gd name="connsiteX1" fmla="*/ 0 w 582805"/>
              <a:gd name="connsiteY1" fmla="*/ 211016 h 291403"/>
              <a:gd name="connsiteX2" fmla="*/ 552660 w 582805"/>
              <a:gd name="connsiteY2" fmla="*/ 291403 h 291403"/>
              <a:gd name="connsiteX3" fmla="*/ 582805 w 582805"/>
              <a:gd name="connsiteY3" fmla="*/ 110532 h 291403"/>
              <a:gd name="connsiteX4" fmla="*/ 20097 w 582805"/>
              <a:gd name="connsiteY4" fmla="*/ 0 h 291403"/>
              <a:gd name="connsiteX0" fmla="*/ 20097 w 582805"/>
              <a:gd name="connsiteY0" fmla="*/ 0 h 341644"/>
              <a:gd name="connsiteX1" fmla="*/ 0 w 582805"/>
              <a:gd name="connsiteY1" fmla="*/ 211016 h 341644"/>
              <a:gd name="connsiteX2" fmla="*/ 522515 w 582805"/>
              <a:gd name="connsiteY2" fmla="*/ 341644 h 341644"/>
              <a:gd name="connsiteX3" fmla="*/ 582805 w 582805"/>
              <a:gd name="connsiteY3" fmla="*/ 110532 h 341644"/>
              <a:gd name="connsiteX4" fmla="*/ 20097 w 582805"/>
              <a:gd name="connsiteY4" fmla="*/ 0 h 341644"/>
              <a:gd name="connsiteX0" fmla="*/ 20097 w 582805"/>
              <a:gd name="connsiteY0" fmla="*/ 0 h 341644"/>
              <a:gd name="connsiteX1" fmla="*/ 0 w 582805"/>
              <a:gd name="connsiteY1" fmla="*/ 211016 h 341644"/>
              <a:gd name="connsiteX2" fmla="*/ 572757 w 582805"/>
              <a:gd name="connsiteY2" fmla="*/ 341644 h 341644"/>
              <a:gd name="connsiteX3" fmla="*/ 582805 w 582805"/>
              <a:gd name="connsiteY3" fmla="*/ 110532 h 341644"/>
              <a:gd name="connsiteX4" fmla="*/ 20097 w 582805"/>
              <a:gd name="connsiteY4" fmla="*/ 0 h 341644"/>
              <a:gd name="connsiteX0" fmla="*/ 20097 w 582805"/>
              <a:gd name="connsiteY0" fmla="*/ 0 h 341644"/>
              <a:gd name="connsiteX1" fmla="*/ 0 w 582805"/>
              <a:gd name="connsiteY1" fmla="*/ 241161 h 341644"/>
              <a:gd name="connsiteX2" fmla="*/ 572757 w 582805"/>
              <a:gd name="connsiteY2" fmla="*/ 341644 h 341644"/>
              <a:gd name="connsiteX3" fmla="*/ 582805 w 582805"/>
              <a:gd name="connsiteY3" fmla="*/ 110532 h 341644"/>
              <a:gd name="connsiteX4" fmla="*/ 20097 w 582805"/>
              <a:gd name="connsiteY4" fmla="*/ 0 h 341644"/>
              <a:gd name="connsiteX0" fmla="*/ 20097 w 582805"/>
              <a:gd name="connsiteY0" fmla="*/ 0 h 341644"/>
              <a:gd name="connsiteX1" fmla="*/ 0 w 582805"/>
              <a:gd name="connsiteY1" fmla="*/ 211016 h 341644"/>
              <a:gd name="connsiteX2" fmla="*/ 572757 w 582805"/>
              <a:gd name="connsiteY2" fmla="*/ 341644 h 341644"/>
              <a:gd name="connsiteX3" fmla="*/ 582805 w 582805"/>
              <a:gd name="connsiteY3" fmla="*/ 110532 h 341644"/>
              <a:gd name="connsiteX4" fmla="*/ 20097 w 582805"/>
              <a:gd name="connsiteY4" fmla="*/ 0 h 34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805" h="341644">
                <a:moveTo>
                  <a:pt x="20097" y="0"/>
                </a:moveTo>
                <a:lnTo>
                  <a:pt x="0" y="211016"/>
                </a:lnTo>
                <a:lnTo>
                  <a:pt x="572757" y="341644"/>
                </a:lnTo>
                <a:lnTo>
                  <a:pt x="582805" y="110532"/>
                </a:lnTo>
                <a:lnTo>
                  <a:pt x="20097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0" name="オブジェクト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953067"/>
              </p:ext>
            </p:extLst>
          </p:nvPr>
        </p:nvGraphicFramePr>
        <p:xfrm>
          <a:off x="5720375" y="2852877"/>
          <a:ext cx="220663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08" name="Equation" r:id="rId8" imgW="126720" imgH="139680" progId="Equation.DSMT4">
                  <p:embed/>
                </p:oleObj>
              </mc:Choice>
              <mc:Fallback>
                <p:oleObj name="Equation" r:id="rId8" imgW="126720" imgH="139680" progId="Equation.DSMT4">
                  <p:embed/>
                  <p:pic>
                    <p:nvPicPr>
                      <p:cNvPr id="55" name="オブジェクト 5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20375" y="2852877"/>
                        <a:ext cx="220663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オブジェクト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15065"/>
              </p:ext>
            </p:extLst>
          </p:nvPr>
        </p:nvGraphicFramePr>
        <p:xfrm>
          <a:off x="6362571" y="2918656"/>
          <a:ext cx="220662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09" name="Equation" r:id="rId10" imgW="126720" imgH="177480" progId="Equation.DSMT4">
                  <p:embed/>
                </p:oleObj>
              </mc:Choice>
              <mc:Fallback>
                <p:oleObj name="Equation" r:id="rId10" imgW="126720" imgH="177480" progId="Equation.DSMT4">
                  <p:embed/>
                  <p:pic>
                    <p:nvPicPr>
                      <p:cNvPr id="30" name="オブジェクト 2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62571" y="2918656"/>
                        <a:ext cx="220662" cy="303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オブジェクト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913690"/>
              </p:ext>
            </p:extLst>
          </p:nvPr>
        </p:nvGraphicFramePr>
        <p:xfrm>
          <a:off x="6392733" y="3271081"/>
          <a:ext cx="198438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10" name="Equation" r:id="rId12" imgW="114120" imgH="139680" progId="Equation.DSMT4">
                  <p:embed/>
                </p:oleObj>
              </mc:Choice>
              <mc:Fallback>
                <p:oleObj name="Equation" r:id="rId12" imgW="114120" imgH="139680" progId="Equation.DSMT4">
                  <p:embed/>
                  <p:pic>
                    <p:nvPicPr>
                      <p:cNvPr id="31" name="オブジェクト 3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392733" y="3271081"/>
                        <a:ext cx="198438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オブジェクト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303975"/>
              </p:ext>
            </p:extLst>
          </p:nvPr>
        </p:nvGraphicFramePr>
        <p:xfrm>
          <a:off x="5587311" y="3103908"/>
          <a:ext cx="2413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11" name="Equation" r:id="rId14" imgW="139680" imgH="177480" progId="Equation.DSMT4">
                  <p:embed/>
                </p:oleObj>
              </mc:Choice>
              <mc:Fallback>
                <p:oleObj name="Equation" r:id="rId14" imgW="139680" imgH="177480" progId="Equation.DSMT4">
                  <p:embed/>
                  <p:pic>
                    <p:nvPicPr>
                      <p:cNvPr id="32" name="オブジェクト 3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587311" y="3103908"/>
                        <a:ext cx="241300" cy="30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オブジェクト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611958"/>
              </p:ext>
            </p:extLst>
          </p:nvPr>
        </p:nvGraphicFramePr>
        <p:xfrm>
          <a:off x="5513258" y="3433006"/>
          <a:ext cx="287338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12" name="Equation" r:id="rId16" imgW="164880" imgH="177480" progId="Equation.DSMT4">
                  <p:embed/>
                </p:oleObj>
              </mc:Choice>
              <mc:Fallback>
                <p:oleObj name="Equation" r:id="rId16" imgW="164880" imgH="177480" progId="Equation.DSMT4">
                  <p:embed/>
                  <p:pic>
                    <p:nvPicPr>
                      <p:cNvPr id="30" name="オブジェクト 29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513258" y="3433006"/>
                        <a:ext cx="287338" cy="303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オブジェクト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980189"/>
              </p:ext>
            </p:extLst>
          </p:nvPr>
        </p:nvGraphicFramePr>
        <p:xfrm>
          <a:off x="6302246" y="3563181"/>
          <a:ext cx="287337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13" name="Equation" r:id="rId18" imgW="164880" imgH="177480" progId="Equation.DSMT4">
                  <p:embed/>
                </p:oleObj>
              </mc:Choice>
              <mc:Fallback>
                <p:oleObj name="Equation" r:id="rId18" imgW="164880" imgH="177480" progId="Equation.DSMT4">
                  <p:embed/>
                  <p:pic>
                    <p:nvPicPr>
                      <p:cNvPr id="31" name="オブジェクト 30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302246" y="3563181"/>
                        <a:ext cx="287337" cy="303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320025"/>
              </p:ext>
            </p:extLst>
          </p:nvPr>
        </p:nvGraphicFramePr>
        <p:xfrm>
          <a:off x="6240333" y="3834644"/>
          <a:ext cx="265113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14" name="Equation" r:id="rId20" imgW="152280" imgH="177480" progId="Equation.DSMT4">
                  <p:embed/>
                </p:oleObj>
              </mc:Choice>
              <mc:Fallback>
                <p:oleObj name="Equation" r:id="rId20" imgW="152280" imgH="177480" progId="Equation.DSMT4">
                  <p:embed/>
                  <p:pic>
                    <p:nvPicPr>
                      <p:cNvPr id="32" name="オブジェクト 3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240333" y="3834644"/>
                        <a:ext cx="265113" cy="30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オブジェクト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760216"/>
              </p:ext>
            </p:extLst>
          </p:nvPr>
        </p:nvGraphicFramePr>
        <p:xfrm>
          <a:off x="5495796" y="3701294"/>
          <a:ext cx="306387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15" name="Equation" r:id="rId22" imgW="177480" imgH="177480" progId="Equation.DSMT4">
                  <p:embed/>
                </p:oleObj>
              </mc:Choice>
              <mc:Fallback>
                <p:oleObj name="Equation" r:id="rId22" imgW="177480" imgH="177480" progId="Equation.DSMT4">
                  <p:embed/>
                  <p:pic>
                    <p:nvPicPr>
                      <p:cNvPr id="33" name="オブジェクト 32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495796" y="3701294"/>
                        <a:ext cx="306387" cy="30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5404005" y="4941168"/>
            <a:ext cx="1151952" cy="5356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>
            <a:off x="5428773" y="5847128"/>
            <a:ext cx="1135464" cy="713433"/>
          </a:xfrm>
          <a:custGeom>
            <a:avLst/>
            <a:gdLst>
              <a:gd name="connsiteX0" fmla="*/ 0 w 1155561"/>
              <a:gd name="connsiteY0" fmla="*/ 0 h 713433"/>
              <a:gd name="connsiteX1" fmla="*/ 10049 w 1155561"/>
              <a:gd name="connsiteY1" fmla="*/ 542611 h 713433"/>
              <a:gd name="connsiteX2" fmla="*/ 1155561 w 1155561"/>
              <a:gd name="connsiteY2" fmla="*/ 713433 h 713433"/>
              <a:gd name="connsiteX3" fmla="*/ 1135464 w 1155561"/>
              <a:gd name="connsiteY3" fmla="*/ 160774 h 713433"/>
              <a:gd name="connsiteX4" fmla="*/ 0 w 1155561"/>
              <a:gd name="connsiteY4" fmla="*/ 0 h 713433"/>
              <a:gd name="connsiteX0" fmla="*/ 0 w 1155561"/>
              <a:gd name="connsiteY0" fmla="*/ 0 h 713433"/>
              <a:gd name="connsiteX1" fmla="*/ 10049 w 1155561"/>
              <a:gd name="connsiteY1" fmla="*/ 542611 h 713433"/>
              <a:gd name="connsiteX2" fmla="*/ 1155561 w 1155561"/>
              <a:gd name="connsiteY2" fmla="*/ 713433 h 713433"/>
              <a:gd name="connsiteX3" fmla="*/ 1135464 w 1155561"/>
              <a:gd name="connsiteY3" fmla="*/ 160774 h 713433"/>
              <a:gd name="connsiteX4" fmla="*/ 0 w 1155561"/>
              <a:gd name="connsiteY4" fmla="*/ 0 h 713433"/>
              <a:gd name="connsiteX0" fmla="*/ 0 w 1135464"/>
              <a:gd name="connsiteY0" fmla="*/ 0 h 713433"/>
              <a:gd name="connsiteX1" fmla="*/ 10049 w 1135464"/>
              <a:gd name="connsiteY1" fmla="*/ 542611 h 713433"/>
              <a:gd name="connsiteX2" fmla="*/ 1135464 w 1135464"/>
              <a:gd name="connsiteY2" fmla="*/ 713433 h 713433"/>
              <a:gd name="connsiteX3" fmla="*/ 1135464 w 1135464"/>
              <a:gd name="connsiteY3" fmla="*/ 160774 h 713433"/>
              <a:gd name="connsiteX4" fmla="*/ 0 w 1135464"/>
              <a:gd name="connsiteY4" fmla="*/ 0 h 71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464" h="713433">
                <a:moveTo>
                  <a:pt x="0" y="0"/>
                </a:moveTo>
                <a:lnTo>
                  <a:pt x="10049" y="542611"/>
                </a:lnTo>
                <a:lnTo>
                  <a:pt x="1135464" y="713433"/>
                </a:lnTo>
                <a:lnTo>
                  <a:pt x="1135464" y="16077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/>
          <p:cNvSpPr/>
          <p:nvPr/>
        </p:nvSpPr>
        <p:spPr>
          <a:xfrm>
            <a:off x="2906943" y="2590809"/>
            <a:ext cx="504056" cy="504056"/>
          </a:xfrm>
          <a:prstGeom prst="arc">
            <a:avLst>
              <a:gd name="adj1" fmla="val 18229874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弧 39"/>
          <p:cNvSpPr/>
          <p:nvPr/>
        </p:nvSpPr>
        <p:spPr>
          <a:xfrm flipV="1">
            <a:off x="2882184" y="2751458"/>
            <a:ext cx="504056" cy="504056"/>
          </a:xfrm>
          <a:prstGeom prst="arc">
            <a:avLst>
              <a:gd name="adj1" fmla="val 18229874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3" name="オブジェクト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213133"/>
              </p:ext>
            </p:extLst>
          </p:nvPr>
        </p:nvGraphicFramePr>
        <p:xfrm>
          <a:off x="3442870" y="3058664"/>
          <a:ext cx="2635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16" name="Equation" r:id="rId24" imgW="152280" imgH="228600" progId="Equation.DSMT4">
                  <p:embed/>
                </p:oleObj>
              </mc:Choice>
              <mc:Fallback>
                <p:oleObj name="Equation" r:id="rId24" imgW="152280" imgH="228600" progId="Equation.DSMT4">
                  <p:embed/>
                  <p:pic>
                    <p:nvPicPr>
                      <p:cNvPr id="25" name="オブジェクト 24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442870" y="3058664"/>
                        <a:ext cx="263525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直線コネクタ 44"/>
          <p:cNvCxnSpPr/>
          <p:nvPr/>
        </p:nvCxnSpPr>
        <p:spPr>
          <a:xfrm>
            <a:off x="4967421" y="5828325"/>
            <a:ext cx="2317710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6563236" y="5825490"/>
            <a:ext cx="0" cy="43864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オブジェクト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064597"/>
              </p:ext>
            </p:extLst>
          </p:nvPr>
        </p:nvGraphicFramePr>
        <p:xfrm>
          <a:off x="5121411" y="4822105"/>
          <a:ext cx="220663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17" name="Equation" r:id="rId26" imgW="126720" imgH="139680" progId="Equation.DSMT4">
                  <p:embed/>
                </p:oleObj>
              </mc:Choice>
              <mc:Fallback>
                <p:oleObj name="Equation" r:id="rId26" imgW="126720" imgH="139680" progId="Equation.DSMT4">
                  <p:embed/>
                  <p:pic>
                    <p:nvPicPr>
                      <p:cNvPr id="30" name="オブジェクト 2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21411" y="4822105"/>
                        <a:ext cx="220663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オブジェクト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767551"/>
              </p:ext>
            </p:extLst>
          </p:nvPr>
        </p:nvGraphicFramePr>
        <p:xfrm>
          <a:off x="6617888" y="4766813"/>
          <a:ext cx="220662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18" name="Equation" r:id="rId27" imgW="126720" imgH="177480" progId="Equation.DSMT4">
                  <p:embed/>
                </p:oleObj>
              </mc:Choice>
              <mc:Fallback>
                <p:oleObj name="Equation" r:id="rId27" imgW="126720" imgH="177480" progId="Equation.DSMT4">
                  <p:embed/>
                  <p:pic>
                    <p:nvPicPr>
                      <p:cNvPr id="31" name="オブジェクト 3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17888" y="4766813"/>
                        <a:ext cx="220662" cy="303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オブジェクト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440836"/>
              </p:ext>
            </p:extLst>
          </p:nvPr>
        </p:nvGraphicFramePr>
        <p:xfrm>
          <a:off x="5095270" y="5325169"/>
          <a:ext cx="2413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19" name="Equation" r:id="rId28" imgW="139680" imgH="177480" progId="Equation.DSMT4">
                  <p:embed/>
                </p:oleObj>
              </mc:Choice>
              <mc:Fallback>
                <p:oleObj name="Equation" r:id="rId28" imgW="139680" imgH="177480" progId="Equation.DSMT4">
                  <p:embed/>
                  <p:pic>
                    <p:nvPicPr>
                      <p:cNvPr id="33" name="オブジェクト 3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095270" y="5325169"/>
                        <a:ext cx="241300" cy="30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オブジェクト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1656"/>
              </p:ext>
            </p:extLst>
          </p:nvPr>
        </p:nvGraphicFramePr>
        <p:xfrm>
          <a:off x="6591350" y="5325169"/>
          <a:ext cx="198438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20" name="Equation" r:id="rId29" imgW="114120" imgH="139680" progId="Equation.DSMT4">
                  <p:embed/>
                </p:oleObj>
              </mc:Choice>
              <mc:Fallback>
                <p:oleObj name="Equation" r:id="rId29" imgW="114120" imgH="139680" progId="Equation.DSMT4">
                  <p:embed/>
                  <p:pic>
                    <p:nvPicPr>
                      <p:cNvPr id="32" name="オブジェクト 3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591350" y="5325169"/>
                        <a:ext cx="198438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オブジェクト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200131"/>
              </p:ext>
            </p:extLst>
          </p:nvPr>
        </p:nvGraphicFramePr>
        <p:xfrm>
          <a:off x="5095270" y="5829079"/>
          <a:ext cx="287338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21" name="Equation" r:id="rId30" imgW="164880" imgH="177480" progId="Equation.DSMT4">
                  <p:embed/>
                </p:oleObj>
              </mc:Choice>
              <mc:Fallback>
                <p:oleObj name="Equation" r:id="rId30" imgW="164880" imgH="177480" progId="Equation.DSMT4">
                  <p:embed/>
                  <p:pic>
                    <p:nvPicPr>
                      <p:cNvPr id="34" name="オブジェクト 33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095270" y="5829079"/>
                        <a:ext cx="287338" cy="303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オブジェクト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797701"/>
              </p:ext>
            </p:extLst>
          </p:nvPr>
        </p:nvGraphicFramePr>
        <p:xfrm>
          <a:off x="5062726" y="6296494"/>
          <a:ext cx="306387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22" name="Equation" r:id="rId31" imgW="177480" imgH="177480" progId="Equation.DSMT4">
                  <p:embed/>
                </p:oleObj>
              </mc:Choice>
              <mc:Fallback>
                <p:oleObj name="Equation" r:id="rId31" imgW="177480" imgH="177480" progId="Equation.DSMT4">
                  <p:embed/>
                  <p:pic>
                    <p:nvPicPr>
                      <p:cNvPr id="37" name="オブジェクト 36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062726" y="6296494"/>
                        <a:ext cx="306387" cy="30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オブジェクト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85001"/>
              </p:ext>
            </p:extLst>
          </p:nvPr>
        </p:nvGraphicFramePr>
        <p:xfrm>
          <a:off x="6610402" y="6024487"/>
          <a:ext cx="287337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23" name="Equation" r:id="rId32" imgW="164880" imgH="177480" progId="Equation.DSMT4">
                  <p:embed/>
                </p:oleObj>
              </mc:Choice>
              <mc:Fallback>
                <p:oleObj name="Equation" r:id="rId32" imgW="164880" imgH="177480" progId="Equation.DSMT4">
                  <p:embed/>
                  <p:pic>
                    <p:nvPicPr>
                      <p:cNvPr id="35" name="オブジェクト 34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610402" y="6024487"/>
                        <a:ext cx="287337" cy="303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オブジェクト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094381"/>
              </p:ext>
            </p:extLst>
          </p:nvPr>
        </p:nvGraphicFramePr>
        <p:xfrm>
          <a:off x="6588110" y="6372255"/>
          <a:ext cx="265113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24" name="Equation" r:id="rId33" imgW="152280" imgH="177480" progId="Equation.DSMT4">
                  <p:embed/>
                </p:oleObj>
              </mc:Choice>
              <mc:Fallback>
                <p:oleObj name="Equation" r:id="rId33" imgW="152280" imgH="177480" progId="Equation.DSMT4">
                  <p:embed/>
                  <p:pic>
                    <p:nvPicPr>
                      <p:cNvPr id="36" name="オブジェクト 35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588110" y="6372255"/>
                        <a:ext cx="265113" cy="30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円弧 60"/>
          <p:cNvSpPr/>
          <p:nvPr/>
        </p:nvSpPr>
        <p:spPr>
          <a:xfrm>
            <a:off x="5279772" y="5558354"/>
            <a:ext cx="504056" cy="504056"/>
          </a:xfrm>
          <a:prstGeom prst="arc">
            <a:avLst>
              <a:gd name="adj1" fmla="val 18229874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弧 61"/>
          <p:cNvSpPr/>
          <p:nvPr/>
        </p:nvSpPr>
        <p:spPr>
          <a:xfrm flipV="1">
            <a:off x="5291709" y="5656596"/>
            <a:ext cx="504056" cy="504056"/>
          </a:xfrm>
          <a:prstGeom prst="arc">
            <a:avLst>
              <a:gd name="adj1" fmla="val 18229874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63" name="オブジェクト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92368"/>
              </p:ext>
            </p:extLst>
          </p:nvPr>
        </p:nvGraphicFramePr>
        <p:xfrm>
          <a:off x="5743580" y="6001036"/>
          <a:ext cx="2635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25" name="Equation" r:id="rId24" imgW="152280" imgH="228600" progId="Equation.DSMT4">
                  <p:embed/>
                </p:oleObj>
              </mc:Choice>
              <mc:Fallback>
                <p:oleObj name="Equation" r:id="rId24" imgW="152280" imgH="228600" progId="Equation.DSMT4">
                  <p:embed/>
                  <p:pic>
                    <p:nvPicPr>
                      <p:cNvPr id="43" name="オブジェクト 42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743580" y="6001036"/>
                        <a:ext cx="263525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オブジェクト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855999"/>
              </p:ext>
            </p:extLst>
          </p:nvPr>
        </p:nvGraphicFramePr>
        <p:xfrm>
          <a:off x="5979090" y="5545138"/>
          <a:ext cx="15557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26" name="Equation" r:id="rId34" imgW="88560" imgH="177480" progId="Equation.DSMT4">
                  <p:embed/>
                </p:oleObj>
              </mc:Choice>
              <mc:Fallback>
                <p:oleObj name="Equation" r:id="rId34" imgW="88560" imgH="177480" progId="Equation.DSMT4">
                  <p:embed/>
                  <p:pic>
                    <p:nvPicPr>
                      <p:cNvPr id="56" name="オブジェクト 55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5979090" y="5545138"/>
                        <a:ext cx="155575" cy="30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オブジェクト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5680"/>
              </p:ext>
            </p:extLst>
          </p:nvPr>
        </p:nvGraphicFramePr>
        <p:xfrm>
          <a:off x="6626790" y="5727700"/>
          <a:ext cx="3079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27" name="Equation" r:id="rId36" imgW="177480" imgH="177480" progId="Equation.DSMT4">
                  <p:embed/>
                </p:oleObj>
              </mc:Choice>
              <mc:Fallback>
                <p:oleObj name="Equation" r:id="rId36" imgW="177480" imgH="177480" progId="Equation.DSMT4">
                  <p:embed/>
                  <p:pic>
                    <p:nvPicPr>
                      <p:cNvPr id="64" name="オブジェクト 63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6626790" y="5727700"/>
                        <a:ext cx="307975" cy="30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 Box 114"/>
          <p:cNvSpPr txBox="1">
            <a:spLocks noChangeArrowheads="1"/>
          </p:cNvSpPr>
          <p:nvPr/>
        </p:nvSpPr>
        <p:spPr bwMode="auto">
          <a:xfrm>
            <a:off x="539553" y="4679085"/>
            <a:ext cx="19682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せん断ひずみ：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70" name="オブジェクト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905026"/>
              </p:ext>
            </p:extLst>
          </p:nvPr>
        </p:nvGraphicFramePr>
        <p:xfrm>
          <a:off x="2784028" y="4531995"/>
          <a:ext cx="1700213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28" name="Equation" r:id="rId38" imgW="977760" imgH="393480" progId="Equation.DSMT4">
                  <p:embed/>
                </p:oleObj>
              </mc:Choice>
              <mc:Fallback>
                <p:oleObj name="Equation" r:id="rId38" imgW="977760" imgH="393480" progId="Equation.DSMT4">
                  <p:embed/>
                  <p:pic>
                    <p:nvPicPr>
                      <p:cNvPr id="64" name="オブジェクト 63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2784028" y="4531995"/>
                        <a:ext cx="1700213" cy="66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 Box 114"/>
          <p:cNvSpPr txBox="1">
            <a:spLocks noChangeArrowheads="1"/>
          </p:cNvSpPr>
          <p:nvPr/>
        </p:nvSpPr>
        <p:spPr bwMode="auto">
          <a:xfrm>
            <a:off x="539552" y="5301208"/>
            <a:ext cx="23549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せん断応力（表面）：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73" name="オブジェクト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904941"/>
              </p:ext>
            </p:extLst>
          </p:nvPr>
        </p:nvGraphicFramePr>
        <p:xfrm>
          <a:off x="2843808" y="5331691"/>
          <a:ext cx="9509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29" name="Equation" r:id="rId40" imgW="545760" imgH="228600" progId="Equation.DSMT4">
                  <p:embed/>
                </p:oleObj>
              </mc:Choice>
              <mc:Fallback>
                <p:oleObj name="Equation" r:id="rId40" imgW="545760" imgH="228600" progId="Equation.DSMT4">
                  <p:embed/>
                  <p:pic>
                    <p:nvPicPr>
                      <p:cNvPr id="70" name="オブジェクト 69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2843808" y="5331691"/>
                        <a:ext cx="950913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Text Box 114"/>
          <p:cNvSpPr txBox="1">
            <a:spLocks noChangeArrowheads="1"/>
          </p:cNvSpPr>
          <p:nvPr/>
        </p:nvSpPr>
        <p:spPr bwMode="auto">
          <a:xfrm>
            <a:off x="539552" y="5909210"/>
            <a:ext cx="23549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せん断応力（内部）：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75" name="オブジェクト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025431"/>
              </p:ext>
            </p:extLst>
          </p:nvPr>
        </p:nvGraphicFramePr>
        <p:xfrm>
          <a:off x="2849880" y="5935435"/>
          <a:ext cx="2011363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30" name="Equation" r:id="rId42" imgW="1155600" imgH="203040" progId="Equation.DSMT4">
                  <p:embed/>
                </p:oleObj>
              </mc:Choice>
              <mc:Fallback>
                <p:oleObj name="Equation" r:id="rId42" imgW="1155600" imgH="203040" progId="Equation.DSMT4">
                  <p:embed/>
                  <p:pic>
                    <p:nvPicPr>
                      <p:cNvPr id="73" name="オブジェクト 72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2849880" y="5935435"/>
                        <a:ext cx="2011363" cy="347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" name="直線コネクタ 66"/>
          <p:cNvCxnSpPr/>
          <p:nvPr/>
        </p:nvCxnSpPr>
        <p:spPr>
          <a:xfrm flipH="1">
            <a:off x="7740352" y="3413055"/>
            <a:ext cx="441619" cy="37598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オブジェクト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047772"/>
              </p:ext>
            </p:extLst>
          </p:nvPr>
        </p:nvGraphicFramePr>
        <p:xfrm>
          <a:off x="7979800" y="3539101"/>
          <a:ext cx="19685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31" name="Equation" r:id="rId44" imgW="114120" imgH="126720" progId="Equation.DSMT4">
                  <p:embed/>
                </p:oleObj>
              </mc:Choice>
              <mc:Fallback>
                <p:oleObj name="Equation" r:id="rId44" imgW="114120" imgH="126720" progId="Equation.DSMT4">
                  <p:embed/>
                  <p:pic>
                    <p:nvPicPr>
                      <p:cNvPr id="37" name="オブジェクト 36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7979800" y="3539101"/>
                        <a:ext cx="196850" cy="21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4665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8496944" cy="6588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軸にかかるせん断ひずみとせん断応力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2" name="円弧 1"/>
          <p:cNvSpPr/>
          <p:nvPr/>
        </p:nvSpPr>
        <p:spPr>
          <a:xfrm>
            <a:off x="7013588" y="2777919"/>
            <a:ext cx="1109978" cy="1973295"/>
          </a:xfrm>
          <a:prstGeom prst="arc">
            <a:avLst>
              <a:gd name="adj1" fmla="val 16200000"/>
              <a:gd name="adj2" fmla="val 16156044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弧 8"/>
          <p:cNvSpPr/>
          <p:nvPr/>
        </p:nvSpPr>
        <p:spPr>
          <a:xfrm>
            <a:off x="456953" y="1914602"/>
            <a:ext cx="1109978" cy="1973295"/>
          </a:xfrm>
          <a:prstGeom prst="arc">
            <a:avLst>
              <a:gd name="adj1" fmla="val 5337122"/>
              <a:gd name="adj2" fmla="val 1627486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弧 9"/>
          <p:cNvSpPr/>
          <p:nvPr/>
        </p:nvSpPr>
        <p:spPr>
          <a:xfrm>
            <a:off x="477049" y="1914602"/>
            <a:ext cx="1109978" cy="1973295"/>
          </a:xfrm>
          <a:prstGeom prst="arc">
            <a:avLst>
              <a:gd name="adj1" fmla="val 16200000"/>
              <a:gd name="adj2" fmla="val 5234188"/>
            </a:avLst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/>
          <p:cNvCxnSpPr>
            <a:stCxn id="10" idx="0"/>
            <a:endCxn id="2" idx="0"/>
          </p:cNvCxnSpPr>
          <p:nvPr/>
        </p:nvCxnSpPr>
        <p:spPr>
          <a:xfrm>
            <a:off x="1032038" y="1914602"/>
            <a:ext cx="6536539" cy="86331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1032038" y="3898030"/>
            <a:ext cx="6536539" cy="86331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511468" y="2452382"/>
            <a:ext cx="6536539" cy="863317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フリーフォーム 6"/>
          <p:cNvSpPr/>
          <p:nvPr/>
        </p:nvSpPr>
        <p:spPr>
          <a:xfrm>
            <a:off x="493940" y="2466639"/>
            <a:ext cx="6539879" cy="1411237"/>
          </a:xfrm>
          <a:custGeom>
            <a:avLst/>
            <a:gdLst>
              <a:gd name="connsiteX0" fmla="*/ 0 w 3818374"/>
              <a:gd name="connsiteY0" fmla="*/ 0 h 823965"/>
              <a:gd name="connsiteX1" fmla="*/ 2572378 w 3818374"/>
              <a:gd name="connsiteY1" fmla="*/ 472273 h 823965"/>
              <a:gd name="connsiteX2" fmla="*/ 3818374 w 3818374"/>
              <a:gd name="connsiteY2" fmla="*/ 823965 h 823965"/>
              <a:gd name="connsiteX0" fmla="*/ 0 w 3818374"/>
              <a:gd name="connsiteY0" fmla="*/ 0 h 823965"/>
              <a:gd name="connsiteX1" fmla="*/ 2371411 w 3818374"/>
              <a:gd name="connsiteY1" fmla="*/ 472273 h 823965"/>
              <a:gd name="connsiteX2" fmla="*/ 3818374 w 3818374"/>
              <a:gd name="connsiteY2" fmla="*/ 823965 h 82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8374" h="823965">
                <a:moveTo>
                  <a:pt x="0" y="0"/>
                </a:moveTo>
                <a:cubicBezTo>
                  <a:pt x="967991" y="167473"/>
                  <a:pt x="1735015" y="334946"/>
                  <a:pt x="2371411" y="472273"/>
                </a:cubicBezTo>
                <a:cubicBezTo>
                  <a:pt x="3007807" y="609600"/>
                  <a:pt x="3513574" y="716782"/>
                  <a:pt x="3818374" y="82396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7082427" y="3329955"/>
            <a:ext cx="526397" cy="46195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7" idx="2"/>
          </p:cNvCxnSpPr>
          <p:nvPr/>
        </p:nvCxnSpPr>
        <p:spPr>
          <a:xfrm flipV="1">
            <a:off x="7033819" y="3791909"/>
            <a:ext cx="569178" cy="8596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7622231" y="1700808"/>
            <a:ext cx="0" cy="40643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14"/>
          <p:cNvSpPr txBox="1">
            <a:spLocks noChangeArrowheads="1"/>
          </p:cNvSpPr>
          <p:nvPr/>
        </p:nvSpPr>
        <p:spPr bwMode="auto">
          <a:xfrm>
            <a:off x="971600" y="1268760"/>
            <a:ext cx="65911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せん断応力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42" name="円弧 41"/>
          <p:cNvSpPr/>
          <p:nvPr/>
        </p:nvSpPr>
        <p:spPr>
          <a:xfrm>
            <a:off x="7246061" y="3070213"/>
            <a:ext cx="785340" cy="1396160"/>
          </a:xfrm>
          <a:prstGeom prst="arc">
            <a:avLst>
              <a:gd name="adj1" fmla="val 9998426"/>
              <a:gd name="adj2" fmla="val 1302494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 flipH="1" flipV="1">
            <a:off x="7262743" y="3497708"/>
            <a:ext cx="359488" cy="294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オブジェクト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881858"/>
              </p:ext>
            </p:extLst>
          </p:nvPr>
        </p:nvGraphicFramePr>
        <p:xfrm>
          <a:off x="7370441" y="3299656"/>
          <a:ext cx="263525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68" name="Equation" r:id="rId4" imgW="152280" imgH="164880" progId="Equation.DSMT4">
                  <p:embed/>
                </p:oleObj>
              </mc:Choice>
              <mc:Fallback>
                <p:oleObj name="Equation" r:id="rId4" imgW="152280" imgH="164880" progId="Equation.DSMT4">
                  <p:embed/>
                  <p:pic>
                    <p:nvPicPr>
                      <p:cNvPr id="49" name="オブジェクト 4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70441" y="3299656"/>
                        <a:ext cx="263525" cy="284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オブジェクト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816195"/>
              </p:ext>
            </p:extLst>
          </p:nvPr>
        </p:nvGraphicFramePr>
        <p:xfrm>
          <a:off x="7279294" y="3643524"/>
          <a:ext cx="2190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69" name="Equation" r:id="rId6" imgW="126720" imgH="215640" progId="Equation.DSMT4">
                  <p:embed/>
                </p:oleObj>
              </mc:Choice>
              <mc:Fallback>
                <p:oleObj name="Equation" r:id="rId6" imgW="126720" imgH="215640" progId="Equation.DSMT4">
                  <p:embed/>
                  <p:pic>
                    <p:nvPicPr>
                      <p:cNvPr id="51" name="オブジェクト 5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79294" y="3643524"/>
                        <a:ext cx="219075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フリーフォーム 2"/>
          <p:cNvSpPr/>
          <p:nvPr/>
        </p:nvSpPr>
        <p:spPr>
          <a:xfrm>
            <a:off x="5685667" y="3132532"/>
            <a:ext cx="582805" cy="291403"/>
          </a:xfrm>
          <a:custGeom>
            <a:avLst/>
            <a:gdLst>
              <a:gd name="connsiteX0" fmla="*/ 20097 w 582805"/>
              <a:gd name="connsiteY0" fmla="*/ 0 h 291403"/>
              <a:gd name="connsiteX1" fmla="*/ 0 w 582805"/>
              <a:gd name="connsiteY1" fmla="*/ 211016 h 291403"/>
              <a:gd name="connsiteX2" fmla="*/ 552660 w 582805"/>
              <a:gd name="connsiteY2" fmla="*/ 291403 h 291403"/>
              <a:gd name="connsiteX3" fmla="*/ 582805 w 582805"/>
              <a:gd name="connsiteY3" fmla="*/ 70339 h 291403"/>
              <a:gd name="connsiteX4" fmla="*/ 20097 w 582805"/>
              <a:gd name="connsiteY4" fmla="*/ 0 h 29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805" h="291403">
                <a:moveTo>
                  <a:pt x="20097" y="0"/>
                </a:moveTo>
                <a:lnTo>
                  <a:pt x="0" y="211016"/>
                </a:lnTo>
                <a:lnTo>
                  <a:pt x="552660" y="291403"/>
                </a:lnTo>
                <a:lnTo>
                  <a:pt x="582805" y="70339"/>
                </a:lnTo>
                <a:lnTo>
                  <a:pt x="20097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/>
          <p:cNvSpPr/>
          <p:nvPr/>
        </p:nvSpPr>
        <p:spPr>
          <a:xfrm>
            <a:off x="5635426" y="3525302"/>
            <a:ext cx="582805" cy="341644"/>
          </a:xfrm>
          <a:custGeom>
            <a:avLst/>
            <a:gdLst>
              <a:gd name="connsiteX0" fmla="*/ 20097 w 582805"/>
              <a:gd name="connsiteY0" fmla="*/ 0 h 291403"/>
              <a:gd name="connsiteX1" fmla="*/ 0 w 582805"/>
              <a:gd name="connsiteY1" fmla="*/ 211016 h 291403"/>
              <a:gd name="connsiteX2" fmla="*/ 552660 w 582805"/>
              <a:gd name="connsiteY2" fmla="*/ 291403 h 291403"/>
              <a:gd name="connsiteX3" fmla="*/ 582805 w 582805"/>
              <a:gd name="connsiteY3" fmla="*/ 70339 h 291403"/>
              <a:gd name="connsiteX4" fmla="*/ 20097 w 582805"/>
              <a:gd name="connsiteY4" fmla="*/ 0 h 291403"/>
              <a:gd name="connsiteX0" fmla="*/ 20097 w 582805"/>
              <a:gd name="connsiteY0" fmla="*/ 0 h 291403"/>
              <a:gd name="connsiteX1" fmla="*/ 0 w 582805"/>
              <a:gd name="connsiteY1" fmla="*/ 211016 h 291403"/>
              <a:gd name="connsiteX2" fmla="*/ 552660 w 582805"/>
              <a:gd name="connsiteY2" fmla="*/ 291403 h 291403"/>
              <a:gd name="connsiteX3" fmla="*/ 582805 w 582805"/>
              <a:gd name="connsiteY3" fmla="*/ 110532 h 291403"/>
              <a:gd name="connsiteX4" fmla="*/ 20097 w 582805"/>
              <a:gd name="connsiteY4" fmla="*/ 0 h 291403"/>
              <a:gd name="connsiteX0" fmla="*/ 20097 w 582805"/>
              <a:gd name="connsiteY0" fmla="*/ 0 h 341644"/>
              <a:gd name="connsiteX1" fmla="*/ 0 w 582805"/>
              <a:gd name="connsiteY1" fmla="*/ 211016 h 341644"/>
              <a:gd name="connsiteX2" fmla="*/ 522515 w 582805"/>
              <a:gd name="connsiteY2" fmla="*/ 341644 h 341644"/>
              <a:gd name="connsiteX3" fmla="*/ 582805 w 582805"/>
              <a:gd name="connsiteY3" fmla="*/ 110532 h 341644"/>
              <a:gd name="connsiteX4" fmla="*/ 20097 w 582805"/>
              <a:gd name="connsiteY4" fmla="*/ 0 h 341644"/>
              <a:gd name="connsiteX0" fmla="*/ 20097 w 582805"/>
              <a:gd name="connsiteY0" fmla="*/ 0 h 341644"/>
              <a:gd name="connsiteX1" fmla="*/ 0 w 582805"/>
              <a:gd name="connsiteY1" fmla="*/ 211016 h 341644"/>
              <a:gd name="connsiteX2" fmla="*/ 572757 w 582805"/>
              <a:gd name="connsiteY2" fmla="*/ 341644 h 341644"/>
              <a:gd name="connsiteX3" fmla="*/ 582805 w 582805"/>
              <a:gd name="connsiteY3" fmla="*/ 110532 h 341644"/>
              <a:gd name="connsiteX4" fmla="*/ 20097 w 582805"/>
              <a:gd name="connsiteY4" fmla="*/ 0 h 341644"/>
              <a:gd name="connsiteX0" fmla="*/ 20097 w 582805"/>
              <a:gd name="connsiteY0" fmla="*/ 0 h 341644"/>
              <a:gd name="connsiteX1" fmla="*/ 0 w 582805"/>
              <a:gd name="connsiteY1" fmla="*/ 241161 h 341644"/>
              <a:gd name="connsiteX2" fmla="*/ 572757 w 582805"/>
              <a:gd name="connsiteY2" fmla="*/ 341644 h 341644"/>
              <a:gd name="connsiteX3" fmla="*/ 582805 w 582805"/>
              <a:gd name="connsiteY3" fmla="*/ 110532 h 341644"/>
              <a:gd name="connsiteX4" fmla="*/ 20097 w 582805"/>
              <a:gd name="connsiteY4" fmla="*/ 0 h 341644"/>
              <a:gd name="connsiteX0" fmla="*/ 20097 w 582805"/>
              <a:gd name="connsiteY0" fmla="*/ 0 h 341644"/>
              <a:gd name="connsiteX1" fmla="*/ 0 w 582805"/>
              <a:gd name="connsiteY1" fmla="*/ 211016 h 341644"/>
              <a:gd name="connsiteX2" fmla="*/ 572757 w 582805"/>
              <a:gd name="connsiteY2" fmla="*/ 341644 h 341644"/>
              <a:gd name="connsiteX3" fmla="*/ 582805 w 582805"/>
              <a:gd name="connsiteY3" fmla="*/ 110532 h 341644"/>
              <a:gd name="connsiteX4" fmla="*/ 20097 w 582805"/>
              <a:gd name="connsiteY4" fmla="*/ 0 h 34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805" h="341644">
                <a:moveTo>
                  <a:pt x="20097" y="0"/>
                </a:moveTo>
                <a:lnTo>
                  <a:pt x="0" y="211016"/>
                </a:lnTo>
                <a:lnTo>
                  <a:pt x="572757" y="341644"/>
                </a:lnTo>
                <a:lnTo>
                  <a:pt x="582805" y="110532"/>
                </a:lnTo>
                <a:lnTo>
                  <a:pt x="20097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0" name="オブジェクト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398281"/>
              </p:ext>
            </p:extLst>
          </p:nvPr>
        </p:nvGraphicFramePr>
        <p:xfrm>
          <a:off x="5599533" y="2852877"/>
          <a:ext cx="220663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70" name="Equation" r:id="rId8" imgW="126720" imgH="139680" progId="Equation.DSMT4">
                  <p:embed/>
                </p:oleObj>
              </mc:Choice>
              <mc:Fallback>
                <p:oleObj name="Equation" r:id="rId8" imgW="126720" imgH="139680" progId="Equation.DSMT4">
                  <p:embed/>
                  <p:pic>
                    <p:nvPicPr>
                      <p:cNvPr id="30" name="オブジェクト 2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99533" y="2852877"/>
                        <a:ext cx="220663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オブジェクト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612087"/>
              </p:ext>
            </p:extLst>
          </p:nvPr>
        </p:nvGraphicFramePr>
        <p:xfrm>
          <a:off x="6241729" y="2918656"/>
          <a:ext cx="220662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71" name="Equation" r:id="rId10" imgW="126720" imgH="177480" progId="Equation.DSMT4">
                  <p:embed/>
                </p:oleObj>
              </mc:Choice>
              <mc:Fallback>
                <p:oleObj name="Equation" r:id="rId10" imgW="126720" imgH="177480" progId="Equation.DSMT4">
                  <p:embed/>
                  <p:pic>
                    <p:nvPicPr>
                      <p:cNvPr id="31" name="オブジェクト 3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41729" y="2918656"/>
                        <a:ext cx="220662" cy="303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オブジェクト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224854"/>
              </p:ext>
            </p:extLst>
          </p:nvPr>
        </p:nvGraphicFramePr>
        <p:xfrm>
          <a:off x="6271891" y="3271081"/>
          <a:ext cx="198438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72" name="Equation" r:id="rId12" imgW="114120" imgH="139680" progId="Equation.DSMT4">
                  <p:embed/>
                </p:oleObj>
              </mc:Choice>
              <mc:Fallback>
                <p:oleObj name="Equation" r:id="rId12" imgW="114120" imgH="139680" progId="Equation.DSMT4">
                  <p:embed/>
                  <p:pic>
                    <p:nvPicPr>
                      <p:cNvPr id="32" name="オブジェクト 3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271891" y="3271081"/>
                        <a:ext cx="198438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オブジェクト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123219"/>
              </p:ext>
            </p:extLst>
          </p:nvPr>
        </p:nvGraphicFramePr>
        <p:xfrm>
          <a:off x="5466469" y="3103908"/>
          <a:ext cx="2413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73" name="Equation" r:id="rId14" imgW="139680" imgH="177480" progId="Equation.DSMT4">
                  <p:embed/>
                </p:oleObj>
              </mc:Choice>
              <mc:Fallback>
                <p:oleObj name="Equation" r:id="rId14" imgW="139680" imgH="177480" progId="Equation.DSMT4">
                  <p:embed/>
                  <p:pic>
                    <p:nvPicPr>
                      <p:cNvPr id="33" name="オブジェクト 3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466469" y="3103908"/>
                        <a:ext cx="241300" cy="30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オブジェクト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746019"/>
              </p:ext>
            </p:extLst>
          </p:nvPr>
        </p:nvGraphicFramePr>
        <p:xfrm>
          <a:off x="5392416" y="3433006"/>
          <a:ext cx="287338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74" name="Equation" r:id="rId16" imgW="164880" imgH="177480" progId="Equation.DSMT4">
                  <p:embed/>
                </p:oleObj>
              </mc:Choice>
              <mc:Fallback>
                <p:oleObj name="Equation" r:id="rId16" imgW="164880" imgH="177480" progId="Equation.DSMT4">
                  <p:embed/>
                  <p:pic>
                    <p:nvPicPr>
                      <p:cNvPr id="34" name="オブジェクト 33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392416" y="3433006"/>
                        <a:ext cx="287338" cy="303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オブジェクト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18321"/>
              </p:ext>
            </p:extLst>
          </p:nvPr>
        </p:nvGraphicFramePr>
        <p:xfrm>
          <a:off x="6181404" y="3563181"/>
          <a:ext cx="287337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75" name="Equation" r:id="rId18" imgW="164880" imgH="177480" progId="Equation.DSMT4">
                  <p:embed/>
                </p:oleObj>
              </mc:Choice>
              <mc:Fallback>
                <p:oleObj name="Equation" r:id="rId18" imgW="164880" imgH="177480" progId="Equation.DSMT4">
                  <p:embed/>
                  <p:pic>
                    <p:nvPicPr>
                      <p:cNvPr id="35" name="オブジェクト 34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181404" y="3563181"/>
                        <a:ext cx="287337" cy="303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000731"/>
              </p:ext>
            </p:extLst>
          </p:nvPr>
        </p:nvGraphicFramePr>
        <p:xfrm>
          <a:off x="6119491" y="3834644"/>
          <a:ext cx="265113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76" name="Equation" r:id="rId20" imgW="152280" imgH="177480" progId="Equation.DSMT4">
                  <p:embed/>
                </p:oleObj>
              </mc:Choice>
              <mc:Fallback>
                <p:oleObj name="Equation" r:id="rId20" imgW="152280" imgH="177480" progId="Equation.DSMT4">
                  <p:embed/>
                  <p:pic>
                    <p:nvPicPr>
                      <p:cNvPr id="36" name="オブジェクト 35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119491" y="3834644"/>
                        <a:ext cx="265113" cy="30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オブジェクト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823613"/>
              </p:ext>
            </p:extLst>
          </p:nvPr>
        </p:nvGraphicFramePr>
        <p:xfrm>
          <a:off x="5374954" y="3701294"/>
          <a:ext cx="306387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77" name="Equation" r:id="rId22" imgW="177480" imgH="177480" progId="Equation.DSMT4">
                  <p:embed/>
                </p:oleObj>
              </mc:Choice>
              <mc:Fallback>
                <p:oleObj name="Equation" r:id="rId22" imgW="177480" imgH="177480" progId="Equation.DSMT4">
                  <p:embed/>
                  <p:pic>
                    <p:nvPicPr>
                      <p:cNvPr id="37" name="オブジェクト 36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374954" y="3701294"/>
                        <a:ext cx="306387" cy="30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円弧 38"/>
          <p:cNvSpPr/>
          <p:nvPr/>
        </p:nvSpPr>
        <p:spPr>
          <a:xfrm>
            <a:off x="2786101" y="2590809"/>
            <a:ext cx="504056" cy="504056"/>
          </a:xfrm>
          <a:prstGeom prst="arc">
            <a:avLst>
              <a:gd name="adj1" fmla="val 18229874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弧 39"/>
          <p:cNvSpPr/>
          <p:nvPr/>
        </p:nvSpPr>
        <p:spPr>
          <a:xfrm flipV="1">
            <a:off x="2761342" y="2751458"/>
            <a:ext cx="504056" cy="504056"/>
          </a:xfrm>
          <a:prstGeom prst="arc">
            <a:avLst>
              <a:gd name="adj1" fmla="val 18229874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3" name="オブジェクト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07672"/>
              </p:ext>
            </p:extLst>
          </p:nvPr>
        </p:nvGraphicFramePr>
        <p:xfrm>
          <a:off x="3322028" y="3058664"/>
          <a:ext cx="2635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78" name="Equation" r:id="rId24" imgW="152280" imgH="228600" progId="Equation.DSMT4">
                  <p:embed/>
                </p:oleObj>
              </mc:Choice>
              <mc:Fallback>
                <p:oleObj name="Equation" r:id="rId24" imgW="152280" imgH="228600" progId="Equation.DSMT4">
                  <p:embed/>
                  <p:pic>
                    <p:nvPicPr>
                      <p:cNvPr id="43" name="オブジェクト 42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322028" y="3058664"/>
                        <a:ext cx="263525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オブジェクト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32980"/>
              </p:ext>
            </p:extLst>
          </p:nvPr>
        </p:nvGraphicFramePr>
        <p:xfrm>
          <a:off x="5128185" y="5106392"/>
          <a:ext cx="1470468" cy="630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79" name="Equation" r:id="rId26" imgW="914400" imgH="393480" progId="Equation.DSMT4">
                  <p:embed/>
                </p:oleObj>
              </mc:Choice>
              <mc:Fallback>
                <p:oleObj name="Equation" r:id="rId26" imgW="914400" imgH="393480" progId="Equation.DSMT4">
                  <p:embed/>
                  <p:pic>
                    <p:nvPicPr>
                      <p:cNvPr id="55" name="オブジェクト 54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128185" y="5106392"/>
                        <a:ext cx="1470468" cy="630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 Box 114"/>
          <p:cNvSpPr txBox="1">
            <a:spLocks noChangeArrowheads="1"/>
          </p:cNvSpPr>
          <p:nvPr/>
        </p:nvSpPr>
        <p:spPr bwMode="auto">
          <a:xfrm>
            <a:off x="6666478" y="5256379"/>
            <a:ext cx="11591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dirty="0">
                <a:solidFill>
                  <a:srgbClr val="FF0000"/>
                </a:solidFill>
              </a:rPr>
              <a:t>より</a:t>
            </a:r>
            <a:endParaRPr lang="en-US" altLang="ja-JP" sz="1800" dirty="0">
              <a:solidFill>
                <a:srgbClr val="FF0000"/>
              </a:solidFill>
            </a:endParaRPr>
          </a:p>
        </p:txBody>
      </p:sp>
      <p:graphicFrame>
        <p:nvGraphicFramePr>
          <p:cNvPr id="76" name="オブジェクト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444521"/>
              </p:ext>
            </p:extLst>
          </p:nvPr>
        </p:nvGraphicFramePr>
        <p:xfrm>
          <a:off x="4970463" y="5749747"/>
          <a:ext cx="1700212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80" name="Equation" r:id="rId28" imgW="977760" imgH="393480" progId="Equation.DSMT4">
                  <p:embed/>
                </p:oleObj>
              </mc:Choice>
              <mc:Fallback>
                <p:oleObj name="Equation" r:id="rId28" imgW="977760" imgH="393480" progId="Equation.DSMT4">
                  <p:embed/>
                  <p:pic>
                    <p:nvPicPr>
                      <p:cNvPr id="75" name="オブジェクト 74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970463" y="5749747"/>
                        <a:ext cx="1700212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Text Box 114"/>
          <p:cNvSpPr txBox="1">
            <a:spLocks noChangeArrowheads="1"/>
          </p:cNvSpPr>
          <p:nvPr/>
        </p:nvSpPr>
        <p:spPr bwMode="auto">
          <a:xfrm>
            <a:off x="5095436" y="6453336"/>
            <a:ext cx="38363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dirty="0">
                <a:solidFill>
                  <a:srgbClr val="FF0000"/>
                </a:solidFill>
              </a:rPr>
              <a:t>となり，中心からの距離に比例する</a:t>
            </a:r>
            <a:endParaRPr lang="en-US" altLang="ja-JP" sz="1800" dirty="0">
              <a:solidFill>
                <a:srgbClr val="FF0000"/>
              </a:solidFill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 flipH="1">
            <a:off x="7635248" y="3422783"/>
            <a:ext cx="441619" cy="37598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オブジェクト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1320"/>
              </p:ext>
            </p:extLst>
          </p:nvPr>
        </p:nvGraphicFramePr>
        <p:xfrm>
          <a:off x="7874696" y="3548829"/>
          <a:ext cx="19685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81" name="Equation" r:id="rId30" imgW="114120" imgH="126720" progId="Equation.DSMT4">
                  <p:embed/>
                </p:oleObj>
              </mc:Choice>
              <mc:Fallback>
                <p:oleObj name="Equation" r:id="rId30" imgW="114120" imgH="126720" progId="Equation.DSMT4">
                  <p:embed/>
                  <p:pic>
                    <p:nvPicPr>
                      <p:cNvPr id="68" name="オブジェクト 67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7874696" y="3548829"/>
                        <a:ext cx="196850" cy="21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オブジェクト 45">
            <a:extLst>
              <a:ext uri="{FF2B5EF4-FFF2-40B4-BE49-F238E27FC236}">
                <a16:creationId xmlns:a16="http://schemas.microsoft.com/office/drawing/2014/main" id="{45049DF2-DE1E-4D58-8AEB-5E0E3D7F60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711283"/>
              </p:ext>
            </p:extLst>
          </p:nvPr>
        </p:nvGraphicFramePr>
        <p:xfrm>
          <a:off x="2784028" y="4531995"/>
          <a:ext cx="1700213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82" name="Equation" r:id="rId32" imgW="977760" imgH="393480" progId="Equation.DSMT4">
                  <p:embed/>
                </p:oleObj>
              </mc:Choice>
              <mc:Fallback>
                <p:oleObj name="Equation" r:id="rId32" imgW="977760" imgH="393480" progId="Equation.DSMT4">
                  <p:embed/>
                  <p:pic>
                    <p:nvPicPr>
                      <p:cNvPr id="70" name="オブジェクト 69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2784028" y="4531995"/>
                        <a:ext cx="1700213" cy="66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オブジェクト 46">
            <a:extLst>
              <a:ext uri="{FF2B5EF4-FFF2-40B4-BE49-F238E27FC236}">
                <a16:creationId xmlns:a16="http://schemas.microsoft.com/office/drawing/2014/main" id="{A30EB3D3-2E9A-4CE8-B700-88072C1FE4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192359"/>
              </p:ext>
            </p:extLst>
          </p:nvPr>
        </p:nvGraphicFramePr>
        <p:xfrm>
          <a:off x="2843808" y="5331691"/>
          <a:ext cx="9509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83" name="Equation" r:id="rId34" imgW="545760" imgH="228600" progId="Equation.DSMT4">
                  <p:embed/>
                </p:oleObj>
              </mc:Choice>
              <mc:Fallback>
                <p:oleObj name="Equation" r:id="rId34" imgW="545760" imgH="228600" progId="Equation.DSMT4">
                  <p:embed/>
                  <p:pic>
                    <p:nvPicPr>
                      <p:cNvPr id="73" name="オブジェクト 72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2843808" y="5331691"/>
                        <a:ext cx="950913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オブジェクト 47">
            <a:extLst>
              <a:ext uri="{FF2B5EF4-FFF2-40B4-BE49-F238E27FC236}">
                <a16:creationId xmlns:a16="http://schemas.microsoft.com/office/drawing/2014/main" id="{1F750F0C-D7F3-44F8-A3FF-6E12A3972F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742750"/>
              </p:ext>
            </p:extLst>
          </p:nvPr>
        </p:nvGraphicFramePr>
        <p:xfrm>
          <a:off x="2849880" y="5929493"/>
          <a:ext cx="2011363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84" name="Equation" r:id="rId36" imgW="1155600" imgH="203040" progId="Equation.DSMT4">
                  <p:embed/>
                </p:oleObj>
              </mc:Choice>
              <mc:Fallback>
                <p:oleObj name="Equation" r:id="rId36" imgW="1155600" imgH="203040" progId="Equation.DSMT4">
                  <p:embed/>
                  <p:pic>
                    <p:nvPicPr>
                      <p:cNvPr id="75" name="オブジェクト 74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2849880" y="5929493"/>
                        <a:ext cx="2011363" cy="347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114">
            <a:extLst>
              <a:ext uri="{FF2B5EF4-FFF2-40B4-BE49-F238E27FC236}">
                <a16:creationId xmlns:a16="http://schemas.microsoft.com/office/drawing/2014/main" id="{ACB1DED4-A710-44BA-92B4-16F5E7632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3" y="4679085"/>
            <a:ext cx="19682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せん断ひずみ：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52" name="Text Box 114">
            <a:extLst>
              <a:ext uri="{FF2B5EF4-FFF2-40B4-BE49-F238E27FC236}">
                <a16:creationId xmlns:a16="http://schemas.microsoft.com/office/drawing/2014/main" id="{1D6190C7-AEB3-4AF9-9207-85B5AD2B1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301208"/>
            <a:ext cx="23549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せん断応力（表面）：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53" name="Text Box 114">
            <a:extLst>
              <a:ext uri="{FF2B5EF4-FFF2-40B4-BE49-F238E27FC236}">
                <a16:creationId xmlns:a16="http://schemas.microsoft.com/office/drawing/2014/main" id="{0DB127CB-D395-4CC8-A636-87E024E70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903268"/>
            <a:ext cx="23549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せん断応力（内部）：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34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15119</TotalTime>
  <Words>1101</Words>
  <Application>Microsoft Office PowerPoint</Application>
  <PresentationFormat>画面に合わせる (4:3)</PresentationFormat>
  <Paragraphs>171</Paragraphs>
  <Slides>23</Slides>
  <Notes>17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23</vt:i4>
      </vt:variant>
    </vt:vector>
  </HeadingPairs>
  <TitlesOfParts>
    <vt:vector size="32" baseType="lpstr">
      <vt:lpstr>ＭＳ Ｐゴシック</vt:lpstr>
      <vt:lpstr>ＭＳ Ｐ明朝</vt:lpstr>
      <vt:lpstr>Arial</vt:lpstr>
      <vt:lpstr>Calibri</vt:lpstr>
      <vt:lpstr>Calibri Light</vt:lpstr>
      <vt:lpstr>Times New Roman</vt:lpstr>
      <vt:lpstr>Office テーマ</vt:lpstr>
      <vt:lpstr>Equation</vt:lpstr>
      <vt:lpstr>MathType 6.0 Equation</vt:lpstr>
      <vt:lpstr>PowerPoint プレゼンテーション</vt:lpstr>
      <vt:lpstr>軸にかかるトルク</vt:lpstr>
      <vt:lpstr>軸にかかるトルク</vt:lpstr>
      <vt:lpstr>軸にかかるトルク</vt:lpstr>
      <vt:lpstr>軸にかかるトルク</vt:lpstr>
      <vt:lpstr>軸にかかるトルクとねじり角，らせん角</vt:lpstr>
      <vt:lpstr>軸にかかるトルクとねじり角，らせん角</vt:lpstr>
      <vt:lpstr>軸にかかるせん断ひずみとせん断応力</vt:lpstr>
      <vt:lpstr>軸にかかるせん断ひずみとせん断応力</vt:lpstr>
      <vt:lpstr>軸にかかるトルク＝せん断応力</vt:lpstr>
      <vt:lpstr>軸にかかるトルク：まとめ</vt:lpstr>
      <vt:lpstr>軸にかかるトルク：まとめ</vt:lpstr>
      <vt:lpstr>軸にかかるトルク：まとめ</vt:lpstr>
      <vt:lpstr>数値構造計算との比較</vt:lpstr>
      <vt:lpstr>数値構造計算との比較</vt:lpstr>
      <vt:lpstr>数値構造計算との比較</vt:lpstr>
      <vt:lpstr>数値構造計算との比較</vt:lpstr>
      <vt:lpstr>数値構造計算</vt:lpstr>
      <vt:lpstr>中空との比較</vt:lpstr>
      <vt:lpstr>極断面係数（Polar section modulus）</vt:lpstr>
      <vt:lpstr>米田先生の問題</vt:lpstr>
      <vt:lpstr>米田先生の問題</vt:lpstr>
      <vt:lpstr>超長尺ロボット</vt:lpstr>
    </vt:vector>
  </TitlesOfParts>
  <Company>CIT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構造力学</dc:title>
  <dc:creator>K.KIKUCHI</dc:creator>
  <cp:lastModifiedBy>kikut</cp:lastModifiedBy>
  <cp:revision>1202</cp:revision>
  <cp:lastPrinted>1999-07-09T09:45:22Z</cp:lastPrinted>
  <dcterms:created xsi:type="dcterms:W3CDTF">2001-08-24T08:04:05Z</dcterms:created>
  <dcterms:modified xsi:type="dcterms:W3CDTF">2024-10-26T08:49:44Z</dcterms:modified>
</cp:coreProperties>
</file>