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58" r:id="rId3"/>
    <p:sldId id="383" r:id="rId4"/>
    <p:sldId id="384" r:id="rId5"/>
    <p:sldId id="360" r:id="rId6"/>
    <p:sldId id="361" r:id="rId7"/>
    <p:sldId id="379" r:id="rId8"/>
    <p:sldId id="362" r:id="rId9"/>
    <p:sldId id="363" r:id="rId10"/>
    <p:sldId id="364" r:id="rId11"/>
    <p:sldId id="365" r:id="rId12"/>
    <p:sldId id="372" r:id="rId13"/>
    <p:sldId id="366" r:id="rId14"/>
    <p:sldId id="367" r:id="rId15"/>
    <p:sldId id="368" r:id="rId16"/>
    <p:sldId id="369" r:id="rId17"/>
    <p:sldId id="370" r:id="rId18"/>
    <p:sldId id="371" r:id="rId19"/>
    <p:sldId id="373" r:id="rId20"/>
    <p:sldId id="374" r:id="rId21"/>
    <p:sldId id="375" r:id="rId22"/>
    <p:sldId id="380" r:id="rId23"/>
    <p:sldId id="381" r:id="rId24"/>
    <p:sldId id="376" r:id="rId25"/>
    <p:sldId id="377" r:id="rId26"/>
    <p:sldId id="378" r:id="rId27"/>
  </p:sldIdLst>
  <p:sldSz cx="9144000" cy="6858000" type="screen4x3"/>
  <p:notesSz cx="6888163" cy="9623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00"/>
    <a:srgbClr val="00FF00"/>
    <a:srgbClr val="0070C0"/>
    <a:srgbClr val="0000CC"/>
    <a:srgbClr val="5B9BD5"/>
    <a:srgbClr val="0A3676"/>
    <a:srgbClr val="FF99FF"/>
    <a:srgbClr val="FFFF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1" autoAdjust="0"/>
    <p:restoredTop sz="93043" autoAdjust="0"/>
  </p:normalViewPr>
  <p:slideViewPr>
    <p:cSldViewPr>
      <p:cViewPr varScale="1">
        <p:scale>
          <a:sx n="97" d="100"/>
          <a:sy n="97" d="100"/>
        </p:scale>
        <p:origin x="636" y="90"/>
      </p:cViewPr>
      <p:guideLst>
        <p:guide orient="horz" pos="2160"/>
        <p:guide pos="2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4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2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30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2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1.wmf"/><Relationship Id="rId7" Type="http://schemas.openxmlformats.org/officeDocument/2006/relationships/image" Target="../media/image4.wmf"/><Relationship Id="rId2" Type="http://schemas.openxmlformats.org/officeDocument/2006/relationships/image" Target="../media/image10.wmf"/><Relationship Id="rId1" Type="http://schemas.openxmlformats.org/officeDocument/2006/relationships/image" Target="../media/image1.wmf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2.wmf"/><Relationship Id="rId9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5.wmf"/><Relationship Id="rId1" Type="http://schemas.openxmlformats.org/officeDocument/2006/relationships/image" Target="../media/image22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5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6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4.wmf"/><Relationship Id="rId11" Type="http://schemas.openxmlformats.org/officeDocument/2006/relationships/image" Target="../media/image41.wmf"/><Relationship Id="rId5" Type="http://schemas.openxmlformats.org/officeDocument/2006/relationships/image" Target="../media/image3.wmf"/><Relationship Id="rId10" Type="http://schemas.openxmlformats.org/officeDocument/2006/relationships/image" Target="../media/image40.wmf"/><Relationship Id="rId4" Type="http://schemas.openxmlformats.org/officeDocument/2006/relationships/image" Target="../media/image2.wmf"/><Relationship Id="rId9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608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608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142413"/>
            <a:ext cx="298608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72FD485-4BFB-4012-8D8C-C69B7483D27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384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>
              <a:defRPr kumimoji="0"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38225" y="720725"/>
            <a:ext cx="4813300" cy="3609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570413"/>
            <a:ext cx="5049837" cy="433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608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algn="r">
              <a:defRPr kumimoji="0"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2413"/>
            <a:ext cx="298608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>
              <a:defRPr kumimoji="0"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142413"/>
            <a:ext cx="298608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>
              <a:defRPr kumimoji="0" sz="1000"/>
            </a:lvl1pPr>
          </a:lstStyle>
          <a:p>
            <a:fld id="{978C0926-DCE6-4E0B-BD21-8D5A717040C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1699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8D8DD9B-AE13-482A-9B49-3F29071DD9BD}" type="slidenum">
              <a:rPr kumimoji="0" lang="ja-JP" altLang="en-US" sz="1000"/>
              <a:pPr/>
              <a:t>1</a:t>
            </a:fld>
            <a:endParaRPr kumimoji="0" lang="en-US" altLang="ja-JP" sz="10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845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27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538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75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937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458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103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005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131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998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362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5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  <a:alpha val="7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719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9.bin"/><Relationship Id="rId18" Type="http://schemas.openxmlformats.org/officeDocument/2006/relationships/oleObject" Target="../embeddings/oleObject42.bin"/><Relationship Id="rId26" Type="http://schemas.openxmlformats.org/officeDocument/2006/relationships/oleObject" Target="../embeddings/oleObject46.bin"/><Relationship Id="rId3" Type="http://schemas.openxmlformats.org/officeDocument/2006/relationships/oleObject" Target="../embeddings/oleObject34.bin"/><Relationship Id="rId21" Type="http://schemas.openxmlformats.org/officeDocument/2006/relationships/image" Target="../media/image39.wmf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.wmf"/><Relationship Id="rId17" Type="http://schemas.openxmlformats.org/officeDocument/2006/relationships/image" Target="../media/image37.wmf"/><Relationship Id="rId25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8.bin"/><Relationship Id="rId24" Type="http://schemas.openxmlformats.org/officeDocument/2006/relationships/oleObject" Target="../embeddings/oleObject45.bin"/><Relationship Id="rId5" Type="http://schemas.openxmlformats.org/officeDocument/2006/relationships/oleObject" Target="../embeddings/oleObject35.bin"/><Relationship Id="rId15" Type="http://schemas.openxmlformats.org/officeDocument/2006/relationships/image" Target="../media/image4.wmf"/><Relationship Id="rId23" Type="http://schemas.openxmlformats.org/officeDocument/2006/relationships/image" Target="../media/image40.wmf"/><Relationship Id="rId10" Type="http://schemas.openxmlformats.org/officeDocument/2006/relationships/image" Target="../media/image2.wmf"/><Relationship Id="rId19" Type="http://schemas.openxmlformats.org/officeDocument/2006/relationships/image" Target="../media/image38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0.bin"/><Relationship Id="rId22" Type="http://schemas.openxmlformats.org/officeDocument/2006/relationships/oleObject" Target="../embeddings/oleObject44.bin"/><Relationship Id="rId27" Type="http://schemas.openxmlformats.org/officeDocument/2006/relationships/image" Target="../media/image4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50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54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2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9.bin"/><Relationship Id="rId24" Type="http://schemas.openxmlformats.org/officeDocument/2006/relationships/image" Target="../media/image50.wmf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51.bin"/><Relationship Id="rId23" Type="http://schemas.openxmlformats.org/officeDocument/2006/relationships/oleObject" Target="../embeddings/oleObject55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5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3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68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6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7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7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75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7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79.bin"/><Relationship Id="rId4" Type="http://schemas.openxmlformats.org/officeDocument/2006/relationships/image" Target="../media/image7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82.bin"/><Relationship Id="rId4" Type="http://schemas.openxmlformats.org/officeDocument/2006/relationships/image" Target="../media/image82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2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2.wmf"/><Relationship Id="rId1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7.bin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2.bin"/><Relationship Id="rId1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.bin"/><Relationship Id="rId20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2.wmf"/><Relationship Id="rId5" Type="http://schemas.openxmlformats.org/officeDocument/2006/relationships/image" Target="../media/image13.png"/><Relationship Id="rId15" Type="http://schemas.openxmlformats.org/officeDocument/2006/relationships/image" Target="../media/image3.wmf"/><Relationship Id="rId10" Type="http://schemas.openxmlformats.org/officeDocument/2006/relationships/oleObject" Target="../embeddings/oleObject13.bin"/><Relationship Id="rId19" Type="http://schemas.openxmlformats.org/officeDocument/2006/relationships/oleObject" Target="../embeddings/oleObject6.bin"/><Relationship Id="rId4" Type="http://schemas.openxmlformats.org/officeDocument/2006/relationships/image" Target="../media/image1.wmf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3.bin"/><Relationship Id="rId22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21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0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4209" name="Text Box 113"/>
          <p:cNvSpPr txBox="1">
            <a:spLocks noChangeArrowheads="1"/>
          </p:cNvSpPr>
          <p:nvPr/>
        </p:nvSpPr>
        <p:spPr bwMode="auto">
          <a:xfrm>
            <a:off x="611560" y="1052736"/>
            <a:ext cx="756084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ロボット構造力学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Mechanics of Robot Materials and Structures</a:t>
            </a:r>
          </a:p>
        </p:txBody>
      </p:sp>
      <p:sp>
        <p:nvSpPr>
          <p:cNvPr id="4210" name="Text Box 114"/>
          <p:cNvSpPr txBox="1">
            <a:spLocks noChangeArrowheads="1"/>
          </p:cNvSpPr>
          <p:nvPr/>
        </p:nvSpPr>
        <p:spPr bwMode="auto">
          <a:xfrm>
            <a:off x="1691680" y="4509120"/>
            <a:ext cx="6840760" cy="1533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未来ロボティクス学科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>
              <a:defRPr/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菊池　耕生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542925">
              <a:defRPr/>
            </a:pP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>
              <a:spcBef>
                <a:spcPts val="200"/>
              </a:spcBef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TA:	</a:t>
            </a:r>
            <a:r>
              <a:rPr lang="ja-JP" altLang="en-US" sz="2000" b="1" dirty="0"/>
              <a:t>平野 清</a:t>
            </a:r>
            <a:r>
              <a:rPr lang="ja-JP" altLang="en-US" sz="2000" b="1"/>
              <a:t>遼，三原 千奈，馬頭　莉子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" name="Text Box 114"/>
          <p:cNvSpPr txBox="1">
            <a:spLocks noChangeArrowheads="1"/>
          </p:cNvSpPr>
          <p:nvPr/>
        </p:nvSpPr>
        <p:spPr bwMode="auto">
          <a:xfrm>
            <a:off x="827584" y="3575531"/>
            <a:ext cx="6840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srgbClr val="FF0000"/>
                </a:solidFill>
              </a:rPr>
              <a:t>梁：たわみ，たわみ角，静定，不静定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数値構造計算で確かめよう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24" name="Text Box 114"/>
          <p:cNvSpPr txBox="1">
            <a:spLocks noChangeArrowheads="1"/>
          </p:cNvSpPr>
          <p:nvPr/>
        </p:nvSpPr>
        <p:spPr bwMode="auto">
          <a:xfrm>
            <a:off x="539552" y="1300698"/>
            <a:ext cx="65527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ほぼ理論値と同じ値が求められる．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r="2128"/>
          <a:stretch/>
        </p:blipFill>
        <p:spPr>
          <a:xfrm>
            <a:off x="107504" y="2893662"/>
            <a:ext cx="8878717" cy="3857262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1196752"/>
            <a:ext cx="3330908" cy="2837761"/>
          </a:xfrm>
          <a:prstGeom prst="rect">
            <a:avLst/>
          </a:prstGeom>
        </p:spPr>
      </p:pic>
      <p:sp>
        <p:nvSpPr>
          <p:cNvPr id="5" name="楕円 4"/>
          <p:cNvSpPr/>
          <p:nvPr/>
        </p:nvSpPr>
        <p:spPr>
          <a:xfrm>
            <a:off x="2339752" y="3573016"/>
            <a:ext cx="648072" cy="4614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/>
          <p:cNvSpPr/>
          <p:nvPr/>
        </p:nvSpPr>
        <p:spPr>
          <a:xfrm>
            <a:off x="467544" y="6165304"/>
            <a:ext cx="864096" cy="4614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/>
          <p:cNvSpPr/>
          <p:nvPr/>
        </p:nvSpPr>
        <p:spPr>
          <a:xfrm>
            <a:off x="5940152" y="3078660"/>
            <a:ext cx="864096" cy="4614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08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まとめ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114643"/>
              </p:ext>
            </p:extLst>
          </p:nvPr>
        </p:nvGraphicFramePr>
        <p:xfrm>
          <a:off x="6227916" y="4990963"/>
          <a:ext cx="1368420" cy="67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097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114" name="オブジェクト 1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27916" y="4990963"/>
                        <a:ext cx="1368420" cy="670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フリーフォーム 10"/>
          <p:cNvSpPr/>
          <p:nvPr/>
        </p:nvSpPr>
        <p:spPr>
          <a:xfrm>
            <a:off x="994787" y="2316216"/>
            <a:ext cx="6320413" cy="1267720"/>
          </a:xfrm>
          <a:custGeom>
            <a:avLst/>
            <a:gdLst>
              <a:gd name="connsiteX0" fmla="*/ 0 w 6320413"/>
              <a:gd name="connsiteY0" fmla="*/ 18371 h 771998"/>
              <a:gd name="connsiteX1" fmla="*/ 1507253 w 6320413"/>
              <a:gd name="connsiteY1" fmla="*/ 18371 h 771998"/>
              <a:gd name="connsiteX2" fmla="*/ 4511710 w 6320413"/>
              <a:gd name="connsiteY2" fmla="*/ 209290 h 771998"/>
              <a:gd name="connsiteX3" fmla="*/ 6320413 w 6320413"/>
              <a:gd name="connsiteY3" fmla="*/ 771998 h 771998"/>
              <a:gd name="connsiteX0" fmla="*/ 0 w 6320413"/>
              <a:gd name="connsiteY0" fmla="*/ 17666 h 771293"/>
              <a:gd name="connsiteX1" fmla="*/ 1507253 w 6320413"/>
              <a:gd name="connsiteY1" fmla="*/ 17666 h 771293"/>
              <a:gd name="connsiteX2" fmla="*/ 3959051 w 6320413"/>
              <a:gd name="connsiteY2" fmla="*/ 198537 h 771293"/>
              <a:gd name="connsiteX3" fmla="*/ 6320413 w 6320413"/>
              <a:gd name="connsiteY3" fmla="*/ 771293 h 771293"/>
              <a:gd name="connsiteX0" fmla="*/ 0 w 6320413"/>
              <a:gd name="connsiteY0" fmla="*/ 17666 h 771293"/>
              <a:gd name="connsiteX1" fmla="*/ 1708220 w 6320413"/>
              <a:gd name="connsiteY1" fmla="*/ 17666 h 771293"/>
              <a:gd name="connsiteX2" fmla="*/ 3959051 w 6320413"/>
              <a:gd name="connsiteY2" fmla="*/ 198537 h 771293"/>
              <a:gd name="connsiteX3" fmla="*/ 6320413 w 6320413"/>
              <a:gd name="connsiteY3" fmla="*/ 771293 h 771293"/>
              <a:gd name="connsiteX0" fmla="*/ 0 w 6320413"/>
              <a:gd name="connsiteY0" fmla="*/ 20509 h 774136"/>
              <a:gd name="connsiteX1" fmla="*/ 1708220 w 6320413"/>
              <a:gd name="connsiteY1" fmla="*/ 20509 h 774136"/>
              <a:gd name="connsiteX2" fmla="*/ 4119824 w 6320413"/>
              <a:gd name="connsiteY2" fmla="*/ 241573 h 774136"/>
              <a:gd name="connsiteX3" fmla="*/ 6320413 w 6320413"/>
              <a:gd name="connsiteY3" fmla="*/ 774136 h 774136"/>
              <a:gd name="connsiteX0" fmla="*/ 0 w 6320413"/>
              <a:gd name="connsiteY0" fmla="*/ 16887 h 770514"/>
              <a:gd name="connsiteX1" fmla="*/ 1748413 w 6320413"/>
              <a:gd name="connsiteY1" fmla="*/ 22949 h 770514"/>
              <a:gd name="connsiteX2" fmla="*/ 4119824 w 6320413"/>
              <a:gd name="connsiteY2" fmla="*/ 237951 h 770514"/>
              <a:gd name="connsiteX3" fmla="*/ 6320413 w 6320413"/>
              <a:gd name="connsiteY3" fmla="*/ 770514 h 770514"/>
              <a:gd name="connsiteX0" fmla="*/ 0 w 6320413"/>
              <a:gd name="connsiteY0" fmla="*/ 11125 h 764752"/>
              <a:gd name="connsiteX1" fmla="*/ 1668026 w 6320413"/>
              <a:gd name="connsiteY1" fmla="*/ 29310 h 764752"/>
              <a:gd name="connsiteX2" fmla="*/ 4119824 w 6320413"/>
              <a:gd name="connsiteY2" fmla="*/ 232189 h 764752"/>
              <a:gd name="connsiteX3" fmla="*/ 6320413 w 6320413"/>
              <a:gd name="connsiteY3" fmla="*/ 764752 h 76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20413" h="764752">
                <a:moveTo>
                  <a:pt x="0" y="11125"/>
                </a:moveTo>
                <a:cubicBezTo>
                  <a:pt x="377650" y="-4785"/>
                  <a:pt x="981389" y="-7534"/>
                  <a:pt x="1668026" y="29310"/>
                </a:cubicBezTo>
                <a:cubicBezTo>
                  <a:pt x="2354663" y="66154"/>
                  <a:pt x="3344426" y="109615"/>
                  <a:pt x="4119824" y="232189"/>
                </a:cubicBezTo>
                <a:cubicBezTo>
                  <a:pt x="4895222" y="354763"/>
                  <a:pt x="5817158" y="546200"/>
                  <a:pt x="6320413" y="764752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11"/>
          <p:cNvGrpSpPr/>
          <p:nvPr/>
        </p:nvGrpSpPr>
        <p:grpSpPr>
          <a:xfrm>
            <a:off x="755639" y="1709277"/>
            <a:ext cx="253953" cy="1207198"/>
            <a:chOff x="5015814" y="1556792"/>
            <a:chExt cx="253953" cy="1207198"/>
          </a:xfrm>
        </p:grpSpPr>
        <p:cxnSp>
          <p:nvCxnSpPr>
            <p:cNvPr id="13" name="直線コネクタ 12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 Box 114"/>
          <p:cNvSpPr txBox="1">
            <a:spLocks noChangeArrowheads="1"/>
          </p:cNvSpPr>
          <p:nvPr/>
        </p:nvSpPr>
        <p:spPr bwMode="auto">
          <a:xfrm>
            <a:off x="1719162" y="2433313"/>
            <a:ext cx="6480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755639" y="1709277"/>
            <a:ext cx="253953" cy="1207198"/>
            <a:chOff x="5015814" y="1556792"/>
            <a:chExt cx="253953" cy="1207198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直線コネクタ 29"/>
          <p:cNvCxnSpPr/>
          <p:nvPr/>
        </p:nvCxnSpPr>
        <p:spPr>
          <a:xfrm>
            <a:off x="999451" y="2318389"/>
            <a:ext cx="659688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114"/>
          <p:cNvSpPr txBox="1">
            <a:spLocks noChangeArrowheads="1"/>
          </p:cNvSpPr>
          <p:nvPr/>
        </p:nvSpPr>
        <p:spPr bwMode="auto">
          <a:xfrm>
            <a:off x="1572163" y="1823380"/>
            <a:ext cx="5261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 rot="16200000">
            <a:off x="471093" y="1872481"/>
            <a:ext cx="105226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114"/>
          <p:cNvSpPr txBox="1">
            <a:spLocks noChangeArrowheads="1"/>
          </p:cNvSpPr>
          <p:nvPr/>
        </p:nvSpPr>
        <p:spPr bwMode="auto">
          <a:xfrm>
            <a:off x="827584" y="1124744"/>
            <a:ext cx="5261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 flipH="1" flipV="1">
            <a:off x="5230063" y="2312876"/>
            <a:ext cx="2085137" cy="12710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オブジェクト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824097"/>
              </p:ext>
            </p:extLst>
          </p:nvPr>
        </p:nvGraphicFramePr>
        <p:xfrm>
          <a:off x="5645150" y="2309813"/>
          <a:ext cx="4095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098" name="Equation" r:id="rId5" imgW="279360" imgH="228600" progId="Equation.DSMT4">
                  <p:embed/>
                </p:oleObj>
              </mc:Choice>
              <mc:Fallback>
                <p:oleObj name="Equation" r:id="rId5" imgW="279360" imgH="228600" progId="Equation.DSMT4">
                  <p:embed/>
                  <p:pic>
                    <p:nvPicPr>
                      <p:cNvPr id="55" name="オブジェクト 5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45150" y="2309813"/>
                        <a:ext cx="40957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直線コネクタ 35"/>
          <p:cNvCxnSpPr/>
          <p:nvPr/>
        </p:nvCxnSpPr>
        <p:spPr>
          <a:xfrm flipV="1">
            <a:off x="7298198" y="2320032"/>
            <a:ext cx="6302" cy="1191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14"/>
          <p:cNvSpPr txBox="1">
            <a:spLocks noChangeArrowheads="1"/>
          </p:cNvSpPr>
          <p:nvPr/>
        </p:nvSpPr>
        <p:spPr bwMode="auto">
          <a:xfrm>
            <a:off x="7412818" y="2633498"/>
            <a:ext cx="119365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/>
              <a:t>たわみ</a:t>
            </a:r>
            <a:endParaRPr lang="en-US" altLang="ja-JP" b="1" dirty="0"/>
          </a:p>
          <a:p>
            <a:pPr algn="ctr">
              <a:defRPr/>
            </a:pPr>
            <a:r>
              <a:rPr lang="en-US" altLang="ja-JP" sz="2000" b="1" dirty="0"/>
              <a:t>z</a:t>
            </a:r>
          </a:p>
        </p:txBody>
      </p:sp>
      <p:sp>
        <p:nvSpPr>
          <p:cNvPr id="38" name="Text Box 114"/>
          <p:cNvSpPr txBox="1">
            <a:spLocks noChangeArrowheads="1"/>
          </p:cNvSpPr>
          <p:nvPr/>
        </p:nvSpPr>
        <p:spPr bwMode="auto">
          <a:xfrm>
            <a:off x="5511319" y="1781914"/>
            <a:ext cx="19705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たわみ角 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θ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39" name="Text Box 114"/>
          <p:cNvSpPr txBox="1">
            <a:spLocks noChangeArrowheads="1"/>
          </p:cNvSpPr>
          <p:nvPr/>
        </p:nvSpPr>
        <p:spPr bwMode="auto">
          <a:xfrm>
            <a:off x="6825537" y="3718047"/>
            <a:ext cx="11936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接線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40" name="オブジェクト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449513"/>
              </p:ext>
            </p:extLst>
          </p:nvPr>
        </p:nvGraphicFramePr>
        <p:xfrm>
          <a:off x="6205598" y="5877272"/>
          <a:ext cx="1343923" cy="669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099" name="Equation" r:id="rId7" imgW="660240" imgH="330120" progId="Equation.DSMT4">
                  <p:embed/>
                </p:oleObj>
              </mc:Choice>
              <mc:Fallback>
                <p:oleObj name="Equation" r:id="rId7" imgW="660240" imgH="330120" progId="Equation.DSMT4">
                  <p:embed/>
                  <p:pic>
                    <p:nvPicPr>
                      <p:cNvPr id="52" name="オブジェクト 5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05598" y="5877272"/>
                        <a:ext cx="1343923" cy="669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円弧 43"/>
          <p:cNvSpPr/>
          <p:nvPr/>
        </p:nvSpPr>
        <p:spPr>
          <a:xfrm rot="578757" flipV="1">
            <a:off x="3430336" y="1610150"/>
            <a:ext cx="1981296" cy="1981296"/>
          </a:xfrm>
          <a:prstGeom prst="arc">
            <a:avLst>
              <a:gd name="adj1" fmla="val 20770253"/>
              <a:gd name="adj2" fmla="val 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コネクタ 45"/>
          <p:cNvCxnSpPr/>
          <p:nvPr/>
        </p:nvCxnSpPr>
        <p:spPr>
          <a:xfrm flipV="1">
            <a:off x="3948370" y="2587202"/>
            <a:ext cx="520411" cy="329007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3963175" y="2667374"/>
            <a:ext cx="1031041" cy="3219010"/>
          </a:xfrm>
          <a:prstGeom prst="line">
            <a:avLst/>
          </a:prstGeom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 flipV="1">
            <a:off x="3125029" y="2334657"/>
            <a:ext cx="2754289" cy="44411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 flipV="1">
            <a:off x="3625505" y="2312169"/>
            <a:ext cx="2580093" cy="657175"/>
          </a:xfrm>
          <a:prstGeom prst="line">
            <a:avLst/>
          </a:prstGeom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フリーフォーム 51"/>
          <p:cNvSpPr/>
          <p:nvPr/>
        </p:nvSpPr>
        <p:spPr>
          <a:xfrm>
            <a:off x="4200211" y="2502040"/>
            <a:ext cx="241160" cy="321547"/>
          </a:xfrm>
          <a:custGeom>
            <a:avLst/>
            <a:gdLst>
              <a:gd name="connsiteX0" fmla="*/ 40193 w 241160"/>
              <a:gd name="connsiteY0" fmla="*/ 0 h 321547"/>
              <a:gd name="connsiteX1" fmla="*/ 0 w 241160"/>
              <a:gd name="connsiteY1" fmla="*/ 301450 h 321547"/>
              <a:gd name="connsiteX2" fmla="*/ 241160 w 241160"/>
              <a:gd name="connsiteY2" fmla="*/ 321547 h 321547"/>
              <a:gd name="connsiteX0" fmla="*/ 40193 w 241160"/>
              <a:gd name="connsiteY0" fmla="*/ 0 h 321547"/>
              <a:gd name="connsiteX1" fmla="*/ 0 w 241160"/>
              <a:gd name="connsiteY1" fmla="*/ 281354 h 321547"/>
              <a:gd name="connsiteX2" fmla="*/ 241160 w 241160"/>
              <a:gd name="connsiteY2" fmla="*/ 321547 h 321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160" h="321547">
                <a:moveTo>
                  <a:pt x="40193" y="0"/>
                </a:moveTo>
                <a:lnTo>
                  <a:pt x="0" y="281354"/>
                </a:lnTo>
                <a:lnTo>
                  <a:pt x="241160" y="321547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フリーフォーム 52"/>
          <p:cNvSpPr/>
          <p:nvPr/>
        </p:nvSpPr>
        <p:spPr>
          <a:xfrm flipH="1">
            <a:off x="4894364" y="2733547"/>
            <a:ext cx="311499" cy="251209"/>
          </a:xfrm>
          <a:custGeom>
            <a:avLst/>
            <a:gdLst>
              <a:gd name="connsiteX0" fmla="*/ 40193 w 241160"/>
              <a:gd name="connsiteY0" fmla="*/ 0 h 321547"/>
              <a:gd name="connsiteX1" fmla="*/ 0 w 241160"/>
              <a:gd name="connsiteY1" fmla="*/ 301450 h 321547"/>
              <a:gd name="connsiteX2" fmla="*/ 241160 w 241160"/>
              <a:gd name="connsiteY2" fmla="*/ 321547 h 321547"/>
              <a:gd name="connsiteX0" fmla="*/ 40193 w 241160"/>
              <a:gd name="connsiteY0" fmla="*/ 0 h 321547"/>
              <a:gd name="connsiteX1" fmla="*/ 0 w 241160"/>
              <a:gd name="connsiteY1" fmla="*/ 281354 h 321547"/>
              <a:gd name="connsiteX2" fmla="*/ 241160 w 241160"/>
              <a:gd name="connsiteY2" fmla="*/ 321547 h 321547"/>
              <a:gd name="connsiteX0" fmla="*/ 40193 w 351692"/>
              <a:gd name="connsiteY0" fmla="*/ 0 h 281354"/>
              <a:gd name="connsiteX1" fmla="*/ 0 w 351692"/>
              <a:gd name="connsiteY1" fmla="*/ 281354 h 281354"/>
              <a:gd name="connsiteX2" fmla="*/ 351692 w 351692"/>
              <a:gd name="connsiteY2" fmla="*/ 190918 h 281354"/>
              <a:gd name="connsiteX0" fmla="*/ 0 w 311499"/>
              <a:gd name="connsiteY0" fmla="*/ 0 h 251209"/>
              <a:gd name="connsiteX1" fmla="*/ 50242 w 311499"/>
              <a:gd name="connsiteY1" fmla="*/ 251209 h 251209"/>
              <a:gd name="connsiteX2" fmla="*/ 311499 w 311499"/>
              <a:gd name="connsiteY2" fmla="*/ 190918 h 251209"/>
              <a:gd name="connsiteX0" fmla="*/ 0 w 311499"/>
              <a:gd name="connsiteY0" fmla="*/ 0 h 251209"/>
              <a:gd name="connsiteX1" fmla="*/ 80387 w 311499"/>
              <a:gd name="connsiteY1" fmla="*/ 251209 h 251209"/>
              <a:gd name="connsiteX2" fmla="*/ 311499 w 311499"/>
              <a:gd name="connsiteY2" fmla="*/ 190918 h 251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1499" h="251209">
                <a:moveTo>
                  <a:pt x="0" y="0"/>
                </a:moveTo>
                <a:lnTo>
                  <a:pt x="80387" y="251209"/>
                </a:lnTo>
                <a:lnTo>
                  <a:pt x="311499" y="190918"/>
                </a:lnTo>
              </a:path>
            </a:pathLst>
          </a:custGeom>
          <a:noFill/>
          <a:ln w="190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3367601" y="2557769"/>
            <a:ext cx="8510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接線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sp>
        <p:nvSpPr>
          <p:cNvPr id="55" name="Text Box 114"/>
          <p:cNvSpPr txBox="1">
            <a:spLocks noChangeArrowheads="1"/>
          </p:cNvSpPr>
          <p:nvPr/>
        </p:nvSpPr>
        <p:spPr bwMode="auto">
          <a:xfrm>
            <a:off x="4878182" y="3070051"/>
            <a:ext cx="8510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接線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56" name="オブジェクト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143944"/>
              </p:ext>
            </p:extLst>
          </p:nvPr>
        </p:nvGraphicFramePr>
        <p:xfrm>
          <a:off x="4146600" y="4311073"/>
          <a:ext cx="33496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0" name="Equation" r:id="rId9" imgW="228600" imgH="177480" progId="Equation.DSMT4">
                  <p:embed/>
                </p:oleObj>
              </mc:Choice>
              <mc:Fallback>
                <p:oleObj name="Equation" r:id="rId9" imgW="228600" imgH="177480" progId="Equation.DSMT4">
                  <p:embed/>
                  <p:pic>
                    <p:nvPicPr>
                      <p:cNvPr id="103" name="オブジェクト 10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46600" y="4311073"/>
                        <a:ext cx="334962" cy="258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オブジェクト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689937"/>
              </p:ext>
            </p:extLst>
          </p:nvPr>
        </p:nvGraphicFramePr>
        <p:xfrm>
          <a:off x="3913188" y="3865563"/>
          <a:ext cx="223837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1" name="Equation" r:id="rId11" imgW="152280" imgH="164880" progId="Equation.DSMT4">
                  <p:embed/>
                </p:oleObj>
              </mc:Choice>
              <mc:Fallback>
                <p:oleObj name="Equation" r:id="rId11" imgW="152280" imgH="164880" progId="Equation.DSMT4">
                  <p:embed/>
                  <p:pic>
                    <p:nvPicPr>
                      <p:cNvPr id="104" name="オブジェクト 10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13188" y="3865563"/>
                        <a:ext cx="223837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円弧 57"/>
          <p:cNvSpPr/>
          <p:nvPr/>
        </p:nvSpPr>
        <p:spPr>
          <a:xfrm>
            <a:off x="3428697" y="1695697"/>
            <a:ext cx="1981296" cy="1981296"/>
          </a:xfrm>
          <a:prstGeom prst="arc">
            <a:avLst>
              <a:gd name="adj1" fmla="val 20770253"/>
              <a:gd name="adj2" fmla="val 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9" name="オブジェクト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716155"/>
              </p:ext>
            </p:extLst>
          </p:nvPr>
        </p:nvGraphicFramePr>
        <p:xfrm>
          <a:off x="4938898" y="2371649"/>
          <a:ext cx="33496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2" name="Equation" r:id="rId13" imgW="228600" imgH="177480" progId="Equation.DSMT4">
                  <p:embed/>
                </p:oleObj>
              </mc:Choice>
              <mc:Fallback>
                <p:oleObj name="Equation" r:id="rId13" imgW="228600" imgH="177480" progId="Equation.DSMT4">
                  <p:embed/>
                  <p:pic>
                    <p:nvPicPr>
                      <p:cNvPr id="106" name="オブジェクト 10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38898" y="2371649"/>
                        <a:ext cx="334962" cy="258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オブジェクト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409123"/>
              </p:ext>
            </p:extLst>
          </p:nvPr>
        </p:nvGraphicFramePr>
        <p:xfrm>
          <a:off x="4551363" y="2620963"/>
          <a:ext cx="279400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3" name="Equation" r:id="rId14" imgW="190440" imgH="177480" progId="Equation.DSMT4">
                  <p:embed/>
                </p:oleObj>
              </mc:Choice>
              <mc:Fallback>
                <p:oleObj name="Equation" r:id="rId14" imgW="190440" imgH="177480" progId="Equation.DSMT4">
                  <p:embed/>
                  <p:pic>
                    <p:nvPicPr>
                      <p:cNvPr id="110" name="オブジェクト 109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551363" y="2620963"/>
                        <a:ext cx="279400" cy="258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オブジェクト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891112"/>
              </p:ext>
            </p:extLst>
          </p:nvPr>
        </p:nvGraphicFramePr>
        <p:xfrm>
          <a:off x="4080061" y="1956471"/>
          <a:ext cx="223837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4" name="Equation" r:id="rId16" imgW="152280" imgH="228600" progId="Equation.DSMT4">
                  <p:embed/>
                </p:oleObj>
              </mc:Choice>
              <mc:Fallback>
                <p:oleObj name="Equation" r:id="rId16" imgW="152280" imgH="228600" progId="Equation.DSMT4">
                  <p:embed/>
                  <p:pic>
                    <p:nvPicPr>
                      <p:cNvPr id="35" name="オブジェクト 3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080061" y="1956471"/>
                        <a:ext cx="223837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円弧 60"/>
          <p:cNvSpPr/>
          <p:nvPr/>
        </p:nvSpPr>
        <p:spPr>
          <a:xfrm rot="970223">
            <a:off x="1993966" y="1061690"/>
            <a:ext cx="1981296" cy="1981296"/>
          </a:xfrm>
          <a:prstGeom prst="arc">
            <a:avLst>
              <a:gd name="adj1" fmla="val 20770253"/>
              <a:gd name="adj2" fmla="val 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弧 61"/>
          <p:cNvSpPr/>
          <p:nvPr/>
        </p:nvSpPr>
        <p:spPr>
          <a:xfrm rot="931799" flipV="1">
            <a:off x="1974773" y="1140907"/>
            <a:ext cx="1981296" cy="1981296"/>
          </a:xfrm>
          <a:prstGeom prst="arc">
            <a:avLst>
              <a:gd name="adj1" fmla="val 20770253"/>
              <a:gd name="adj2" fmla="val 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弧 62"/>
          <p:cNvSpPr/>
          <p:nvPr/>
        </p:nvSpPr>
        <p:spPr>
          <a:xfrm rot="970223">
            <a:off x="1452002" y="1049525"/>
            <a:ext cx="1981296" cy="1981296"/>
          </a:xfrm>
          <a:prstGeom prst="arc">
            <a:avLst>
              <a:gd name="adj1" fmla="val 20770253"/>
              <a:gd name="adj2" fmla="val 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円弧 63"/>
          <p:cNvSpPr/>
          <p:nvPr/>
        </p:nvSpPr>
        <p:spPr>
          <a:xfrm rot="931799" flipV="1">
            <a:off x="1432809" y="1128742"/>
            <a:ext cx="1981296" cy="1981296"/>
          </a:xfrm>
          <a:prstGeom prst="arc">
            <a:avLst>
              <a:gd name="adj1" fmla="val 20770253"/>
              <a:gd name="adj2" fmla="val 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5" name="オブジェクト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051658"/>
              </p:ext>
            </p:extLst>
          </p:nvPr>
        </p:nvGraphicFramePr>
        <p:xfrm>
          <a:off x="3422650" y="1866900"/>
          <a:ext cx="3349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5" name="Equation" r:id="rId18" imgW="228600" imgH="228600" progId="Equation.DSMT4">
                  <p:embed/>
                </p:oleObj>
              </mc:Choice>
              <mc:Fallback>
                <p:oleObj name="Equation" r:id="rId18" imgW="228600" imgH="228600" progId="Equation.DSMT4">
                  <p:embed/>
                  <p:pic>
                    <p:nvPicPr>
                      <p:cNvPr id="60" name="オブジェクト 59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422650" y="1866900"/>
                        <a:ext cx="334963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オブジェクト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935333"/>
              </p:ext>
            </p:extLst>
          </p:nvPr>
        </p:nvGraphicFramePr>
        <p:xfrm>
          <a:off x="813475" y="3660146"/>
          <a:ext cx="232568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6" name="Equation" r:id="rId20" imgW="1358640" imgH="228600" progId="Equation.DSMT4">
                  <p:embed/>
                </p:oleObj>
              </mc:Choice>
              <mc:Fallback>
                <p:oleObj name="Equation" r:id="rId20" imgW="1358640" imgH="228600" progId="Equation.DSMT4">
                  <p:embed/>
                  <p:pic>
                    <p:nvPicPr>
                      <p:cNvPr id="10" name="オブジェクト 9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813475" y="3660146"/>
                        <a:ext cx="2325687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 Box 114"/>
          <p:cNvSpPr txBox="1">
            <a:spLocks noChangeArrowheads="1"/>
          </p:cNvSpPr>
          <p:nvPr/>
        </p:nvSpPr>
        <p:spPr bwMode="auto">
          <a:xfrm>
            <a:off x="6014314" y="4549442"/>
            <a:ext cx="11936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rgbClr val="FF0000"/>
                </a:solidFill>
              </a:rPr>
              <a:t>一般式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8" name="オブジェクト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239058"/>
              </p:ext>
            </p:extLst>
          </p:nvPr>
        </p:nvGraphicFramePr>
        <p:xfrm>
          <a:off x="833142" y="4290711"/>
          <a:ext cx="167163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7" name="Equation" r:id="rId22" imgW="977760" imgH="393480" progId="Equation.DSMT4">
                  <p:embed/>
                </p:oleObj>
              </mc:Choice>
              <mc:Fallback>
                <p:oleObj name="Equation" r:id="rId22" imgW="977760" imgH="393480" progId="Equation.DSMT4">
                  <p:embed/>
                  <p:pic>
                    <p:nvPicPr>
                      <p:cNvPr id="10" name="オブジェクト 9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833142" y="4290711"/>
                        <a:ext cx="1671637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オブジェクト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229878"/>
              </p:ext>
            </p:extLst>
          </p:nvPr>
        </p:nvGraphicFramePr>
        <p:xfrm>
          <a:off x="848304" y="5654719"/>
          <a:ext cx="173355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8" name="Equation" r:id="rId24" imgW="850680" imgH="330120" progId="Equation.DSMT4">
                  <p:embed/>
                </p:oleObj>
              </mc:Choice>
              <mc:Fallback>
                <p:oleObj name="Equation" r:id="rId24" imgW="850680" imgH="330120" progId="Equation.DSMT4">
                  <p:embed/>
                  <p:pic>
                    <p:nvPicPr>
                      <p:cNvPr id="40" name="オブジェクト 39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848304" y="5654719"/>
                        <a:ext cx="1733550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オブジェクト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832"/>
              </p:ext>
            </p:extLst>
          </p:nvPr>
        </p:nvGraphicFramePr>
        <p:xfrm>
          <a:off x="823159" y="5202264"/>
          <a:ext cx="2815338" cy="380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09" name="Equation" r:id="rId26" imgW="1688760" imgH="228600" progId="Equation.DSMT4">
                  <p:embed/>
                </p:oleObj>
              </mc:Choice>
              <mc:Fallback>
                <p:oleObj name="Equation" r:id="rId26" imgW="1688760" imgH="228600" progId="Equation.DSMT4">
                  <p:embed/>
                  <p:pic>
                    <p:nvPicPr>
                      <p:cNvPr id="69" name="オブジェクト 68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823159" y="5202264"/>
                        <a:ext cx="2815338" cy="380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5879318" y="4437112"/>
            <a:ext cx="2139873" cy="22322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757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フリーフォーム 44"/>
          <p:cNvSpPr/>
          <p:nvPr/>
        </p:nvSpPr>
        <p:spPr>
          <a:xfrm>
            <a:off x="2582426" y="5014128"/>
            <a:ext cx="713433" cy="502417"/>
          </a:xfrm>
          <a:custGeom>
            <a:avLst/>
            <a:gdLst>
              <a:gd name="connsiteX0" fmla="*/ 0 w 713433"/>
              <a:gd name="connsiteY0" fmla="*/ 0 h 502417"/>
              <a:gd name="connsiteX1" fmla="*/ 713433 w 713433"/>
              <a:gd name="connsiteY1" fmla="*/ 40193 h 502417"/>
              <a:gd name="connsiteX2" fmla="*/ 693336 w 713433"/>
              <a:gd name="connsiteY2" fmla="*/ 502417 h 502417"/>
              <a:gd name="connsiteX3" fmla="*/ 0 w 713433"/>
              <a:gd name="connsiteY3" fmla="*/ 0 h 50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3433" h="502417">
                <a:moveTo>
                  <a:pt x="0" y="0"/>
                </a:moveTo>
                <a:lnTo>
                  <a:pt x="713433" y="40193"/>
                </a:lnTo>
                <a:lnTo>
                  <a:pt x="693336" y="50241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まとめ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139489"/>
              </p:ext>
            </p:extLst>
          </p:nvPr>
        </p:nvGraphicFramePr>
        <p:xfrm>
          <a:off x="960158" y="2366737"/>
          <a:ext cx="1368420" cy="67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8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10" name="オブジェクト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0158" y="2366737"/>
                        <a:ext cx="1368420" cy="670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オブジェクト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93838"/>
              </p:ext>
            </p:extLst>
          </p:nvPr>
        </p:nvGraphicFramePr>
        <p:xfrm>
          <a:off x="937840" y="3140968"/>
          <a:ext cx="1343923" cy="669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9" name="Equation" r:id="rId5" imgW="660240" imgH="330120" progId="Equation.DSMT4">
                  <p:embed/>
                </p:oleObj>
              </mc:Choice>
              <mc:Fallback>
                <p:oleObj name="Equation" r:id="rId5" imgW="660240" imgH="330120" progId="Equation.DSMT4">
                  <p:embed/>
                  <p:pic>
                    <p:nvPicPr>
                      <p:cNvPr id="40" name="オブジェクト 3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7840" y="3140968"/>
                        <a:ext cx="1343923" cy="669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 Box 114"/>
          <p:cNvSpPr txBox="1">
            <a:spLocks noChangeArrowheads="1"/>
          </p:cNvSpPr>
          <p:nvPr/>
        </p:nvSpPr>
        <p:spPr bwMode="auto">
          <a:xfrm>
            <a:off x="746556" y="1925216"/>
            <a:ext cx="11936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rgbClr val="FF0000"/>
                </a:solidFill>
              </a:rPr>
              <a:t>一般式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11560" y="1812886"/>
            <a:ext cx="2139873" cy="22322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539552" y="1124744"/>
            <a:ext cx="65527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たわみ角とたわみの式の別表現：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72" name="オブジェクト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63476"/>
              </p:ext>
            </p:extLst>
          </p:nvPr>
        </p:nvGraphicFramePr>
        <p:xfrm>
          <a:off x="5353050" y="2222500"/>
          <a:ext cx="1549400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0" name="Equation" r:id="rId7" imgW="761760" imgH="838080" progId="Equation.DSMT4">
                  <p:embed/>
                </p:oleObj>
              </mc:Choice>
              <mc:Fallback>
                <p:oleObj name="Equation" r:id="rId7" imgW="761760" imgH="838080" progId="Equation.DSMT4">
                  <p:embed/>
                  <p:pic>
                    <p:nvPicPr>
                      <p:cNvPr id="40" name="オブジェクト 3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53050" y="2222500"/>
                        <a:ext cx="1549400" cy="170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正方形/長方形 73"/>
          <p:cNvSpPr/>
          <p:nvPr/>
        </p:nvSpPr>
        <p:spPr>
          <a:xfrm>
            <a:off x="5054144" y="1812886"/>
            <a:ext cx="2139873" cy="22322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Text Box 114"/>
          <p:cNvSpPr txBox="1">
            <a:spLocks noChangeArrowheads="1"/>
          </p:cNvSpPr>
          <p:nvPr/>
        </p:nvSpPr>
        <p:spPr bwMode="auto">
          <a:xfrm>
            <a:off x="5076056" y="1884894"/>
            <a:ext cx="11936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rgbClr val="FF0000"/>
                </a:solidFill>
              </a:rPr>
              <a:t>別表現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sp>
        <p:nvSpPr>
          <p:cNvPr id="79" name="Text Box 114"/>
          <p:cNvSpPr txBox="1">
            <a:spLocks noChangeArrowheads="1"/>
          </p:cNvSpPr>
          <p:nvPr/>
        </p:nvSpPr>
        <p:spPr bwMode="auto">
          <a:xfrm>
            <a:off x="4797296" y="4221088"/>
            <a:ext cx="41671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dirty="0">
                <a:solidFill>
                  <a:srgbClr val="FF0000"/>
                </a:solidFill>
              </a:rPr>
              <a:t>機械系，建築系の分野ではこっちを暗記している．符号が異なるのは向きの定義が違うから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  <p:graphicFrame>
        <p:nvGraphicFramePr>
          <p:cNvPr id="81" name="オブジェクト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009972"/>
              </p:ext>
            </p:extLst>
          </p:nvPr>
        </p:nvGraphicFramePr>
        <p:xfrm>
          <a:off x="5148064" y="4808908"/>
          <a:ext cx="1224136" cy="1540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1" name="Equation" r:id="rId9" imgW="825480" imgH="1041120" progId="Equation.DSMT4">
                  <p:embed/>
                </p:oleObj>
              </mc:Choice>
              <mc:Fallback>
                <p:oleObj name="Equation" r:id="rId9" imgW="825480" imgH="1041120" progId="Equation.DSMT4">
                  <p:embed/>
                  <p:pic>
                    <p:nvPicPr>
                      <p:cNvPr id="72" name="オブジェクト 7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48064" y="4808908"/>
                        <a:ext cx="1224136" cy="1540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 Box 114"/>
          <p:cNvSpPr txBox="1">
            <a:spLocks noChangeArrowheads="1"/>
          </p:cNvSpPr>
          <p:nvPr/>
        </p:nvSpPr>
        <p:spPr bwMode="auto">
          <a:xfrm>
            <a:off x="6596186" y="5005987"/>
            <a:ext cx="221363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dirty="0">
                <a:solidFill>
                  <a:srgbClr val="FF0000"/>
                </a:solidFill>
              </a:rPr>
              <a:t>により導出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102" name="円弧 101"/>
          <p:cNvSpPr/>
          <p:nvPr/>
        </p:nvSpPr>
        <p:spPr>
          <a:xfrm>
            <a:off x="467544" y="4950590"/>
            <a:ext cx="3158930" cy="315893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3" name="直線コネクタ 102"/>
          <p:cNvCxnSpPr/>
          <p:nvPr/>
        </p:nvCxnSpPr>
        <p:spPr>
          <a:xfrm>
            <a:off x="1976287" y="6507796"/>
            <a:ext cx="266921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flipH="1" flipV="1">
            <a:off x="1976287" y="4480423"/>
            <a:ext cx="1" cy="2027374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 flipV="1">
            <a:off x="1976287" y="4197534"/>
            <a:ext cx="942964" cy="23102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1888569" y="4753990"/>
            <a:ext cx="2018607" cy="824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V="1">
            <a:off x="1976286" y="4999054"/>
            <a:ext cx="1930890" cy="1508743"/>
          </a:xfrm>
          <a:prstGeom prst="line">
            <a:avLst/>
          </a:prstGeom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2447769" y="4526704"/>
            <a:ext cx="1574504" cy="1913112"/>
          </a:xfrm>
          <a:prstGeom prst="line">
            <a:avLst/>
          </a:prstGeom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フリーフォーム 108"/>
          <p:cNvSpPr/>
          <p:nvPr/>
        </p:nvSpPr>
        <p:spPr>
          <a:xfrm>
            <a:off x="3155012" y="5590598"/>
            <a:ext cx="197379" cy="125007"/>
          </a:xfrm>
          <a:custGeom>
            <a:avLst/>
            <a:gdLst>
              <a:gd name="connsiteX0" fmla="*/ 0 w 301451"/>
              <a:gd name="connsiteY0" fmla="*/ 0 h 190919"/>
              <a:gd name="connsiteX1" fmla="*/ 150725 w 301451"/>
              <a:gd name="connsiteY1" fmla="*/ 190919 h 190919"/>
              <a:gd name="connsiteX2" fmla="*/ 301451 w 301451"/>
              <a:gd name="connsiteY2" fmla="*/ 70338 h 19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451" h="190919">
                <a:moveTo>
                  <a:pt x="0" y="0"/>
                </a:moveTo>
                <a:lnTo>
                  <a:pt x="150725" y="190919"/>
                </a:lnTo>
                <a:lnTo>
                  <a:pt x="301451" y="70338"/>
                </a:lnTo>
              </a:path>
            </a:pathLst>
          </a:custGeom>
          <a:noFill/>
          <a:ln w="190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フリーフォーム 109"/>
          <p:cNvSpPr/>
          <p:nvPr/>
        </p:nvSpPr>
        <p:spPr>
          <a:xfrm>
            <a:off x="2518697" y="5096337"/>
            <a:ext cx="228170" cy="143341"/>
          </a:xfrm>
          <a:custGeom>
            <a:avLst/>
            <a:gdLst>
              <a:gd name="connsiteX0" fmla="*/ 0 w 301451"/>
              <a:gd name="connsiteY0" fmla="*/ 0 h 190919"/>
              <a:gd name="connsiteX1" fmla="*/ 150725 w 301451"/>
              <a:gd name="connsiteY1" fmla="*/ 190919 h 190919"/>
              <a:gd name="connsiteX2" fmla="*/ 301451 w 301451"/>
              <a:gd name="connsiteY2" fmla="*/ 70338 h 190919"/>
              <a:gd name="connsiteX0" fmla="*/ 0 w 351692"/>
              <a:gd name="connsiteY0" fmla="*/ 0 h 190919"/>
              <a:gd name="connsiteX1" fmla="*/ 150725 w 351692"/>
              <a:gd name="connsiteY1" fmla="*/ 190919 h 190919"/>
              <a:gd name="connsiteX2" fmla="*/ 351692 w 351692"/>
              <a:gd name="connsiteY2" fmla="*/ 190918 h 190919"/>
              <a:gd name="connsiteX0" fmla="*/ 110532 w 200967"/>
              <a:gd name="connsiteY0" fmla="*/ 0 h 301451"/>
              <a:gd name="connsiteX1" fmla="*/ 0 w 200967"/>
              <a:gd name="connsiteY1" fmla="*/ 301451 h 301451"/>
              <a:gd name="connsiteX2" fmla="*/ 200967 w 200967"/>
              <a:gd name="connsiteY2" fmla="*/ 301450 h 301451"/>
              <a:gd name="connsiteX0" fmla="*/ 90435 w 180870"/>
              <a:gd name="connsiteY0" fmla="*/ 0 h 301450"/>
              <a:gd name="connsiteX1" fmla="*/ 0 w 180870"/>
              <a:gd name="connsiteY1" fmla="*/ 231113 h 301450"/>
              <a:gd name="connsiteX2" fmla="*/ 180870 w 180870"/>
              <a:gd name="connsiteY2" fmla="*/ 301450 h 301450"/>
              <a:gd name="connsiteX0" fmla="*/ 0 w 409437"/>
              <a:gd name="connsiteY0" fmla="*/ 0 h 413993"/>
              <a:gd name="connsiteX1" fmla="*/ 409437 w 409437"/>
              <a:gd name="connsiteY1" fmla="*/ 413993 h 413993"/>
              <a:gd name="connsiteX2" fmla="*/ 90435 w 409437"/>
              <a:gd name="connsiteY2" fmla="*/ 301450 h 413993"/>
              <a:gd name="connsiteX0" fmla="*/ 348477 w 348477"/>
              <a:gd name="connsiteY0" fmla="*/ 0 h 218921"/>
              <a:gd name="connsiteX1" fmla="*/ 319002 w 348477"/>
              <a:gd name="connsiteY1" fmla="*/ 218921 h 218921"/>
              <a:gd name="connsiteX2" fmla="*/ 0 w 348477"/>
              <a:gd name="connsiteY2" fmla="*/ 106378 h 218921"/>
              <a:gd name="connsiteX0" fmla="*/ 348477 w 348477"/>
              <a:gd name="connsiteY0" fmla="*/ 0 h 218921"/>
              <a:gd name="connsiteX1" fmla="*/ 245850 w 348477"/>
              <a:gd name="connsiteY1" fmla="*/ 218921 h 218921"/>
              <a:gd name="connsiteX2" fmla="*/ 0 w 348477"/>
              <a:gd name="connsiteY2" fmla="*/ 106378 h 218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8477" h="218921">
                <a:moveTo>
                  <a:pt x="348477" y="0"/>
                </a:moveTo>
                <a:lnTo>
                  <a:pt x="245850" y="218921"/>
                </a:lnTo>
                <a:lnTo>
                  <a:pt x="0" y="106378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11" name="オブジェクト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078364"/>
              </p:ext>
            </p:extLst>
          </p:nvPr>
        </p:nvGraphicFramePr>
        <p:xfrm>
          <a:off x="2152115" y="6049732"/>
          <a:ext cx="219321" cy="169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2" name="Equation" r:id="rId11" imgW="228600" imgH="177480" progId="Equation.DSMT4">
                  <p:embed/>
                </p:oleObj>
              </mc:Choice>
              <mc:Fallback>
                <p:oleObj name="Equation" r:id="rId11" imgW="228600" imgH="177480" progId="Equation.DSMT4">
                  <p:embed/>
                  <p:pic>
                    <p:nvPicPr>
                      <p:cNvPr id="78" name="オブジェクト 7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52115" y="6049732"/>
                        <a:ext cx="219321" cy="1694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オブジェクト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31934"/>
              </p:ext>
            </p:extLst>
          </p:nvPr>
        </p:nvGraphicFramePr>
        <p:xfrm>
          <a:off x="1705854" y="6538119"/>
          <a:ext cx="145521" cy="156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3" name="Equation" r:id="rId13" imgW="152280" imgH="164880" progId="Equation.DSMT4">
                  <p:embed/>
                </p:oleObj>
              </mc:Choice>
              <mc:Fallback>
                <p:oleObj name="Equation" r:id="rId13" imgW="152280" imgH="164880" progId="Equation.DSMT4">
                  <p:embed/>
                  <p:pic>
                    <p:nvPicPr>
                      <p:cNvPr id="84" name="オブジェクト 8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05854" y="6538119"/>
                        <a:ext cx="145521" cy="1569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オブジェクト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679839"/>
              </p:ext>
            </p:extLst>
          </p:nvPr>
        </p:nvGraphicFramePr>
        <p:xfrm>
          <a:off x="2763856" y="5004846"/>
          <a:ext cx="122238" cy="16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4" name="Equation" r:id="rId15" imgW="126720" imgH="177480" progId="Equation.DSMT4">
                  <p:embed/>
                </p:oleObj>
              </mc:Choice>
              <mc:Fallback>
                <p:oleObj name="Equation" r:id="rId15" imgW="126720" imgH="177480" progId="Equation.DSMT4">
                  <p:embed/>
                  <p:pic>
                    <p:nvPicPr>
                      <p:cNvPr id="111" name="オブジェクト 110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763856" y="5004846"/>
                        <a:ext cx="122238" cy="169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オブジェクト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21677"/>
              </p:ext>
            </p:extLst>
          </p:nvPr>
        </p:nvGraphicFramePr>
        <p:xfrm>
          <a:off x="2943225" y="4803775"/>
          <a:ext cx="182563" cy="16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5" name="Equation" r:id="rId17" imgW="190440" imgH="177480" progId="Equation.DSMT4">
                  <p:embed/>
                </p:oleObj>
              </mc:Choice>
              <mc:Fallback>
                <p:oleObj name="Equation" r:id="rId17" imgW="190440" imgH="177480" progId="Equation.DSMT4">
                  <p:embed/>
                  <p:pic>
                    <p:nvPicPr>
                      <p:cNvPr id="111" name="オブジェクト 11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943225" y="4803775"/>
                        <a:ext cx="182563" cy="169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オブジェクト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494795"/>
              </p:ext>
            </p:extLst>
          </p:nvPr>
        </p:nvGraphicFramePr>
        <p:xfrm>
          <a:off x="3377120" y="5066449"/>
          <a:ext cx="182563" cy="16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6" name="Equation" r:id="rId19" imgW="190440" imgH="177480" progId="Equation.DSMT4">
                  <p:embed/>
                </p:oleObj>
              </mc:Choice>
              <mc:Fallback>
                <p:oleObj name="Equation" r:id="rId19" imgW="190440" imgH="177480" progId="Equation.DSMT4">
                  <p:embed/>
                  <p:pic>
                    <p:nvPicPr>
                      <p:cNvPr id="123" name="オブジェクト 122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377120" y="5066449"/>
                        <a:ext cx="182563" cy="169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オブジェクト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627716"/>
              </p:ext>
            </p:extLst>
          </p:nvPr>
        </p:nvGraphicFramePr>
        <p:xfrm>
          <a:off x="2756579" y="5267733"/>
          <a:ext cx="182563" cy="16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7" name="Equation" r:id="rId21" imgW="190440" imgH="177480" progId="Equation.DSMT4">
                  <p:embed/>
                </p:oleObj>
              </mc:Choice>
              <mc:Fallback>
                <p:oleObj name="Equation" r:id="rId21" imgW="190440" imgH="177480" progId="Equation.DSMT4">
                  <p:embed/>
                  <p:pic>
                    <p:nvPicPr>
                      <p:cNvPr id="124" name="オブジェクト 123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756579" y="5267733"/>
                        <a:ext cx="182563" cy="169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オブジェクト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86538"/>
              </p:ext>
            </p:extLst>
          </p:nvPr>
        </p:nvGraphicFramePr>
        <p:xfrm>
          <a:off x="2087563" y="5419725"/>
          <a:ext cx="1460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8" name="Equation" r:id="rId23" imgW="152280" imgH="164880" progId="Equation.DSMT4">
                  <p:embed/>
                </p:oleObj>
              </mc:Choice>
              <mc:Fallback>
                <p:oleObj name="Equation" r:id="rId23" imgW="152280" imgH="164880" progId="Equation.DSMT4">
                  <p:embed/>
                  <p:pic>
                    <p:nvPicPr>
                      <p:cNvPr id="111" name="オブジェクト 110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087563" y="5419725"/>
                        <a:ext cx="1460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114">
            <a:extLst>
              <a:ext uri="{FF2B5EF4-FFF2-40B4-BE49-F238E27FC236}">
                <a16:creationId xmlns:a16="http://schemas.microsoft.com/office/drawing/2014/main" id="{5AA47A6E-7F25-4D98-9EC8-4E1B5EE20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6463788"/>
            <a:ext cx="4608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dirty="0">
                <a:solidFill>
                  <a:srgbClr val="FF0000"/>
                </a:solidFill>
              </a:rPr>
              <a:t>変数定義が異なるので注意．結局</a:t>
            </a:r>
            <a:r>
              <a:rPr lang="en-US" altLang="ja-JP" sz="1600" dirty="0">
                <a:solidFill>
                  <a:srgbClr val="FF0000"/>
                </a:solidFill>
              </a:rPr>
              <a:t>dx=ds</a:t>
            </a:r>
            <a:r>
              <a:rPr lang="ja-JP" altLang="en-US" sz="1600" dirty="0" err="1">
                <a:solidFill>
                  <a:srgbClr val="FF0000"/>
                </a:solidFill>
              </a:rPr>
              <a:t>で近</a:t>
            </a:r>
            <a:r>
              <a:rPr lang="ja-JP" altLang="en-US" sz="1600" dirty="0">
                <a:solidFill>
                  <a:srgbClr val="FF0000"/>
                </a:solidFill>
              </a:rPr>
              <a:t>似する．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CB81E098-9E8E-4463-BCAD-A8637F01C680}"/>
              </a:ext>
            </a:extLst>
          </p:cNvPr>
          <p:cNvCxnSpPr>
            <a:cxnSpLocks/>
          </p:cNvCxnSpPr>
          <p:nvPr/>
        </p:nvCxnSpPr>
        <p:spPr>
          <a:xfrm>
            <a:off x="2337607" y="3517463"/>
            <a:ext cx="2919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114">
            <a:extLst>
              <a:ext uri="{FF2B5EF4-FFF2-40B4-BE49-F238E27FC236}">
                <a16:creationId xmlns:a16="http://schemas.microsoft.com/office/drawing/2014/main" id="{10892312-9D00-45A9-9E96-3341B0EF9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096" y="3171448"/>
            <a:ext cx="1188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i="1" dirty="0">
                <a:solidFill>
                  <a:srgbClr val="FF0000"/>
                </a:solidFill>
              </a:rPr>
              <a:t>x</a:t>
            </a:r>
            <a:r>
              <a:rPr lang="ja-JP" altLang="en-US" sz="1600" dirty="0">
                <a:solidFill>
                  <a:srgbClr val="FF0000"/>
                </a:solidFill>
              </a:rPr>
              <a:t>で微分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248E63C5-ACBD-4D48-BB77-B30349E00CF6}"/>
              </a:ext>
            </a:extLst>
          </p:cNvPr>
          <p:cNvCxnSpPr>
            <a:cxnSpLocks/>
          </p:cNvCxnSpPr>
          <p:nvPr/>
        </p:nvCxnSpPr>
        <p:spPr>
          <a:xfrm flipV="1">
            <a:off x="2371436" y="2636912"/>
            <a:ext cx="2829543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114">
            <a:extLst>
              <a:ext uri="{FF2B5EF4-FFF2-40B4-BE49-F238E27FC236}">
                <a16:creationId xmlns:a16="http://schemas.microsoft.com/office/drawing/2014/main" id="{6C419C88-8B27-4C18-BAA9-FAE1E6930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5856" y="2412177"/>
            <a:ext cx="17001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i="1" dirty="0">
                <a:solidFill>
                  <a:srgbClr val="FF0000"/>
                </a:solidFill>
              </a:rPr>
              <a:t>x</a:t>
            </a:r>
            <a:r>
              <a:rPr lang="ja-JP" altLang="en-US" sz="1600" dirty="0">
                <a:solidFill>
                  <a:srgbClr val="FF0000"/>
                </a:solidFill>
              </a:rPr>
              <a:t>で</a:t>
            </a:r>
            <a:r>
              <a:rPr lang="en-US" altLang="ja-JP" sz="1600" dirty="0">
                <a:solidFill>
                  <a:srgbClr val="FF0000"/>
                </a:solidFill>
              </a:rPr>
              <a:t>2</a:t>
            </a:r>
            <a:r>
              <a:rPr lang="ja-JP" altLang="en-US" sz="1600" dirty="0">
                <a:solidFill>
                  <a:srgbClr val="FF0000"/>
                </a:solidFill>
              </a:rPr>
              <a:t>回微分して，上式を代入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961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両端単純支持梁のたわみとたわみ角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1130348" y="2496670"/>
            <a:ext cx="2540259" cy="219798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フリーフォーム 65"/>
          <p:cNvSpPr/>
          <p:nvPr/>
        </p:nvSpPr>
        <p:spPr>
          <a:xfrm>
            <a:off x="925037" y="2712694"/>
            <a:ext cx="431800" cy="457200"/>
          </a:xfrm>
          <a:custGeom>
            <a:avLst/>
            <a:gdLst>
              <a:gd name="connsiteX0" fmla="*/ 190500 w 469900"/>
              <a:gd name="connsiteY0" fmla="*/ 0 h 457200"/>
              <a:gd name="connsiteX1" fmla="*/ 0 w 469900"/>
              <a:gd name="connsiteY1" fmla="*/ 457200 h 457200"/>
              <a:gd name="connsiteX2" fmla="*/ 469900 w 469900"/>
              <a:gd name="connsiteY2" fmla="*/ 457200 h 457200"/>
              <a:gd name="connsiteX3" fmla="*/ 190500 w 469900"/>
              <a:gd name="connsiteY3" fmla="*/ 0 h 457200"/>
              <a:gd name="connsiteX0" fmla="*/ 190500 w 431800"/>
              <a:gd name="connsiteY0" fmla="*/ 0 h 457200"/>
              <a:gd name="connsiteX1" fmla="*/ 0 w 431800"/>
              <a:gd name="connsiteY1" fmla="*/ 457200 h 457200"/>
              <a:gd name="connsiteX2" fmla="*/ 431800 w 431800"/>
              <a:gd name="connsiteY2" fmla="*/ 457200 h 457200"/>
              <a:gd name="connsiteX3" fmla="*/ 190500 w 431800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457200">
                <a:moveTo>
                  <a:pt x="190500" y="0"/>
                </a:moveTo>
                <a:lnTo>
                  <a:pt x="0" y="457200"/>
                </a:lnTo>
                <a:lnTo>
                  <a:pt x="431800" y="457200"/>
                </a:lnTo>
                <a:lnTo>
                  <a:pt x="190500" y="0"/>
                </a:lnTo>
                <a:close/>
              </a:path>
            </a:pathLst>
          </a:cu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7" name="グループ化 66"/>
          <p:cNvGrpSpPr/>
          <p:nvPr/>
        </p:nvGrpSpPr>
        <p:grpSpPr>
          <a:xfrm rot="5400000" flipH="1">
            <a:off x="1050887" y="2696844"/>
            <a:ext cx="253953" cy="1207198"/>
            <a:chOff x="5015814" y="1556792"/>
            <a:chExt cx="253953" cy="1207198"/>
          </a:xfrm>
        </p:grpSpPr>
        <p:cxnSp>
          <p:nvCxnSpPr>
            <p:cNvPr id="68" name="直線コネクタ 67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グループ化 74"/>
          <p:cNvGrpSpPr/>
          <p:nvPr/>
        </p:nvGrpSpPr>
        <p:grpSpPr>
          <a:xfrm rot="5400000" flipH="1">
            <a:off x="7855489" y="2703379"/>
            <a:ext cx="253953" cy="1207198"/>
            <a:chOff x="5015814" y="1556792"/>
            <a:chExt cx="253953" cy="1207198"/>
          </a:xfrm>
        </p:grpSpPr>
        <p:cxnSp>
          <p:nvCxnSpPr>
            <p:cNvPr id="76" name="直線コネクタ 75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楕円 82"/>
          <p:cNvSpPr/>
          <p:nvPr/>
        </p:nvSpPr>
        <p:spPr>
          <a:xfrm>
            <a:off x="7700419" y="2716468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3979148" y="2492896"/>
            <a:ext cx="3937268" cy="210111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直線コネクタ 85"/>
          <p:cNvCxnSpPr>
            <a:endCxn id="102" idx="6"/>
          </p:cNvCxnSpPr>
          <p:nvPr/>
        </p:nvCxnSpPr>
        <p:spPr>
          <a:xfrm flipV="1">
            <a:off x="1124256" y="2606841"/>
            <a:ext cx="2586307" cy="1589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2878520" y="170905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 Box 114"/>
          <p:cNvSpPr txBox="1">
            <a:spLocks noChangeArrowheads="1"/>
          </p:cNvSpPr>
          <p:nvPr/>
        </p:nvSpPr>
        <p:spPr bwMode="auto">
          <a:xfrm>
            <a:off x="2037364" y="15425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>
            <a:off x="4390688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5974864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1124256" y="1438554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114"/>
          <p:cNvSpPr txBox="1">
            <a:spLocks noChangeArrowheads="1"/>
          </p:cNvSpPr>
          <p:nvPr/>
        </p:nvSpPr>
        <p:spPr bwMode="auto">
          <a:xfrm>
            <a:off x="393445" y="147441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95" name="直線コネクタ 94"/>
          <p:cNvCxnSpPr/>
          <p:nvPr/>
        </p:nvCxnSpPr>
        <p:spPr>
          <a:xfrm flipV="1">
            <a:off x="7916416" y="1438554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 Box 114"/>
          <p:cNvSpPr txBox="1">
            <a:spLocks noChangeArrowheads="1"/>
          </p:cNvSpPr>
          <p:nvPr/>
        </p:nvSpPr>
        <p:spPr bwMode="auto">
          <a:xfrm>
            <a:off x="7185605" y="147441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7" name="Text Box 114"/>
          <p:cNvSpPr txBox="1">
            <a:spLocks noChangeArrowheads="1"/>
          </p:cNvSpPr>
          <p:nvPr/>
        </p:nvSpPr>
        <p:spPr bwMode="auto">
          <a:xfrm>
            <a:off x="3000511" y="1830623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98" name="Text Box 114"/>
          <p:cNvSpPr txBox="1">
            <a:spLocks noChangeArrowheads="1"/>
          </p:cNvSpPr>
          <p:nvPr/>
        </p:nvSpPr>
        <p:spPr bwMode="auto">
          <a:xfrm>
            <a:off x="2730076" y="1477116"/>
            <a:ext cx="18552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作用，反作用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99" name="円弧 98"/>
          <p:cNvSpPr/>
          <p:nvPr/>
        </p:nvSpPr>
        <p:spPr>
          <a:xfrm>
            <a:off x="3230376" y="2261457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Text Box 114"/>
          <p:cNvSpPr txBox="1">
            <a:spLocks noChangeArrowheads="1"/>
          </p:cNvSpPr>
          <p:nvPr/>
        </p:nvSpPr>
        <p:spPr bwMode="auto">
          <a:xfrm>
            <a:off x="3643229" y="1869341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-M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02" name="楕円 101"/>
          <p:cNvSpPr/>
          <p:nvPr/>
        </p:nvSpPr>
        <p:spPr>
          <a:xfrm>
            <a:off x="3603560" y="2553339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楕円 102"/>
          <p:cNvSpPr/>
          <p:nvPr/>
        </p:nvSpPr>
        <p:spPr>
          <a:xfrm>
            <a:off x="3920193" y="2553339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4" name="直線コネクタ 103"/>
          <p:cNvCxnSpPr/>
          <p:nvPr/>
        </p:nvCxnSpPr>
        <p:spPr>
          <a:xfrm>
            <a:off x="2026998" y="170905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5195350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6851534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" name="オブジェクト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350790"/>
              </p:ext>
            </p:extLst>
          </p:nvPr>
        </p:nvGraphicFramePr>
        <p:xfrm>
          <a:off x="2335213" y="3687763"/>
          <a:ext cx="18430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1" name="Equation" r:id="rId3" imgW="1155600" imgH="228600" progId="Equation.DSMT4">
                  <p:embed/>
                </p:oleObj>
              </mc:Choice>
              <mc:Fallback>
                <p:oleObj name="Equation" r:id="rId3" imgW="1155600" imgH="228600" progId="Equation.DSMT4">
                  <p:embed/>
                  <p:pic>
                    <p:nvPicPr>
                      <p:cNvPr id="40" name="オブジェクト 3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5213" y="3687763"/>
                        <a:ext cx="1843087" cy="360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" name="Text Box 114"/>
          <p:cNvSpPr txBox="1">
            <a:spLocks noChangeArrowheads="1"/>
          </p:cNvSpPr>
          <p:nvPr/>
        </p:nvSpPr>
        <p:spPr bwMode="auto">
          <a:xfrm>
            <a:off x="4843448" y="287205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09" name="オブジェクト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249695"/>
              </p:ext>
            </p:extLst>
          </p:nvPr>
        </p:nvGraphicFramePr>
        <p:xfrm>
          <a:off x="2510939" y="4171322"/>
          <a:ext cx="3463925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2" name="Equation" r:id="rId5" imgW="2273040" imgH="812520" progId="Equation.DSMT4">
                  <p:embed/>
                </p:oleObj>
              </mc:Choice>
              <mc:Fallback>
                <p:oleObj name="Equation" r:id="rId5" imgW="2273040" imgH="812520" progId="Equation.DSMT4">
                  <p:embed/>
                  <p:pic>
                    <p:nvPicPr>
                      <p:cNvPr id="107" name="オブジェクト 10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0939" y="4171322"/>
                        <a:ext cx="3463925" cy="1225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" name="Text Box 114"/>
          <p:cNvSpPr txBox="1">
            <a:spLocks noChangeArrowheads="1"/>
          </p:cNvSpPr>
          <p:nvPr/>
        </p:nvSpPr>
        <p:spPr bwMode="auto">
          <a:xfrm>
            <a:off x="2640137" y="26562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12" name="Text Box 114"/>
          <p:cNvSpPr txBox="1">
            <a:spLocks noChangeArrowheads="1"/>
          </p:cNvSpPr>
          <p:nvPr/>
        </p:nvSpPr>
        <p:spPr bwMode="auto">
          <a:xfrm>
            <a:off x="507720" y="3698618"/>
            <a:ext cx="18552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力の釣り合いから：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48" name="Text Box 114"/>
          <p:cNvSpPr txBox="1">
            <a:spLocks noChangeArrowheads="1"/>
          </p:cNvSpPr>
          <p:nvPr/>
        </p:nvSpPr>
        <p:spPr bwMode="auto">
          <a:xfrm>
            <a:off x="496728" y="4181765"/>
            <a:ext cx="19711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左端まわりのモーメントの釣り合いから：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49" name="Text Box 114"/>
          <p:cNvSpPr txBox="1">
            <a:spLocks noChangeArrowheads="1"/>
          </p:cNvSpPr>
          <p:nvPr/>
        </p:nvSpPr>
        <p:spPr bwMode="auto">
          <a:xfrm>
            <a:off x="496728" y="4850473"/>
            <a:ext cx="1955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右端まわりのモーメントの釣り合いから：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50" name="Text Box 114"/>
          <p:cNvSpPr txBox="1">
            <a:spLocks noChangeArrowheads="1"/>
          </p:cNvSpPr>
          <p:nvPr/>
        </p:nvSpPr>
        <p:spPr bwMode="auto">
          <a:xfrm>
            <a:off x="496728" y="5652537"/>
            <a:ext cx="1955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左側の梁の，赤い点周りのモーメントの釣り合いから：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51" name="オブジェクト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872881"/>
              </p:ext>
            </p:extLst>
          </p:nvPr>
        </p:nvGraphicFramePr>
        <p:xfrm>
          <a:off x="2478088" y="5641975"/>
          <a:ext cx="460533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3" name="Equation" r:id="rId7" imgW="3022560" imgH="393480" progId="Equation.DSMT4">
                  <p:embed/>
                </p:oleObj>
              </mc:Choice>
              <mc:Fallback>
                <p:oleObj name="Equation" r:id="rId7" imgW="3022560" imgH="393480" progId="Equation.DSMT4">
                  <p:embed/>
                  <p:pic>
                    <p:nvPicPr>
                      <p:cNvPr id="109" name="オブジェクト 10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78088" y="5641975"/>
                        <a:ext cx="4605337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直線コネクタ 51"/>
          <p:cNvCxnSpPr/>
          <p:nvPr/>
        </p:nvCxnSpPr>
        <p:spPr>
          <a:xfrm>
            <a:off x="1124256" y="2553339"/>
            <a:ext cx="111358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1803755" y="210513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5" name="円弧 54"/>
          <p:cNvSpPr/>
          <p:nvPr/>
        </p:nvSpPr>
        <p:spPr>
          <a:xfrm flipH="1">
            <a:off x="3841864" y="2250970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Text Box 114"/>
          <p:cNvSpPr txBox="1">
            <a:spLocks noChangeArrowheads="1"/>
          </p:cNvSpPr>
          <p:nvPr/>
        </p:nvSpPr>
        <p:spPr bwMode="auto">
          <a:xfrm>
            <a:off x="6444208" y="6482391"/>
            <a:ext cx="25453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注：時計回りが正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241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両端単純支持梁のたわみとたわみ角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graphicFrame>
        <p:nvGraphicFramePr>
          <p:cNvPr id="51" name="オブジェクト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574875"/>
              </p:ext>
            </p:extLst>
          </p:nvPr>
        </p:nvGraphicFramePr>
        <p:xfrm>
          <a:off x="3623934" y="4002094"/>
          <a:ext cx="154781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84" name="Equation" r:id="rId3" imgW="1015920" imgH="393480" progId="Equation.DSMT4">
                  <p:embed/>
                </p:oleObj>
              </mc:Choice>
              <mc:Fallback>
                <p:oleObj name="Equation" r:id="rId3" imgW="1015920" imgH="393480" progId="Equation.DSMT4">
                  <p:embed/>
                  <p:pic>
                    <p:nvPicPr>
                      <p:cNvPr id="51" name="オブジェクト 5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3934" y="4002094"/>
                        <a:ext cx="1547812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114"/>
          <p:cNvSpPr txBox="1">
            <a:spLocks noChangeArrowheads="1"/>
          </p:cNvSpPr>
          <p:nvPr/>
        </p:nvSpPr>
        <p:spPr bwMode="auto">
          <a:xfrm>
            <a:off x="322007" y="4236976"/>
            <a:ext cx="6480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dirty="0"/>
              <a:t>M</a:t>
            </a:r>
            <a:endParaRPr lang="en-US" altLang="ja-JP" sz="1600" b="1" dirty="0"/>
          </a:p>
        </p:txBody>
      </p:sp>
      <p:cxnSp>
        <p:nvCxnSpPr>
          <p:cNvPr id="56" name="直線コネクタ 55"/>
          <p:cNvCxnSpPr/>
          <p:nvPr/>
        </p:nvCxnSpPr>
        <p:spPr>
          <a:xfrm>
            <a:off x="1092140" y="3604793"/>
            <a:ext cx="0" cy="126436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1086045" y="3617369"/>
            <a:ext cx="716128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114"/>
          <p:cNvSpPr txBox="1">
            <a:spLocks noChangeArrowheads="1"/>
          </p:cNvSpPr>
          <p:nvPr/>
        </p:nvSpPr>
        <p:spPr bwMode="auto">
          <a:xfrm>
            <a:off x="7740351" y="3702135"/>
            <a:ext cx="6480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1600" b="1" i="1" dirty="0">
              <a:solidFill>
                <a:srgbClr val="FF0000"/>
              </a:solidFill>
            </a:endParaRPr>
          </a:p>
        </p:txBody>
      </p:sp>
      <p:sp>
        <p:nvSpPr>
          <p:cNvPr id="2" name="フリーフォーム 1"/>
          <p:cNvSpPr/>
          <p:nvPr/>
        </p:nvSpPr>
        <p:spPr>
          <a:xfrm>
            <a:off x="1085222" y="3617407"/>
            <a:ext cx="6752492" cy="1240581"/>
          </a:xfrm>
          <a:custGeom>
            <a:avLst/>
            <a:gdLst>
              <a:gd name="connsiteX0" fmla="*/ 0 w 6752492"/>
              <a:gd name="connsiteY0" fmla="*/ 10048 h 1377061"/>
              <a:gd name="connsiteX1" fmla="*/ 1788607 w 6752492"/>
              <a:gd name="connsiteY1" fmla="*/ 994786 h 1377061"/>
              <a:gd name="connsiteX2" fmla="*/ 3315956 w 6752492"/>
              <a:gd name="connsiteY2" fmla="*/ 1376624 h 1377061"/>
              <a:gd name="connsiteX3" fmla="*/ 4923692 w 6752492"/>
              <a:gd name="connsiteY3" fmla="*/ 934496 h 1377061"/>
              <a:gd name="connsiteX4" fmla="*/ 6752492 w 6752492"/>
              <a:gd name="connsiteY4" fmla="*/ 0 h 137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52492" h="1377061">
                <a:moveTo>
                  <a:pt x="0" y="10048"/>
                </a:moveTo>
                <a:cubicBezTo>
                  <a:pt x="617974" y="388535"/>
                  <a:pt x="1235948" y="767023"/>
                  <a:pt x="1788607" y="994786"/>
                </a:cubicBezTo>
                <a:cubicBezTo>
                  <a:pt x="2341266" y="1222549"/>
                  <a:pt x="2793442" y="1386672"/>
                  <a:pt x="3315956" y="1376624"/>
                </a:cubicBezTo>
                <a:cubicBezTo>
                  <a:pt x="3838470" y="1366576"/>
                  <a:pt x="4350936" y="1163933"/>
                  <a:pt x="4923692" y="934496"/>
                </a:cubicBezTo>
                <a:cubicBezTo>
                  <a:pt x="5496448" y="705059"/>
                  <a:pt x="6124470" y="352529"/>
                  <a:pt x="6752492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2" name="オブジェクト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756142"/>
              </p:ext>
            </p:extLst>
          </p:nvPr>
        </p:nvGraphicFramePr>
        <p:xfrm>
          <a:off x="1519749" y="5069726"/>
          <a:ext cx="51308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85" name="Equation" r:id="rId5" imgW="3454200" imgH="419040" progId="Equation.DSMT4">
                  <p:embed/>
                </p:oleObj>
              </mc:Choice>
              <mc:Fallback>
                <p:oleObj name="Equation" r:id="rId5" imgW="3454200" imgH="419040" progId="Equation.DSMT4">
                  <p:embed/>
                  <p:pic>
                    <p:nvPicPr>
                      <p:cNvPr id="68" name="オブジェクト 6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19749" y="5069726"/>
                        <a:ext cx="5130800" cy="61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 Box 114"/>
          <p:cNvSpPr txBox="1">
            <a:spLocks noChangeArrowheads="1"/>
          </p:cNvSpPr>
          <p:nvPr/>
        </p:nvSpPr>
        <p:spPr bwMode="auto">
          <a:xfrm>
            <a:off x="322007" y="5226768"/>
            <a:ext cx="1258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rgbClr val="FF0000"/>
                </a:solidFill>
              </a:rPr>
              <a:t>たわみ角：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sp>
        <p:nvSpPr>
          <p:cNvPr id="64" name="Text Box 114"/>
          <p:cNvSpPr txBox="1">
            <a:spLocks noChangeArrowheads="1"/>
          </p:cNvSpPr>
          <p:nvPr/>
        </p:nvSpPr>
        <p:spPr bwMode="auto">
          <a:xfrm>
            <a:off x="251520" y="6043604"/>
            <a:ext cx="1258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rgbClr val="FF0000"/>
                </a:solidFill>
              </a:rPr>
              <a:t>たわみ：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85" name="オブジェクト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686547"/>
              </p:ext>
            </p:extLst>
          </p:nvPr>
        </p:nvGraphicFramePr>
        <p:xfrm>
          <a:off x="1432647" y="5885573"/>
          <a:ext cx="63373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86" name="Equation" r:id="rId7" imgW="4267080" imgH="419040" progId="Equation.DSMT4">
                  <p:embed/>
                </p:oleObj>
              </mc:Choice>
              <mc:Fallback>
                <p:oleObj name="Equation" r:id="rId7" imgW="4267080" imgH="419040" progId="Equation.DSMT4">
                  <p:embed/>
                  <p:pic>
                    <p:nvPicPr>
                      <p:cNvPr id="62" name="オブジェクト 6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2647" y="5885573"/>
                        <a:ext cx="6337300" cy="61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正方形/長方形 56"/>
          <p:cNvSpPr/>
          <p:nvPr/>
        </p:nvSpPr>
        <p:spPr>
          <a:xfrm>
            <a:off x="1130348" y="2496670"/>
            <a:ext cx="2540259" cy="219798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フリーフォーム 59"/>
          <p:cNvSpPr/>
          <p:nvPr/>
        </p:nvSpPr>
        <p:spPr>
          <a:xfrm>
            <a:off x="925037" y="2712694"/>
            <a:ext cx="431800" cy="457200"/>
          </a:xfrm>
          <a:custGeom>
            <a:avLst/>
            <a:gdLst>
              <a:gd name="connsiteX0" fmla="*/ 190500 w 469900"/>
              <a:gd name="connsiteY0" fmla="*/ 0 h 457200"/>
              <a:gd name="connsiteX1" fmla="*/ 0 w 469900"/>
              <a:gd name="connsiteY1" fmla="*/ 457200 h 457200"/>
              <a:gd name="connsiteX2" fmla="*/ 469900 w 469900"/>
              <a:gd name="connsiteY2" fmla="*/ 457200 h 457200"/>
              <a:gd name="connsiteX3" fmla="*/ 190500 w 469900"/>
              <a:gd name="connsiteY3" fmla="*/ 0 h 457200"/>
              <a:gd name="connsiteX0" fmla="*/ 190500 w 431800"/>
              <a:gd name="connsiteY0" fmla="*/ 0 h 457200"/>
              <a:gd name="connsiteX1" fmla="*/ 0 w 431800"/>
              <a:gd name="connsiteY1" fmla="*/ 457200 h 457200"/>
              <a:gd name="connsiteX2" fmla="*/ 431800 w 431800"/>
              <a:gd name="connsiteY2" fmla="*/ 457200 h 457200"/>
              <a:gd name="connsiteX3" fmla="*/ 190500 w 431800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457200">
                <a:moveTo>
                  <a:pt x="190500" y="0"/>
                </a:moveTo>
                <a:lnTo>
                  <a:pt x="0" y="457200"/>
                </a:lnTo>
                <a:lnTo>
                  <a:pt x="431800" y="457200"/>
                </a:lnTo>
                <a:lnTo>
                  <a:pt x="190500" y="0"/>
                </a:lnTo>
                <a:close/>
              </a:path>
            </a:pathLst>
          </a:cu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1" name="グループ化 60"/>
          <p:cNvGrpSpPr/>
          <p:nvPr/>
        </p:nvGrpSpPr>
        <p:grpSpPr>
          <a:xfrm rot="5400000" flipH="1">
            <a:off x="1050887" y="2696844"/>
            <a:ext cx="253953" cy="1207198"/>
            <a:chOff x="5015814" y="1556792"/>
            <a:chExt cx="253953" cy="1207198"/>
          </a:xfrm>
        </p:grpSpPr>
        <p:cxnSp>
          <p:nvCxnSpPr>
            <p:cNvPr id="91" name="直線コネクタ 90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グループ化 113"/>
          <p:cNvGrpSpPr/>
          <p:nvPr/>
        </p:nvGrpSpPr>
        <p:grpSpPr>
          <a:xfrm rot="5400000" flipH="1">
            <a:off x="7855489" y="2703379"/>
            <a:ext cx="253953" cy="1207198"/>
            <a:chOff x="5015814" y="1556792"/>
            <a:chExt cx="253953" cy="1207198"/>
          </a:xfrm>
        </p:grpSpPr>
        <p:cxnSp>
          <p:nvCxnSpPr>
            <p:cNvPr id="115" name="直線コネクタ 114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楕円 121"/>
          <p:cNvSpPr/>
          <p:nvPr/>
        </p:nvSpPr>
        <p:spPr>
          <a:xfrm>
            <a:off x="7700419" y="2716468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3979148" y="2492896"/>
            <a:ext cx="3937268" cy="210111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4" name="直線コネクタ 123"/>
          <p:cNvCxnSpPr>
            <a:endCxn id="137" idx="6"/>
          </p:cNvCxnSpPr>
          <p:nvPr/>
        </p:nvCxnSpPr>
        <p:spPr>
          <a:xfrm flipV="1">
            <a:off x="1124256" y="2606841"/>
            <a:ext cx="2586307" cy="1589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2878520" y="170905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 Box 114"/>
          <p:cNvSpPr txBox="1">
            <a:spLocks noChangeArrowheads="1"/>
          </p:cNvSpPr>
          <p:nvPr/>
        </p:nvSpPr>
        <p:spPr bwMode="auto">
          <a:xfrm>
            <a:off x="2037364" y="15425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127" name="直線コネクタ 126"/>
          <p:cNvCxnSpPr/>
          <p:nvPr/>
        </p:nvCxnSpPr>
        <p:spPr>
          <a:xfrm>
            <a:off x="4390688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5974864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V="1">
            <a:off x="1124256" y="1438554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 Box 114"/>
          <p:cNvSpPr txBox="1">
            <a:spLocks noChangeArrowheads="1"/>
          </p:cNvSpPr>
          <p:nvPr/>
        </p:nvSpPr>
        <p:spPr bwMode="auto">
          <a:xfrm>
            <a:off x="393445" y="147441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31" name="直線コネクタ 130"/>
          <p:cNvCxnSpPr/>
          <p:nvPr/>
        </p:nvCxnSpPr>
        <p:spPr>
          <a:xfrm flipV="1">
            <a:off x="7916416" y="1438554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 Box 114"/>
          <p:cNvSpPr txBox="1">
            <a:spLocks noChangeArrowheads="1"/>
          </p:cNvSpPr>
          <p:nvPr/>
        </p:nvSpPr>
        <p:spPr bwMode="auto">
          <a:xfrm>
            <a:off x="7185605" y="147441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3" name="Text Box 114"/>
          <p:cNvSpPr txBox="1">
            <a:spLocks noChangeArrowheads="1"/>
          </p:cNvSpPr>
          <p:nvPr/>
        </p:nvSpPr>
        <p:spPr bwMode="auto">
          <a:xfrm>
            <a:off x="2868155" y="175898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34" name="Text Box 114"/>
          <p:cNvSpPr txBox="1">
            <a:spLocks noChangeArrowheads="1"/>
          </p:cNvSpPr>
          <p:nvPr/>
        </p:nvSpPr>
        <p:spPr bwMode="auto">
          <a:xfrm>
            <a:off x="2730076" y="1477116"/>
            <a:ext cx="18552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作用，反作用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135" name="円弧 134"/>
          <p:cNvSpPr/>
          <p:nvPr/>
        </p:nvSpPr>
        <p:spPr>
          <a:xfrm>
            <a:off x="3230376" y="2261457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Text Box 114"/>
          <p:cNvSpPr txBox="1">
            <a:spLocks noChangeArrowheads="1"/>
          </p:cNvSpPr>
          <p:nvPr/>
        </p:nvSpPr>
        <p:spPr bwMode="auto">
          <a:xfrm>
            <a:off x="3643229" y="1869341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-M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37" name="楕円 136"/>
          <p:cNvSpPr/>
          <p:nvPr/>
        </p:nvSpPr>
        <p:spPr>
          <a:xfrm>
            <a:off x="3603560" y="2553339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楕円 137"/>
          <p:cNvSpPr/>
          <p:nvPr/>
        </p:nvSpPr>
        <p:spPr>
          <a:xfrm>
            <a:off x="3920193" y="2553339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9" name="直線コネクタ 138"/>
          <p:cNvCxnSpPr/>
          <p:nvPr/>
        </p:nvCxnSpPr>
        <p:spPr>
          <a:xfrm>
            <a:off x="2026998" y="170905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5195350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>
            <a:off x="6851534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 Box 114"/>
          <p:cNvSpPr txBox="1">
            <a:spLocks noChangeArrowheads="1"/>
          </p:cNvSpPr>
          <p:nvPr/>
        </p:nvSpPr>
        <p:spPr bwMode="auto">
          <a:xfrm>
            <a:off x="4843448" y="287205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43" name="Text Box 114"/>
          <p:cNvSpPr txBox="1">
            <a:spLocks noChangeArrowheads="1"/>
          </p:cNvSpPr>
          <p:nvPr/>
        </p:nvSpPr>
        <p:spPr bwMode="auto">
          <a:xfrm>
            <a:off x="2640137" y="26562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144" name="直線コネクタ 143"/>
          <p:cNvCxnSpPr/>
          <p:nvPr/>
        </p:nvCxnSpPr>
        <p:spPr>
          <a:xfrm>
            <a:off x="1124256" y="2553339"/>
            <a:ext cx="111358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 Box 114"/>
          <p:cNvSpPr txBox="1">
            <a:spLocks noChangeArrowheads="1"/>
          </p:cNvSpPr>
          <p:nvPr/>
        </p:nvSpPr>
        <p:spPr bwMode="auto">
          <a:xfrm>
            <a:off x="1803755" y="210513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46" name="円弧 145"/>
          <p:cNvSpPr/>
          <p:nvPr/>
        </p:nvSpPr>
        <p:spPr>
          <a:xfrm flipH="1">
            <a:off x="3841864" y="2250970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94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両端単純支持梁のたわみとたわみ角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64" name="Text Box 114"/>
          <p:cNvSpPr txBox="1">
            <a:spLocks noChangeArrowheads="1"/>
          </p:cNvSpPr>
          <p:nvPr/>
        </p:nvSpPr>
        <p:spPr bwMode="auto">
          <a:xfrm>
            <a:off x="447546" y="3703783"/>
            <a:ext cx="1258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rgbClr val="FF0000"/>
                </a:solidFill>
              </a:rPr>
              <a:t>たわみ：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57" name="オブジェクト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648339"/>
              </p:ext>
            </p:extLst>
          </p:nvPr>
        </p:nvGraphicFramePr>
        <p:xfrm>
          <a:off x="724887" y="4367654"/>
          <a:ext cx="75565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93" name="Equation" r:id="rId3" imgW="507960" imgH="203040" progId="Equation.DSMT4">
                  <p:embed/>
                </p:oleObj>
              </mc:Choice>
              <mc:Fallback>
                <p:oleObj name="Equation" r:id="rId3" imgW="507960" imgH="203040" progId="Equation.DSMT4">
                  <p:embed/>
                  <p:pic>
                    <p:nvPicPr>
                      <p:cNvPr id="85" name="オブジェクト 8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4887" y="4367654"/>
                        <a:ext cx="755650" cy="300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 Box 114"/>
          <p:cNvSpPr txBox="1">
            <a:spLocks noChangeArrowheads="1"/>
          </p:cNvSpPr>
          <p:nvPr/>
        </p:nvSpPr>
        <p:spPr bwMode="auto">
          <a:xfrm>
            <a:off x="1452110" y="4328028"/>
            <a:ext cx="1258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rgbClr val="FF0000"/>
                </a:solidFill>
              </a:rPr>
              <a:t>において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61" name="オブジェクト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99600"/>
              </p:ext>
            </p:extLst>
          </p:nvPr>
        </p:nvGraphicFramePr>
        <p:xfrm>
          <a:off x="2759573" y="4380931"/>
          <a:ext cx="528637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94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57" name="オブジェクト 5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59573" y="4380931"/>
                        <a:ext cx="528637" cy="26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 Box 114"/>
          <p:cNvSpPr txBox="1">
            <a:spLocks noChangeArrowheads="1"/>
          </p:cNvSpPr>
          <p:nvPr/>
        </p:nvSpPr>
        <p:spPr bwMode="auto">
          <a:xfrm>
            <a:off x="3245073" y="4328028"/>
            <a:ext cx="8228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>
                <a:solidFill>
                  <a:srgbClr val="FF0000"/>
                </a:solidFill>
              </a:rPr>
              <a:t>より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92" name="オブジェクト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333357"/>
              </p:ext>
            </p:extLst>
          </p:nvPr>
        </p:nvGraphicFramePr>
        <p:xfrm>
          <a:off x="5445265" y="4387986"/>
          <a:ext cx="66040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95" name="Equation" r:id="rId7" imgW="444240" imgH="228600" progId="Equation.DSMT4">
                  <p:embed/>
                </p:oleObj>
              </mc:Choice>
              <mc:Fallback>
                <p:oleObj name="Equation" r:id="rId7" imgW="444240" imgH="228600" progId="Equation.DSMT4">
                  <p:embed/>
                  <p:pic>
                    <p:nvPicPr>
                      <p:cNvPr id="85" name="オブジェクト 8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45265" y="4387986"/>
                        <a:ext cx="660400" cy="33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オブジェクト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99900"/>
              </p:ext>
            </p:extLst>
          </p:nvPr>
        </p:nvGraphicFramePr>
        <p:xfrm>
          <a:off x="4044950" y="4214813"/>
          <a:ext cx="120808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96" name="Equation" r:id="rId9" imgW="812520" imgH="419040" progId="Equation.DSMT4">
                  <p:embed/>
                </p:oleObj>
              </mc:Choice>
              <mc:Fallback>
                <p:oleObj name="Equation" r:id="rId9" imgW="812520" imgH="419040" progId="Equation.DSMT4">
                  <p:embed/>
                  <p:pic>
                    <p:nvPicPr>
                      <p:cNvPr id="85" name="オブジェクト 8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44950" y="4214813"/>
                        <a:ext cx="1208088" cy="61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オブジェクト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918516"/>
              </p:ext>
            </p:extLst>
          </p:nvPr>
        </p:nvGraphicFramePr>
        <p:xfrm>
          <a:off x="1678919" y="3515476"/>
          <a:ext cx="28670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97" name="Equation" r:id="rId11" imgW="1930320" imgH="419040" progId="Equation.DSMT4">
                  <p:embed/>
                </p:oleObj>
              </mc:Choice>
              <mc:Fallback>
                <p:oleObj name="Equation" r:id="rId11" imgW="1930320" imgH="419040" progId="Equation.DSMT4">
                  <p:embed/>
                  <p:pic>
                    <p:nvPicPr>
                      <p:cNvPr id="85" name="オブジェクト 8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78919" y="3515476"/>
                        <a:ext cx="2867025" cy="61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オブジェクト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132425"/>
              </p:ext>
            </p:extLst>
          </p:nvPr>
        </p:nvGraphicFramePr>
        <p:xfrm>
          <a:off x="626408" y="5112854"/>
          <a:ext cx="51498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98" name="Equation" r:id="rId13" imgW="3466800" imgH="419040" progId="Equation.DSMT4">
                  <p:embed/>
                </p:oleObj>
              </mc:Choice>
              <mc:Fallback>
                <p:oleObj name="Equation" r:id="rId13" imgW="3466800" imgH="419040" progId="Equation.DSMT4">
                  <p:embed/>
                  <p:pic>
                    <p:nvPicPr>
                      <p:cNvPr id="111" name="オブジェクト 11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26408" y="5112854"/>
                        <a:ext cx="5149850" cy="61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オブジェクト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569642"/>
              </p:ext>
            </p:extLst>
          </p:nvPr>
        </p:nvGraphicFramePr>
        <p:xfrm>
          <a:off x="896938" y="5902325"/>
          <a:ext cx="4884737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99" name="Equation" r:id="rId15" imgW="3288960" imgH="469800" progId="Equation.DSMT4">
                  <p:embed/>
                </p:oleObj>
              </mc:Choice>
              <mc:Fallback>
                <p:oleObj name="Equation" r:id="rId15" imgW="3288960" imgH="469800" progId="Equation.DSMT4">
                  <p:embed/>
                  <p:pic>
                    <p:nvPicPr>
                      <p:cNvPr id="112" name="オブジェクト 11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96938" y="5902325"/>
                        <a:ext cx="4884737" cy="693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正方形/長方形 57"/>
          <p:cNvSpPr/>
          <p:nvPr/>
        </p:nvSpPr>
        <p:spPr>
          <a:xfrm>
            <a:off x="1130348" y="2496670"/>
            <a:ext cx="2540259" cy="219798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フリーフォーム 58"/>
          <p:cNvSpPr/>
          <p:nvPr/>
        </p:nvSpPr>
        <p:spPr>
          <a:xfrm>
            <a:off x="925037" y="2712694"/>
            <a:ext cx="431800" cy="457200"/>
          </a:xfrm>
          <a:custGeom>
            <a:avLst/>
            <a:gdLst>
              <a:gd name="connsiteX0" fmla="*/ 190500 w 469900"/>
              <a:gd name="connsiteY0" fmla="*/ 0 h 457200"/>
              <a:gd name="connsiteX1" fmla="*/ 0 w 469900"/>
              <a:gd name="connsiteY1" fmla="*/ 457200 h 457200"/>
              <a:gd name="connsiteX2" fmla="*/ 469900 w 469900"/>
              <a:gd name="connsiteY2" fmla="*/ 457200 h 457200"/>
              <a:gd name="connsiteX3" fmla="*/ 190500 w 469900"/>
              <a:gd name="connsiteY3" fmla="*/ 0 h 457200"/>
              <a:gd name="connsiteX0" fmla="*/ 190500 w 431800"/>
              <a:gd name="connsiteY0" fmla="*/ 0 h 457200"/>
              <a:gd name="connsiteX1" fmla="*/ 0 w 431800"/>
              <a:gd name="connsiteY1" fmla="*/ 457200 h 457200"/>
              <a:gd name="connsiteX2" fmla="*/ 431800 w 431800"/>
              <a:gd name="connsiteY2" fmla="*/ 457200 h 457200"/>
              <a:gd name="connsiteX3" fmla="*/ 190500 w 431800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457200">
                <a:moveTo>
                  <a:pt x="190500" y="0"/>
                </a:moveTo>
                <a:lnTo>
                  <a:pt x="0" y="457200"/>
                </a:lnTo>
                <a:lnTo>
                  <a:pt x="431800" y="457200"/>
                </a:lnTo>
                <a:lnTo>
                  <a:pt x="190500" y="0"/>
                </a:lnTo>
                <a:close/>
              </a:path>
            </a:pathLst>
          </a:cu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" name="グループ化 61"/>
          <p:cNvGrpSpPr/>
          <p:nvPr/>
        </p:nvGrpSpPr>
        <p:grpSpPr>
          <a:xfrm rot="5400000" flipH="1">
            <a:off x="1050887" y="2696844"/>
            <a:ext cx="253953" cy="1207198"/>
            <a:chOff x="5015814" y="1556792"/>
            <a:chExt cx="253953" cy="1207198"/>
          </a:xfrm>
        </p:grpSpPr>
        <p:cxnSp>
          <p:nvCxnSpPr>
            <p:cNvPr id="63" name="直線コネクタ 62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グループ化 118"/>
          <p:cNvGrpSpPr/>
          <p:nvPr/>
        </p:nvGrpSpPr>
        <p:grpSpPr>
          <a:xfrm rot="5400000" flipH="1">
            <a:off x="7855489" y="2703379"/>
            <a:ext cx="253953" cy="1207198"/>
            <a:chOff x="5015814" y="1556792"/>
            <a:chExt cx="253953" cy="1207198"/>
          </a:xfrm>
        </p:grpSpPr>
        <p:cxnSp>
          <p:nvCxnSpPr>
            <p:cNvPr id="120" name="直線コネクタ 119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コネクタ 123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コネクタ 125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楕円 126"/>
          <p:cNvSpPr/>
          <p:nvPr/>
        </p:nvSpPr>
        <p:spPr>
          <a:xfrm>
            <a:off x="7700419" y="2716468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>
            <a:off x="3979148" y="2492896"/>
            <a:ext cx="3937268" cy="210111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9" name="直線コネクタ 128"/>
          <p:cNvCxnSpPr>
            <a:endCxn id="142" idx="6"/>
          </p:cNvCxnSpPr>
          <p:nvPr/>
        </p:nvCxnSpPr>
        <p:spPr>
          <a:xfrm flipV="1">
            <a:off x="1124256" y="2606841"/>
            <a:ext cx="2586307" cy="1589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2878520" y="170905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 Box 114"/>
          <p:cNvSpPr txBox="1">
            <a:spLocks noChangeArrowheads="1"/>
          </p:cNvSpPr>
          <p:nvPr/>
        </p:nvSpPr>
        <p:spPr bwMode="auto">
          <a:xfrm>
            <a:off x="2037364" y="15425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132" name="直線コネクタ 131"/>
          <p:cNvCxnSpPr/>
          <p:nvPr/>
        </p:nvCxnSpPr>
        <p:spPr>
          <a:xfrm>
            <a:off x="4390688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5974864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 flipV="1">
            <a:off x="1124256" y="1438554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 Box 114"/>
          <p:cNvSpPr txBox="1">
            <a:spLocks noChangeArrowheads="1"/>
          </p:cNvSpPr>
          <p:nvPr/>
        </p:nvSpPr>
        <p:spPr bwMode="auto">
          <a:xfrm>
            <a:off x="393445" y="147441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36" name="直線コネクタ 135"/>
          <p:cNvCxnSpPr/>
          <p:nvPr/>
        </p:nvCxnSpPr>
        <p:spPr>
          <a:xfrm flipV="1">
            <a:off x="7916416" y="1438554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 Box 114"/>
          <p:cNvSpPr txBox="1">
            <a:spLocks noChangeArrowheads="1"/>
          </p:cNvSpPr>
          <p:nvPr/>
        </p:nvSpPr>
        <p:spPr bwMode="auto">
          <a:xfrm>
            <a:off x="7185605" y="147441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8" name="Text Box 114"/>
          <p:cNvSpPr txBox="1">
            <a:spLocks noChangeArrowheads="1"/>
          </p:cNvSpPr>
          <p:nvPr/>
        </p:nvSpPr>
        <p:spPr bwMode="auto">
          <a:xfrm>
            <a:off x="2868155" y="175898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39" name="Text Box 114"/>
          <p:cNvSpPr txBox="1">
            <a:spLocks noChangeArrowheads="1"/>
          </p:cNvSpPr>
          <p:nvPr/>
        </p:nvSpPr>
        <p:spPr bwMode="auto">
          <a:xfrm>
            <a:off x="2730076" y="1477116"/>
            <a:ext cx="18552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作用，反作用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140" name="円弧 139"/>
          <p:cNvSpPr/>
          <p:nvPr/>
        </p:nvSpPr>
        <p:spPr>
          <a:xfrm>
            <a:off x="3230376" y="2261457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Text Box 114"/>
          <p:cNvSpPr txBox="1">
            <a:spLocks noChangeArrowheads="1"/>
          </p:cNvSpPr>
          <p:nvPr/>
        </p:nvSpPr>
        <p:spPr bwMode="auto">
          <a:xfrm>
            <a:off x="3643229" y="1869341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-M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42" name="楕円 141"/>
          <p:cNvSpPr/>
          <p:nvPr/>
        </p:nvSpPr>
        <p:spPr>
          <a:xfrm>
            <a:off x="3603560" y="2553339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楕円 142"/>
          <p:cNvSpPr/>
          <p:nvPr/>
        </p:nvSpPr>
        <p:spPr>
          <a:xfrm>
            <a:off x="3920193" y="2553339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4" name="直線コネクタ 143"/>
          <p:cNvCxnSpPr/>
          <p:nvPr/>
        </p:nvCxnSpPr>
        <p:spPr>
          <a:xfrm>
            <a:off x="2026998" y="170905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/>
          <p:nvPr/>
        </p:nvCxnSpPr>
        <p:spPr>
          <a:xfrm>
            <a:off x="5195350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6851534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 Box 114"/>
          <p:cNvSpPr txBox="1">
            <a:spLocks noChangeArrowheads="1"/>
          </p:cNvSpPr>
          <p:nvPr/>
        </p:nvSpPr>
        <p:spPr bwMode="auto">
          <a:xfrm>
            <a:off x="4843448" y="287205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48" name="Text Box 114"/>
          <p:cNvSpPr txBox="1">
            <a:spLocks noChangeArrowheads="1"/>
          </p:cNvSpPr>
          <p:nvPr/>
        </p:nvSpPr>
        <p:spPr bwMode="auto">
          <a:xfrm>
            <a:off x="2640137" y="26562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149" name="直線コネクタ 148"/>
          <p:cNvCxnSpPr/>
          <p:nvPr/>
        </p:nvCxnSpPr>
        <p:spPr>
          <a:xfrm>
            <a:off x="1124256" y="2553339"/>
            <a:ext cx="111358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 Box 114"/>
          <p:cNvSpPr txBox="1">
            <a:spLocks noChangeArrowheads="1"/>
          </p:cNvSpPr>
          <p:nvPr/>
        </p:nvSpPr>
        <p:spPr bwMode="auto">
          <a:xfrm>
            <a:off x="1803755" y="210513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51" name="円弧 150"/>
          <p:cNvSpPr/>
          <p:nvPr/>
        </p:nvSpPr>
        <p:spPr>
          <a:xfrm flipH="1">
            <a:off x="3841864" y="2250970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884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数値構造計算で確かめよう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700289" y="4797152"/>
            <a:ext cx="18777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たわみ：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130348" y="2506718"/>
            <a:ext cx="6786068" cy="186427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フリーフォーム 78"/>
          <p:cNvSpPr/>
          <p:nvPr/>
        </p:nvSpPr>
        <p:spPr>
          <a:xfrm>
            <a:off x="925037" y="2712694"/>
            <a:ext cx="431800" cy="457200"/>
          </a:xfrm>
          <a:custGeom>
            <a:avLst/>
            <a:gdLst>
              <a:gd name="connsiteX0" fmla="*/ 190500 w 469900"/>
              <a:gd name="connsiteY0" fmla="*/ 0 h 457200"/>
              <a:gd name="connsiteX1" fmla="*/ 0 w 469900"/>
              <a:gd name="connsiteY1" fmla="*/ 457200 h 457200"/>
              <a:gd name="connsiteX2" fmla="*/ 469900 w 469900"/>
              <a:gd name="connsiteY2" fmla="*/ 457200 h 457200"/>
              <a:gd name="connsiteX3" fmla="*/ 190500 w 469900"/>
              <a:gd name="connsiteY3" fmla="*/ 0 h 457200"/>
              <a:gd name="connsiteX0" fmla="*/ 190500 w 431800"/>
              <a:gd name="connsiteY0" fmla="*/ 0 h 457200"/>
              <a:gd name="connsiteX1" fmla="*/ 0 w 431800"/>
              <a:gd name="connsiteY1" fmla="*/ 457200 h 457200"/>
              <a:gd name="connsiteX2" fmla="*/ 431800 w 431800"/>
              <a:gd name="connsiteY2" fmla="*/ 457200 h 457200"/>
              <a:gd name="connsiteX3" fmla="*/ 190500 w 431800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457200">
                <a:moveTo>
                  <a:pt x="190500" y="0"/>
                </a:moveTo>
                <a:lnTo>
                  <a:pt x="0" y="457200"/>
                </a:lnTo>
                <a:lnTo>
                  <a:pt x="431800" y="457200"/>
                </a:lnTo>
                <a:lnTo>
                  <a:pt x="190500" y="0"/>
                </a:lnTo>
                <a:close/>
              </a:path>
            </a:pathLst>
          </a:cu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0" name="グループ化 79"/>
          <p:cNvGrpSpPr/>
          <p:nvPr/>
        </p:nvGrpSpPr>
        <p:grpSpPr>
          <a:xfrm rot="5400000" flipH="1">
            <a:off x="1050887" y="2696844"/>
            <a:ext cx="253953" cy="1207198"/>
            <a:chOff x="5015814" y="1556792"/>
            <a:chExt cx="253953" cy="1207198"/>
          </a:xfrm>
        </p:grpSpPr>
        <p:cxnSp>
          <p:nvCxnSpPr>
            <p:cNvPr id="81" name="直線コネクタ 80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グループ化 87"/>
          <p:cNvGrpSpPr/>
          <p:nvPr/>
        </p:nvGrpSpPr>
        <p:grpSpPr>
          <a:xfrm rot="5400000" flipH="1">
            <a:off x="7855489" y="2703379"/>
            <a:ext cx="253953" cy="1207198"/>
            <a:chOff x="5015814" y="1556792"/>
            <a:chExt cx="253953" cy="1207198"/>
          </a:xfrm>
        </p:grpSpPr>
        <p:cxnSp>
          <p:nvCxnSpPr>
            <p:cNvPr id="89" name="直線コネクタ 88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楕円 95"/>
          <p:cNvSpPr/>
          <p:nvPr/>
        </p:nvSpPr>
        <p:spPr>
          <a:xfrm>
            <a:off x="7700419" y="2716468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8" name="直線コネクタ 97"/>
          <p:cNvCxnSpPr/>
          <p:nvPr/>
        </p:nvCxnSpPr>
        <p:spPr>
          <a:xfrm flipV="1">
            <a:off x="1124256" y="2606841"/>
            <a:ext cx="2586307" cy="1589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2878520" y="170905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4390688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5974864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V="1">
            <a:off x="1124256" y="1438554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114"/>
          <p:cNvSpPr txBox="1">
            <a:spLocks noChangeArrowheads="1"/>
          </p:cNvSpPr>
          <p:nvPr/>
        </p:nvSpPr>
        <p:spPr bwMode="auto">
          <a:xfrm>
            <a:off x="393445" y="147441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05" name="直線コネクタ 104"/>
          <p:cNvCxnSpPr/>
          <p:nvPr/>
        </p:nvCxnSpPr>
        <p:spPr>
          <a:xfrm flipV="1">
            <a:off x="7916416" y="1438554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114"/>
          <p:cNvSpPr txBox="1">
            <a:spLocks noChangeArrowheads="1"/>
          </p:cNvSpPr>
          <p:nvPr/>
        </p:nvSpPr>
        <p:spPr bwMode="auto">
          <a:xfrm>
            <a:off x="7185605" y="147441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114" name="直線コネクタ 113"/>
          <p:cNvCxnSpPr/>
          <p:nvPr/>
        </p:nvCxnSpPr>
        <p:spPr>
          <a:xfrm>
            <a:off x="2026998" y="170905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5195350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6851534" y="1684128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 Box 114"/>
          <p:cNvSpPr txBox="1">
            <a:spLocks noChangeArrowheads="1"/>
          </p:cNvSpPr>
          <p:nvPr/>
        </p:nvSpPr>
        <p:spPr bwMode="auto">
          <a:xfrm>
            <a:off x="2640137" y="26562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21" name="Text Box 114"/>
          <p:cNvSpPr txBox="1">
            <a:spLocks noChangeArrowheads="1"/>
          </p:cNvSpPr>
          <p:nvPr/>
        </p:nvSpPr>
        <p:spPr bwMode="auto">
          <a:xfrm>
            <a:off x="2730505" y="1589168"/>
            <a:ext cx="1777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W=200 [N]</a:t>
            </a:r>
          </a:p>
          <a:p>
            <a:pPr algn="ctr">
              <a:defRPr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→</a:t>
            </a:r>
            <a:r>
              <a:rPr lang="en-US" altLang="ja-JP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1000 [N/m]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sp>
        <p:nvSpPr>
          <p:cNvPr id="122" name="Text Box 114"/>
          <p:cNvSpPr txBox="1">
            <a:spLocks noChangeArrowheads="1"/>
          </p:cNvSpPr>
          <p:nvPr/>
        </p:nvSpPr>
        <p:spPr bwMode="auto">
          <a:xfrm>
            <a:off x="4879556" y="2854088"/>
            <a:ext cx="16387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L=200 [mm]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sp>
        <p:nvSpPr>
          <p:cNvPr id="123" name="Text Box 114"/>
          <p:cNvSpPr txBox="1">
            <a:spLocks noChangeArrowheads="1"/>
          </p:cNvSpPr>
          <p:nvPr/>
        </p:nvSpPr>
        <p:spPr bwMode="auto">
          <a:xfrm>
            <a:off x="7214539" y="2037655"/>
            <a:ext cx="19447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S=10*10 [mm^2]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sp>
        <p:nvSpPr>
          <p:cNvPr id="124" name="Text Box 114"/>
          <p:cNvSpPr txBox="1">
            <a:spLocks noChangeArrowheads="1"/>
          </p:cNvSpPr>
          <p:nvPr/>
        </p:nvSpPr>
        <p:spPr bwMode="auto">
          <a:xfrm>
            <a:off x="4435809" y="3249289"/>
            <a:ext cx="16387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アルミ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6061:</a:t>
            </a:r>
            <a:endParaRPr lang="en-US" altLang="ja-JP" sz="1800" dirty="0">
              <a:solidFill>
                <a:srgbClr val="FF0000"/>
              </a:solidFill>
            </a:endParaRPr>
          </a:p>
        </p:txBody>
      </p:sp>
      <p:graphicFrame>
        <p:nvGraphicFramePr>
          <p:cNvPr id="125" name="オブジェクト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745898"/>
              </p:ext>
            </p:extLst>
          </p:nvPr>
        </p:nvGraphicFramePr>
        <p:xfrm>
          <a:off x="5034261" y="3563752"/>
          <a:ext cx="135413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0" name="Equation" r:id="rId3" imgW="965160" imgH="419040" progId="Equation.DSMT4">
                  <p:embed/>
                </p:oleObj>
              </mc:Choice>
              <mc:Fallback>
                <p:oleObj name="Equation" r:id="rId3" imgW="965160" imgH="419040" progId="Equation.DSMT4">
                  <p:embed/>
                  <p:pic>
                    <p:nvPicPr>
                      <p:cNvPr id="48" name="オブジェクト 4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34261" y="3563752"/>
                        <a:ext cx="1354137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オブジェクト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180643"/>
              </p:ext>
            </p:extLst>
          </p:nvPr>
        </p:nvGraphicFramePr>
        <p:xfrm>
          <a:off x="5883849" y="3318471"/>
          <a:ext cx="1405036" cy="288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1" name="Equation" r:id="rId5" imgW="990360" imgH="203040" progId="Equation.DSMT4">
                  <p:embed/>
                </p:oleObj>
              </mc:Choice>
              <mc:Fallback>
                <p:oleObj name="Equation" r:id="rId5" imgW="990360" imgH="203040" progId="Equation.DSMT4">
                  <p:embed/>
                  <p:pic>
                    <p:nvPicPr>
                      <p:cNvPr id="43" name="オブジェクト 4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83849" y="3318471"/>
                        <a:ext cx="1405036" cy="288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オブジェクト 1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152691"/>
              </p:ext>
            </p:extLst>
          </p:nvPr>
        </p:nvGraphicFramePr>
        <p:xfrm>
          <a:off x="1766888" y="4687888"/>
          <a:ext cx="6977062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2" name="Equation" r:id="rId7" imgW="4698720" imgH="609480" progId="Equation.DSMT4">
                  <p:embed/>
                </p:oleObj>
              </mc:Choice>
              <mc:Fallback>
                <p:oleObj name="Equation" r:id="rId7" imgW="4698720" imgH="609480" progId="Equation.DSMT4">
                  <p:embed/>
                  <p:pic>
                    <p:nvPicPr>
                      <p:cNvPr id="113" name="オブジェクト 1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6888" y="4687888"/>
                        <a:ext cx="6977062" cy="900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Text Box 114"/>
          <p:cNvSpPr txBox="1">
            <a:spLocks noChangeArrowheads="1"/>
          </p:cNvSpPr>
          <p:nvPr/>
        </p:nvSpPr>
        <p:spPr bwMode="auto">
          <a:xfrm>
            <a:off x="707550" y="5791559"/>
            <a:ext cx="69688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片持ちに対して両持ちの方が圧倒的に撓まないことが分かる．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　→製作論で片持ちのシャフトとか設計しませんでしたか！？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864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4F1549F8-8F56-4ED8-9415-B782222C42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50"/>
          <a:stretch/>
        </p:blipFill>
        <p:spPr>
          <a:xfrm>
            <a:off x="125760" y="2943253"/>
            <a:ext cx="8892480" cy="3737798"/>
          </a:xfrm>
          <a:prstGeom prst="rect">
            <a:avLst/>
          </a:prstGeom>
        </p:spPr>
      </p:pic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数値構造計算で確かめよう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48" name="Text Box 114"/>
          <p:cNvSpPr txBox="1">
            <a:spLocks noChangeArrowheads="1"/>
          </p:cNvSpPr>
          <p:nvPr/>
        </p:nvSpPr>
        <p:spPr bwMode="auto">
          <a:xfrm>
            <a:off x="467544" y="1238413"/>
            <a:ext cx="230425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ほぼ理論値と同じ値が求められる．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9" name="楕円 48"/>
          <p:cNvSpPr/>
          <p:nvPr/>
        </p:nvSpPr>
        <p:spPr>
          <a:xfrm>
            <a:off x="447572" y="5805264"/>
            <a:ext cx="884068" cy="4614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/>
          <p:cNvSpPr/>
          <p:nvPr/>
        </p:nvSpPr>
        <p:spPr>
          <a:xfrm>
            <a:off x="2175764" y="3543567"/>
            <a:ext cx="884068" cy="4614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E450126-26F4-4632-9CC0-B90A15A19F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083"/>
          <a:stretch/>
        </p:blipFill>
        <p:spPr>
          <a:xfrm>
            <a:off x="3063014" y="3733245"/>
            <a:ext cx="2751049" cy="189359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5DD4F53-B475-41E6-9DF0-9413C86F168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0028"/>
          <a:stretch/>
        </p:blipFill>
        <p:spPr>
          <a:xfrm>
            <a:off x="3059832" y="1450891"/>
            <a:ext cx="2767318" cy="200652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743F80B-0D93-4398-AAB1-FA3A436F9AC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9304"/>
          <a:stretch/>
        </p:blipFill>
        <p:spPr>
          <a:xfrm>
            <a:off x="6269636" y="3427399"/>
            <a:ext cx="2839439" cy="207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5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支持方法の違い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7" y="2945726"/>
            <a:ext cx="9056198" cy="373587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/>
          <a:srcRect b="63341"/>
          <a:stretch/>
        </p:blipFill>
        <p:spPr>
          <a:xfrm>
            <a:off x="3059833" y="4437112"/>
            <a:ext cx="2705288" cy="89917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3"/>
          <a:srcRect b="63341"/>
          <a:stretch/>
        </p:blipFill>
        <p:spPr>
          <a:xfrm>
            <a:off x="6393397" y="4437112"/>
            <a:ext cx="2705288" cy="899170"/>
          </a:xfrm>
          <a:prstGeom prst="rect">
            <a:avLst/>
          </a:prstGeom>
        </p:spPr>
      </p:pic>
      <p:sp>
        <p:nvSpPr>
          <p:cNvPr id="14" name="Text Box 114"/>
          <p:cNvSpPr txBox="1">
            <a:spLocks noChangeArrowheads="1"/>
          </p:cNvSpPr>
          <p:nvPr/>
        </p:nvSpPr>
        <p:spPr bwMode="auto">
          <a:xfrm>
            <a:off x="467544" y="1361606"/>
            <a:ext cx="705678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両端の固定（拘束）の仕方を変えると，たわみが変化する．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en-US" altLang="ja-JP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両端の固定方法を考えて設計しましょう．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片持ちは弱いですよ．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2175765" y="3619460"/>
            <a:ext cx="884068" cy="4614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 Box 114"/>
          <p:cNvSpPr txBox="1">
            <a:spLocks noChangeArrowheads="1"/>
          </p:cNvSpPr>
          <p:nvPr/>
        </p:nvSpPr>
        <p:spPr bwMode="auto">
          <a:xfrm>
            <a:off x="2124777" y="6305124"/>
            <a:ext cx="7056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800" b="1" dirty="0">
                <a:solidFill>
                  <a:srgbClr val="FF0000"/>
                </a:solidFill>
              </a:rPr>
              <a:t>軸方向の力が発生するので，構造力学では扱わない問題ですが．．．．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0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静定と不静定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10" name="Text Box 114"/>
          <p:cNvSpPr txBox="1">
            <a:spLocks noChangeArrowheads="1"/>
          </p:cNvSpPr>
          <p:nvPr/>
        </p:nvSpPr>
        <p:spPr bwMode="auto">
          <a:xfrm>
            <a:off x="467544" y="1268760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これまで学んできたのは静定梁（</a:t>
            </a:r>
            <a:r>
              <a:rPr lang="en-US" altLang="ja-JP" sz="2000" b="1" dirty="0">
                <a:solidFill>
                  <a:srgbClr val="FF0000"/>
                </a:solidFill>
              </a:rPr>
              <a:t>Statically-determinate beam</a:t>
            </a:r>
            <a:r>
              <a:rPr lang="ja-JP" altLang="en-US" sz="2000" b="1" dirty="0">
                <a:solidFill>
                  <a:srgbClr val="FF0000"/>
                </a:solidFill>
              </a:rPr>
              <a:t>）：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30348" y="2974948"/>
            <a:ext cx="6786068" cy="191096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7724332" y="3189594"/>
            <a:ext cx="431800" cy="457200"/>
          </a:xfrm>
          <a:custGeom>
            <a:avLst/>
            <a:gdLst>
              <a:gd name="connsiteX0" fmla="*/ 190500 w 469900"/>
              <a:gd name="connsiteY0" fmla="*/ 0 h 457200"/>
              <a:gd name="connsiteX1" fmla="*/ 0 w 469900"/>
              <a:gd name="connsiteY1" fmla="*/ 457200 h 457200"/>
              <a:gd name="connsiteX2" fmla="*/ 469900 w 469900"/>
              <a:gd name="connsiteY2" fmla="*/ 457200 h 457200"/>
              <a:gd name="connsiteX3" fmla="*/ 190500 w 469900"/>
              <a:gd name="connsiteY3" fmla="*/ 0 h 457200"/>
              <a:gd name="connsiteX0" fmla="*/ 190500 w 431800"/>
              <a:gd name="connsiteY0" fmla="*/ 0 h 457200"/>
              <a:gd name="connsiteX1" fmla="*/ 0 w 431800"/>
              <a:gd name="connsiteY1" fmla="*/ 457200 h 457200"/>
              <a:gd name="connsiteX2" fmla="*/ 431800 w 431800"/>
              <a:gd name="connsiteY2" fmla="*/ 457200 h 457200"/>
              <a:gd name="connsiteX3" fmla="*/ 190500 w 431800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457200">
                <a:moveTo>
                  <a:pt x="190500" y="0"/>
                </a:moveTo>
                <a:lnTo>
                  <a:pt x="0" y="457200"/>
                </a:lnTo>
                <a:lnTo>
                  <a:pt x="431800" y="457200"/>
                </a:lnTo>
                <a:lnTo>
                  <a:pt x="190500" y="0"/>
                </a:lnTo>
                <a:close/>
              </a:path>
            </a:pathLst>
          </a:cu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 rot="5400000" flipH="1">
            <a:off x="1050887" y="3175122"/>
            <a:ext cx="253953" cy="1207198"/>
            <a:chOff x="5015814" y="1556792"/>
            <a:chExt cx="253953" cy="1207198"/>
          </a:xfrm>
        </p:grpSpPr>
        <p:cxnSp>
          <p:nvCxnSpPr>
            <p:cNvPr id="17" name="直線コネクタ 16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/>
        </p:nvGrpSpPr>
        <p:grpSpPr>
          <a:xfrm rot="5400000" flipH="1">
            <a:off x="7855489" y="3181657"/>
            <a:ext cx="253953" cy="1207198"/>
            <a:chOff x="5015814" y="1556792"/>
            <a:chExt cx="253953" cy="1207198"/>
          </a:xfrm>
        </p:grpSpPr>
        <p:cxnSp>
          <p:nvCxnSpPr>
            <p:cNvPr id="25" name="直線コネクタ 24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楕円 31"/>
          <p:cNvSpPr/>
          <p:nvPr/>
        </p:nvSpPr>
        <p:spPr>
          <a:xfrm>
            <a:off x="895656" y="3183561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 flipV="1">
            <a:off x="1124256" y="3080259"/>
            <a:ext cx="7200095" cy="2075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878520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14"/>
          <p:cNvSpPr txBox="1">
            <a:spLocks noChangeArrowheads="1"/>
          </p:cNvSpPr>
          <p:nvPr/>
        </p:nvSpPr>
        <p:spPr bwMode="auto">
          <a:xfrm>
            <a:off x="2037364" y="202079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390688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97486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112425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14"/>
          <p:cNvSpPr txBox="1">
            <a:spLocks noChangeArrowheads="1"/>
          </p:cNvSpPr>
          <p:nvPr/>
        </p:nvSpPr>
        <p:spPr bwMode="auto">
          <a:xfrm>
            <a:off x="39344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791641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114"/>
          <p:cNvSpPr txBox="1">
            <a:spLocks noChangeArrowheads="1"/>
          </p:cNvSpPr>
          <p:nvPr/>
        </p:nvSpPr>
        <p:spPr bwMode="auto">
          <a:xfrm>
            <a:off x="718560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50" name="直線コネクタ 49"/>
          <p:cNvCxnSpPr/>
          <p:nvPr/>
        </p:nvCxnSpPr>
        <p:spPr>
          <a:xfrm>
            <a:off x="2026998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195350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685153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オブジェクト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133808"/>
              </p:ext>
            </p:extLst>
          </p:nvPr>
        </p:nvGraphicFramePr>
        <p:xfrm>
          <a:off x="2335213" y="4165600"/>
          <a:ext cx="18430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6" name="Equation" r:id="rId3" imgW="1155600" imgH="228600" progId="Equation.DSMT4">
                  <p:embed/>
                </p:oleObj>
              </mc:Choice>
              <mc:Fallback>
                <p:oleObj name="Equation" r:id="rId3" imgW="1155600" imgH="228600" progId="Equation.DSMT4">
                  <p:embed/>
                  <p:pic>
                    <p:nvPicPr>
                      <p:cNvPr id="107" name="オブジェクト 10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5213" y="4165600"/>
                        <a:ext cx="1843087" cy="360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4843448" y="335033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5" name="オブジェクト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842393"/>
              </p:ext>
            </p:extLst>
          </p:nvPr>
        </p:nvGraphicFramePr>
        <p:xfrm>
          <a:off x="2549823" y="4651722"/>
          <a:ext cx="3462337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7" name="Equation" r:id="rId5" imgW="2273040" imgH="812520" progId="Equation.DSMT4">
                  <p:embed/>
                </p:oleObj>
              </mc:Choice>
              <mc:Fallback>
                <p:oleObj name="Equation" r:id="rId5" imgW="2273040" imgH="812520" progId="Equation.DSMT4">
                  <p:embed/>
                  <p:pic>
                    <p:nvPicPr>
                      <p:cNvPr id="109" name="オブジェクト 10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49823" y="4651722"/>
                        <a:ext cx="3462337" cy="1225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114"/>
          <p:cNvSpPr txBox="1">
            <a:spLocks noChangeArrowheads="1"/>
          </p:cNvSpPr>
          <p:nvPr/>
        </p:nvSpPr>
        <p:spPr bwMode="auto">
          <a:xfrm>
            <a:off x="7895325" y="267381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7" name="Text Box 114"/>
          <p:cNvSpPr txBox="1">
            <a:spLocks noChangeArrowheads="1"/>
          </p:cNvSpPr>
          <p:nvPr/>
        </p:nvSpPr>
        <p:spPr bwMode="auto">
          <a:xfrm>
            <a:off x="507720" y="4176896"/>
            <a:ext cx="18552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力の釣り合いから：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58" name="Text Box 114"/>
          <p:cNvSpPr txBox="1">
            <a:spLocks noChangeArrowheads="1"/>
          </p:cNvSpPr>
          <p:nvPr/>
        </p:nvSpPr>
        <p:spPr bwMode="auto">
          <a:xfrm>
            <a:off x="496728" y="4660043"/>
            <a:ext cx="19870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左端まわりのモーメントの釣り合いから：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59" name="Text Box 114"/>
          <p:cNvSpPr txBox="1">
            <a:spLocks noChangeArrowheads="1"/>
          </p:cNvSpPr>
          <p:nvPr/>
        </p:nvSpPr>
        <p:spPr bwMode="auto">
          <a:xfrm>
            <a:off x="496728" y="5328751"/>
            <a:ext cx="19870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右端まわりのモーメントの釣り合いから：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3635896" y="2169110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114"/>
          <p:cNvSpPr txBox="1">
            <a:spLocks noChangeArrowheads="1"/>
          </p:cNvSpPr>
          <p:nvPr/>
        </p:nvSpPr>
        <p:spPr bwMode="auto">
          <a:xfrm>
            <a:off x="102472" y="6228020"/>
            <a:ext cx="89289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rgbClr val="FF0000"/>
                </a:solidFill>
              </a:rPr>
              <a:t>式が３つ（二つが独立）に対して，変数が二つ（</a:t>
            </a:r>
            <a:r>
              <a:rPr lang="en-US" altLang="ja-JP" sz="1800" b="1" dirty="0">
                <a:solidFill>
                  <a:srgbClr val="FF0000"/>
                </a:solidFill>
              </a:rPr>
              <a:t>R</a:t>
            </a:r>
            <a:r>
              <a:rPr lang="en-US" altLang="ja-JP" sz="1400" b="1" dirty="0">
                <a:solidFill>
                  <a:srgbClr val="FF0000"/>
                </a:solidFill>
              </a:rPr>
              <a:t>1</a:t>
            </a:r>
            <a:r>
              <a:rPr lang="en-US" altLang="ja-JP" sz="1800" b="1" dirty="0">
                <a:solidFill>
                  <a:srgbClr val="FF0000"/>
                </a:solidFill>
              </a:rPr>
              <a:t>, R</a:t>
            </a:r>
            <a:r>
              <a:rPr lang="en-US" altLang="ja-JP" sz="1400" b="1" dirty="0">
                <a:solidFill>
                  <a:srgbClr val="FF0000"/>
                </a:solidFill>
              </a:rPr>
              <a:t>2</a:t>
            </a:r>
            <a:r>
              <a:rPr lang="ja-JP" altLang="en-US" sz="1800" b="1" dirty="0">
                <a:solidFill>
                  <a:srgbClr val="FF0000"/>
                </a:solidFill>
              </a:rPr>
              <a:t>）なので，解が一意に決まる．→静定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62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/>
          <p:nvPr/>
        </p:nvSpPr>
        <p:spPr>
          <a:xfrm>
            <a:off x="994787" y="2316216"/>
            <a:ext cx="6320413" cy="1267720"/>
          </a:xfrm>
          <a:custGeom>
            <a:avLst/>
            <a:gdLst>
              <a:gd name="connsiteX0" fmla="*/ 0 w 6320413"/>
              <a:gd name="connsiteY0" fmla="*/ 18371 h 771998"/>
              <a:gd name="connsiteX1" fmla="*/ 1507253 w 6320413"/>
              <a:gd name="connsiteY1" fmla="*/ 18371 h 771998"/>
              <a:gd name="connsiteX2" fmla="*/ 4511710 w 6320413"/>
              <a:gd name="connsiteY2" fmla="*/ 209290 h 771998"/>
              <a:gd name="connsiteX3" fmla="*/ 6320413 w 6320413"/>
              <a:gd name="connsiteY3" fmla="*/ 771998 h 771998"/>
              <a:gd name="connsiteX0" fmla="*/ 0 w 6320413"/>
              <a:gd name="connsiteY0" fmla="*/ 17666 h 771293"/>
              <a:gd name="connsiteX1" fmla="*/ 1507253 w 6320413"/>
              <a:gd name="connsiteY1" fmla="*/ 17666 h 771293"/>
              <a:gd name="connsiteX2" fmla="*/ 3959051 w 6320413"/>
              <a:gd name="connsiteY2" fmla="*/ 198537 h 771293"/>
              <a:gd name="connsiteX3" fmla="*/ 6320413 w 6320413"/>
              <a:gd name="connsiteY3" fmla="*/ 771293 h 771293"/>
              <a:gd name="connsiteX0" fmla="*/ 0 w 6320413"/>
              <a:gd name="connsiteY0" fmla="*/ 17666 h 771293"/>
              <a:gd name="connsiteX1" fmla="*/ 1708220 w 6320413"/>
              <a:gd name="connsiteY1" fmla="*/ 17666 h 771293"/>
              <a:gd name="connsiteX2" fmla="*/ 3959051 w 6320413"/>
              <a:gd name="connsiteY2" fmla="*/ 198537 h 771293"/>
              <a:gd name="connsiteX3" fmla="*/ 6320413 w 6320413"/>
              <a:gd name="connsiteY3" fmla="*/ 771293 h 771293"/>
              <a:gd name="connsiteX0" fmla="*/ 0 w 6320413"/>
              <a:gd name="connsiteY0" fmla="*/ 20509 h 774136"/>
              <a:gd name="connsiteX1" fmla="*/ 1708220 w 6320413"/>
              <a:gd name="connsiteY1" fmla="*/ 20509 h 774136"/>
              <a:gd name="connsiteX2" fmla="*/ 4119824 w 6320413"/>
              <a:gd name="connsiteY2" fmla="*/ 241573 h 774136"/>
              <a:gd name="connsiteX3" fmla="*/ 6320413 w 6320413"/>
              <a:gd name="connsiteY3" fmla="*/ 774136 h 774136"/>
              <a:gd name="connsiteX0" fmla="*/ 0 w 6320413"/>
              <a:gd name="connsiteY0" fmla="*/ 16887 h 770514"/>
              <a:gd name="connsiteX1" fmla="*/ 1748413 w 6320413"/>
              <a:gd name="connsiteY1" fmla="*/ 22949 h 770514"/>
              <a:gd name="connsiteX2" fmla="*/ 4119824 w 6320413"/>
              <a:gd name="connsiteY2" fmla="*/ 237951 h 770514"/>
              <a:gd name="connsiteX3" fmla="*/ 6320413 w 6320413"/>
              <a:gd name="connsiteY3" fmla="*/ 770514 h 770514"/>
              <a:gd name="connsiteX0" fmla="*/ 0 w 6320413"/>
              <a:gd name="connsiteY0" fmla="*/ 11125 h 764752"/>
              <a:gd name="connsiteX1" fmla="*/ 1668026 w 6320413"/>
              <a:gd name="connsiteY1" fmla="*/ 29310 h 764752"/>
              <a:gd name="connsiteX2" fmla="*/ 4119824 w 6320413"/>
              <a:gd name="connsiteY2" fmla="*/ 232189 h 764752"/>
              <a:gd name="connsiteX3" fmla="*/ 6320413 w 6320413"/>
              <a:gd name="connsiteY3" fmla="*/ 764752 h 76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20413" h="764752">
                <a:moveTo>
                  <a:pt x="0" y="11125"/>
                </a:moveTo>
                <a:cubicBezTo>
                  <a:pt x="377650" y="-4785"/>
                  <a:pt x="981389" y="-7534"/>
                  <a:pt x="1668026" y="29310"/>
                </a:cubicBezTo>
                <a:cubicBezTo>
                  <a:pt x="2354663" y="66154"/>
                  <a:pt x="3344426" y="109615"/>
                  <a:pt x="4119824" y="232189"/>
                </a:cubicBezTo>
                <a:cubicBezTo>
                  <a:pt x="4895222" y="354763"/>
                  <a:pt x="5817158" y="546200"/>
                  <a:pt x="6320413" y="764752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8496944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たわみ（</a:t>
            </a:r>
            <a:r>
              <a:rPr lang="en-US" altLang="ja-JP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Deflection</a:t>
            </a: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）とたわみ角（</a:t>
            </a:r>
            <a:r>
              <a:rPr lang="en-US" altLang="ja-JP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</a:t>
            </a: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grpSp>
        <p:nvGrpSpPr>
          <p:cNvPr id="111" name="グループ化 110"/>
          <p:cNvGrpSpPr/>
          <p:nvPr/>
        </p:nvGrpSpPr>
        <p:grpSpPr>
          <a:xfrm>
            <a:off x="755639" y="1709277"/>
            <a:ext cx="253953" cy="1207198"/>
            <a:chOff x="5015814" y="1556792"/>
            <a:chExt cx="253953" cy="1207198"/>
          </a:xfrm>
        </p:grpSpPr>
        <p:cxnSp>
          <p:nvCxnSpPr>
            <p:cNvPr id="132" name="直線コネクタ 131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Text Box 114"/>
          <p:cNvSpPr txBox="1">
            <a:spLocks noChangeArrowheads="1"/>
          </p:cNvSpPr>
          <p:nvPr/>
        </p:nvSpPr>
        <p:spPr bwMode="auto">
          <a:xfrm>
            <a:off x="1719162" y="2433313"/>
            <a:ext cx="6480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pSp>
        <p:nvGrpSpPr>
          <p:cNvPr id="156" name="グループ化 155"/>
          <p:cNvGrpSpPr/>
          <p:nvPr/>
        </p:nvGrpSpPr>
        <p:grpSpPr>
          <a:xfrm>
            <a:off x="755639" y="1709277"/>
            <a:ext cx="253953" cy="1207198"/>
            <a:chOff x="5015814" y="1556792"/>
            <a:chExt cx="253953" cy="1207198"/>
          </a:xfrm>
        </p:grpSpPr>
        <p:cxnSp>
          <p:nvCxnSpPr>
            <p:cNvPr id="157" name="直線コネクタ 156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コネクタ 158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コネクタ 160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コネクタ 162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4" name="直線コネクタ 163"/>
          <p:cNvCxnSpPr/>
          <p:nvPr/>
        </p:nvCxnSpPr>
        <p:spPr>
          <a:xfrm>
            <a:off x="999451" y="2318389"/>
            <a:ext cx="659688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 Box 114"/>
          <p:cNvSpPr txBox="1">
            <a:spLocks noChangeArrowheads="1"/>
          </p:cNvSpPr>
          <p:nvPr/>
        </p:nvSpPr>
        <p:spPr bwMode="auto">
          <a:xfrm>
            <a:off x="7333268" y="1762352"/>
            <a:ext cx="3817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cxnSp>
        <p:nvCxnSpPr>
          <p:cNvPr id="166" name="直線コネクタ 165"/>
          <p:cNvCxnSpPr/>
          <p:nvPr/>
        </p:nvCxnSpPr>
        <p:spPr>
          <a:xfrm rot="16200000">
            <a:off x="471093" y="1872481"/>
            <a:ext cx="105226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 Box 114"/>
          <p:cNvSpPr txBox="1">
            <a:spLocks noChangeArrowheads="1"/>
          </p:cNvSpPr>
          <p:nvPr/>
        </p:nvSpPr>
        <p:spPr bwMode="auto">
          <a:xfrm>
            <a:off x="1042836" y="1167135"/>
            <a:ext cx="369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 flipH="1" flipV="1">
            <a:off x="5230063" y="2312876"/>
            <a:ext cx="2085137" cy="12710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オブジェクト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518863"/>
              </p:ext>
            </p:extLst>
          </p:nvPr>
        </p:nvGraphicFramePr>
        <p:xfrm>
          <a:off x="5645150" y="2309813"/>
          <a:ext cx="4095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93" name="Equation" r:id="rId3" imgW="279360" imgH="228600" progId="Equation.DSMT4">
                  <p:embed/>
                </p:oleObj>
              </mc:Choice>
              <mc:Fallback>
                <p:oleObj name="Equation" r:id="rId3" imgW="279360" imgH="228600" progId="Equation.DSMT4">
                  <p:embed/>
                  <p:pic>
                    <p:nvPicPr>
                      <p:cNvPr id="66" name="オブジェクト 6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45150" y="2309813"/>
                        <a:ext cx="40957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0" name="直線コネクタ 79"/>
          <p:cNvCxnSpPr/>
          <p:nvPr/>
        </p:nvCxnSpPr>
        <p:spPr>
          <a:xfrm flipV="1">
            <a:off x="7298198" y="2320032"/>
            <a:ext cx="6302" cy="1191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114"/>
          <p:cNvSpPr txBox="1">
            <a:spLocks noChangeArrowheads="1"/>
          </p:cNvSpPr>
          <p:nvPr/>
        </p:nvSpPr>
        <p:spPr bwMode="auto">
          <a:xfrm>
            <a:off x="7412818" y="2633498"/>
            <a:ext cx="119365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たわみ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US" altLang="ja-JP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en-US" altLang="ja-JP" sz="12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max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85" name="Text Box 114"/>
          <p:cNvSpPr txBox="1">
            <a:spLocks noChangeArrowheads="1"/>
          </p:cNvSpPr>
          <p:nvPr/>
        </p:nvSpPr>
        <p:spPr bwMode="auto">
          <a:xfrm>
            <a:off x="4833102" y="1801062"/>
            <a:ext cx="19705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たわみ角 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θ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93" name="Text Box 114"/>
          <p:cNvSpPr txBox="1">
            <a:spLocks noChangeArrowheads="1"/>
          </p:cNvSpPr>
          <p:nvPr/>
        </p:nvSpPr>
        <p:spPr bwMode="auto">
          <a:xfrm>
            <a:off x="6825537" y="3718047"/>
            <a:ext cx="11936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接線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125029" y="1610150"/>
            <a:ext cx="3080569" cy="4276234"/>
            <a:chOff x="3125029" y="1610150"/>
            <a:chExt cx="3080569" cy="4276234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3125029" y="1610150"/>
              <a:ext cx="3080569" cy="4276234"/>
              <a:chOff x="3125029" y="1610150"/>
              <a:chExt cx="3080569" cy="4276234"/>
            </a:xfrm>
          </p:grpSpPr>
          <p:grpSp>
            <p:nvGrpSpPr>
              <p:cNvPr id="39" name="グループ化 38"/>
              <p:cNvGrpSpPr/>
              <p:nvPr/>
            </p:nvGrpSpPr>
            <p:grpSpPr>
              <a:xfrm>
                <a:off x="3125029" y="1610150"/>
                <a:ext cx="3080569" cy="4276234"/>
                <a:chOff x="3125029" y="1610150"/>
                <a:chExt cx="3080569" cy="4276234"/>
              </a:xfrm>
            </p:grpSpPr>
            <p:grpSp>
              <p:nvGrpSpPr>
                <p:cNvPr id="38" name="グループ化 37"/>
                <p:cNvGrpSpPr/>
                <p:nvPr/>
              </p:nvGrpSpPr>
              <p:grpSpPr>
                <a:xfrm>
                  <a:off x="3125029" y="1610150"/>
                  <a:ext cx="3080569" cy="4276234"/>
                  <a:chOff x="3125029" y="1610150"/>
                  <a:chExt cx="3080569" cy="4276234"/>
                </a:xfrm>
              </p:grpSpPr>
              <p:sp>
                <p:nvSpPr>
                  <p:cNvPr id="105" name="円弧 104"/>
                  <p:cNvSpPr/>
                  <p:nvPr/>
                </p:nvSpPr>
                <p:spPr>
                  <a:xfrm rot="578757" flipV="1">
                    <a:off x="3430336" y="1610150"/>
                    <a:ext cx="1981296" cy="1981296"/>
                  </a:xfrm>
                  <a:prstGeom prst="arc">
                    <a:avLst>
                      <a:gd name="adj1" fmla="val 20770253"/>
                      <a:gd name="adj2" fmla="val 0"/>
                    </a:avLst>
                  </a:prstGeom>
                  <a:ln w="19050">
                    <a:solidFill>
                      <a:schemeClr val="tx1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37" name="グループ化 36"/>
                  <p:cNvGrpSpPr/>
                  <p:nvPr/>
                </p:nvGrpSpPr>
                <p:grpSpPr>
                  <a:xfrm>
                    <a:off x="3125029" y="1695697"/>
                    <a:ext cx="3080569" cy="4190687"/>
                    <a:chOff x="3125029" y="1695697"/>
                    <a:chExt cx="3080569" cy="4190687"/>
                  </a:xfrm>
                </p:grpSpPr>
                <p:cxnSp>
                  <p:nvCxnSpPr>
                    <p:cNvPr id="86" name="直線コネクタ 85"/>
                    <p:cNvCxnSpPr/>
                    <p:nvPr/>
                  </p:nvCxnSpPr>
                  <p:spPr>
                    <a:xfrm flipV="1">
                      <a:off x="3948370" y="2587202"/>
                      <a:ext cx="520411" cy="3290070"/>
                    </a:xfrm>
                    <a:prstGeom prst="line">
                      <a:avLst/>
                    </a:prstGeom>
                    <a:ln w="1905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直線コネクタ 87"/>
                    <p:cNvCxnSpPr/>
                    <p:nvPr/>
                  </p:nvCxnSpPr>
                  <p:spPr>
                    <a:xfrm flipV="1">
                      <a:off x="3963175" y="2667374"/>
                      <a:ext cx="1031041" cy="3219010"/>
                    </a:xfrm>
                    <a:prstGeom prst="line">
                      <a:avLst/>
                    </a:prstGeom>
                    <a:ln w="19050">
                      <a:solidFill>
                        <a:srgbClr val="00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直線コネクタ 89"/>
                    <p:cNvCxnSpPr/>
                    <p:nvPr/>
                  </p:nvCxnSpPr>
                  <p:spPr>
                    <a:xfrm flipH="1" flipV="1">
                      <a:off x="3125029" y="2334657"/>
                      <a:ext cx="2754289" cy="444119"/>
                    </a:xfrm>
                    <a:prstGeom prst="line">
                      <a:avLst/>
                    </a:prstGeom>
                    <a:ln w="1905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直線コネクタ 93"/>
                    <p:cNvCxnSpPr/>
                    <p:nvPr/>
                  </p:nvCxnSpPr>
                  <p:spPr>
                    <a:xfrm flipH="1" flipV="1">
                      <a:off x="3625505" y="2312169"/>
                      <a:ext cx="2580093" cy="657175"/>
                    </a:xfrm>
                    <a:prstGeom prst="line">
                      <a:avLst/>
                    </a:prstGeom>
                    <a:ln w="19050">
                      <a:solidFill>
                        <a:srgbClr val="00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5" name="フリーフォーム 34"/>
                    <p:cNvSpPr/>
                    <p:nvPr/>
                  </p:nvSpPr>
                  <p:spPr>
                    <a:xfrm>
                      <a:off x="4200211" y="2502040"/>
                      <a:ext cx="241160" cy="321547"/>
                    </a:xfrm>
                    <a:custGeom>
                      <a:avLst/>
                      <a:gdLst>
                        <a:gd name="connsiteX0" fmla="*/ 40193 w 241160"/>
                        <a:gd name="connsiteY0" fmla="*/ 0 h 321547"/>
                        <a:gd name="connsiteX1" fmla="*/ 0 w 241160"/>
                        <a:gd name="connsiteY1" fmla="*/ 301450 h 321547"/>
                        <a:gd name="connsiteX2" fmla="*/ 241160 w 241160"/>
                        <a:gd name="connsiteY2" fmla="*/ 321547 h 321547"/>
                        <a:gd name="connsiteX0" fmla="*/ 40193 w 241160"/>
                        <a:gd name="connsiteY0" fmla="*/ 0 h 321547"/>
                        <a:gd name="connsiteX1" fmla="*/ 0 w 241160"/>
                        <a:gd name="connsiteY1" fmla="*/ 281354 h 321547"/>
                        <a:gd name="connsiteX2" fmla="*/ 241160 w 241160"/>
                        <a:gd name="connsiteY2" fmla="*/ 321547 h 32154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241160" h="321547">
                          <a:moveTo>
                            <a:pt x="40193" y="0"/>
                          </a:moveTo>
                          <a:lnTo>
                            <a:pt x="0" y="281354"/>
                          </a:lnTo>
                          <a:lnTo>
                            <a:pt x="241160" y="321547"/>
                          </a:lnTo>
                        </a:path>
                      </a:pathLst>
                    </a:custGeom>
                    <a:noFill/>
                    <a:ln w="190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9" name="フリーフォーム 98"/>
                    <p:cNvSpPr/>
                    <p:nvPr/>
                  </p:nvSpPr>
                  <p:spPr>
                    <a:xfrm flipH="1">
                      <a:off x="4894364" y="2733547"/>
                      <a:ext cx="311499" cy="251209"/>
                    </a:xfrm>
                    <a:custGeom>
                      <a:avLst/>
                      <a:gdLst>
                        <a:gd name="connsiteX0" fmla="*/ 40193 w 241160"/>
                        <a:gd name="connsiteY0" fmla="*/ 0 h 321547"/>
                        <a:gd name="connsiteX1" fmla="*/ 0 w 241160"/>
                        <a:gd name="connsiteY1" fmla="*/ 301450 h 321547"/>
                        <a:gd name="connsiteX2" fmla="*/ 241160 w 241160"/>
                        <a:gd name="connsiteY2" fmla="*/ 321547 h 321547"/>
                        <a:gd name="connsiteX0" fmla="*/ 40193 w 241160"/>
                        <a:gd name="connsiteY0" fmla="*/ 0 h 321547"/>
                        <a:gd name="connsiteX1" fmla="*/ 0 w 241160"/>
                        <a:gd name="connsiteY1" fmla="*/ 281354 h 321547"/>
                        <a:gd name="connsiteX2" fmla="*/ 241160 w 241160"/>
                        <a:gd name="connsiteY2" fmla="*/ 321547 h 321547"/>
                        <a:gd name="connsiteX0" fmla="*/ 40193 w 351692"/>
                        <a:gd name="connsiteY0" fmla="*/ 0 h 281354"/>
                        <a:gd name="connsiteX1" fmla="*/ 0 w 351692"/>
                        <a:gd name="connsiteY1" fmla="*/ 281354 h 281354"/>
                        <a:gd name="connsiteX2" fmla="*/ 351692 w 351692"/>
                        <a:gd name="connsiteY2" fmla="*/ 190918 h 281354"/>
                        <a:gd name="connsiteX0" fmla="*/ 0 w 311499"/>
                        <a:gd name="connsiteY0" fmla="*/ 0 h 251209"/>
                        <a:gd name="connsiteX1" fmla="*/ 50242 w 311499"/>
                        <a:gd name="connsiteY1" fmla="*/ 251209 h 251209"/>
                        <a:gd name="connsiteX2" fmla="*/ 311499 w 311499"/>
                        <a:gd name="connsiteY2" fmla="*/ 190918 h 251209"/>
                        <a:gd name="connsiteX0" fmla="*/ 0 w 311499"/>
                        <a:gd name="connsiteY0" fmla="*/ 0 h 251209"/>
                        <a:gd name="connsiteX1" fmla="*/ 80387 w 311499"/>
                        <a:gd name="connsiteY1" fmla="*/ 251209 h 251209"/>
                        <a:gd name="connsiteX2" fmla="*/ 311499 w 311499"/>
                        <a:gd name="connsiteY2" fmla="*/ 190918 h 2512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11499" h="251209">
                          <a:moveTo>
                            <a:pt x="0" y="0"/>
                          </a:moveTo>
                          <a:lnTo>
                            <a:pt x="80387" y="251209"/>
                          </a:lnTo>
                          <a:lnTo>
                            <a:pt x="311499" y="190918"/>
                          </a:lnTo>
                        </a:path>
                      </a:pathLst>
                    </a:custGeom>
                    <a:noFill/>
                    <a:ln w="19050">
                      <a:solidFill>
                        <a:srgbClr val="00FF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01" name="Text Box 1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67601" y="2557769"/>
                      <a:ext cx="851017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cap="sq">
                          <a:solidFill>
                            <a:schemeClr val="tx1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ja-JP" altLang="en-U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接線</a:t>
                      </a:r>
                      <a:endParaRPr lang="en-US" altLang="ja-JP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102" name="Text Box 1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78182" y="3070051"/>
                      <a:ext cx="851017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cap="sq">
                          <a:solidFill>
                            <a:schemeClr val="tx1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ja-JP" altLang="en-U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接線</a:t>
                      </a:r>
                      <a:endParaRPr lang="en-US" altLang="ja-JP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graphicFrame>
                  <p:nvGraphicFramePr>
                    <p:cNvPr id="103" name="オブジェクト 102"/>
                    <p:cNvGraphicFramePr>
                      <a:graphicFrameLocks noChangeAspect="1"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813636934"/>
                        </p:ext>
                      </p:extLst>
                    </p:nvPr>
                  </p:nvGraphicFramePr>
                  <p:xfrm>
                    <a:off x="4146600" y="4311073"/>
                    <a:ext cx="334962" cy="258762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55894" name="Equation" r:id="rId5" imgW="228600" imgH="177480" progId="Equation.DSMT4">
                            <p:embed/>
                          </p:oleObj>
                        </mc:Choice>
                        <mc:Fallback>
                          <p:oleObj name="Equation" r:id="rId5" imgW="228600" imgH="177480" progId="Equation.DSMT4">
                            <p:embed/>
                            <p:pic>
                              <p:nvPicPr>
                                <p:cNvPr id="55" name="オブジェクト 54"/>
                                <p:cNvPicPr/>
                                <p:nvPr/>
                              </p:nvPicPr>
                              <p:blipFill>
                                <a:blip r:embed="rId6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4146600" y="4311073"/>
                                  <a:ext cx="334962" cy="258762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104" name="オブジェクト 103"/>
                    <p:cNvGraphicFramePr>
                      <a:graphicFrameLocks noChangeAspect="1"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037309282"/>
                        </p:ext>
                      </p:extLst>
                    </p:nvPr>
                  </p:nvGraphicFramePr>
                  <p:xfrm>
                    <a:off x="3913188" y="3865563"/>
                    <a:ext cx="223837" cy="24130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55895" name="Equation" r:id="rId7" imgW="152280" imgH="164880" progId="Equation.DSMT4">
                            <p:embed/>
                          </p:oleObj>
                        </mc:Choice>
                        <mc:Fallback>
                          <p:oleObj name="Equation" r:id="rId7" imgW="152280" imgH="164880" progId="Equation.DSMT4">
                            <p:embed/>
                            <p:pic>
                              <p:nvPicPr>
                                <p:cNvPr id="103" name="オブジェクト 102"/>
                                <p:cNvPicPr/>
                                <p:nvPr/>
                              </p:nvPicPr>
                              <p:blipFill>
                                <a:blip r:embed="rId8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3913188" y="3865563"/>
                                  <a:ext cx="223837" cy="241300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sp>
                  <p:nvSpPr>
                    <p:cNvPr id="36" name="円弧 35"/>
                    <p:cNvSpPr/>
                    <p:nvPr/>
                  </p:nvSpPr>
                  <p:spPr>
                    <a:xfrm>
                      <a:off x="3428697" y="1695697"/>
                      <a:ext cx="1981296" cy="1981296"/>
                    </a:xfrm>
                    <a:prstGeom prst="arc">
                      <a:avLst>
                        <a:gd name="adj1" fmla="val 20770253"/>
                        <a:gd name="adj2" fmla="val 0"/>
                      </a:avLst>
                    </a:prstGeom>
                    <a:ln w="19050">
                      <a:solidFill>
                        <a:schemeClr val="tx1"/>
                      </a:solidFill>
                      <a:headEnd type="none" w="med" len="med"/>
                      <a:tailEnd type="arrow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graphicFrame>
                  <p:nvGraphicFramePr>
                    <p:cNvPr id="106" name="オブジェクト 105"/>
                    <p:cNvGraphicFramePr>
                      <a:graphicFrameLocks noChangeAspect="1"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1073772178"/>
                        </p:ext>
                      </p:extLst>
                    </p:nvPr>
                  </p:nvGraphicFramePr>
                  <p:xfrm>
                    <a:off x="4938898" y="2371649"/>
                    <a:ext cx="334962" cy="258762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55896" name="Equation" r:id="rId9" imgW="228600" imgH="177480" progId="Equation.DSMT4">
                            <p:embed/>
                          </p:oleObj>
                        </mc:Choice>
                        <mc:Fallback>
                          <p:oleObj name="Equation" r:id="rId9" imgW="228600" imgH="177480" progId="Equation.DSMT4">
                            <p:embed/>
                            <p:pic>
                              <p:nvPicPr>
                                <p:cNvPr id="103" name="オブジェクト 102"/>
                                <p:cNvPicPr/>
                                <p:nvPr/>
                              </p:nvPicPr>
                              <p:blipFill>
                                <a:blip r:embed="rId6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4938898" y="2371649"/>
                                  <a:ext cx="334962" cy="258762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</p:grpSp>
            <p:graphicFrame>
              <p:nvGraphicFramePr>
                <p:cNvPr id="110" name="オブジェクト 10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313564107"/>
                    </p:ext>
                  </p:extLst>
                </p:nvPr>
              </p:nvGraphicFramePr>
              <p:xfrm>
                <a:off x="4551363" y="2620963"/>
                <a:ext cx="279400" cy="25876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5897" name="Equation" r:id="rId10" imgW="190440" imgH="177480" progId="Equation.DSMT4">
                        <p:embed/>
                      </p:oleObj>
                    </mc:Choice>
                    <mc:Fallback>
                      <p:oleObj name="Equation" r:id="rId10" imgW="190440" imgH="177480" progId="Equation.DSMT4">
                        <p:embed/>
                        <p:pic>
                          <p:nvPicPr>
                            <p:cNvPr id="53" name="オブジェクト 52"/>
                            <p:cNvPicPr/>
                            <p:nvPr/>
                          </p:nvPicPr>
                          <p:blipFill>
                            <a:blip r:embed="rId11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551363" y="2620963"/>
                              <a:ext cx="279400" cy="258762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56" name="オブジェクト 5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45500166"/>
                  </p:ext>
                </p:extLst>
              </p:nvPr>
            </p:nvGraphicFramePr>
            <p:xfrm>
              <a:off x="3681256" y="2066107"/>
              <a:ext cx="668338" cy="2587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898" name="Equation" r:id="rId12" imgW="457200" imgH="177480" progId="Equation.DSMT4">
                      <p:embed/>
                    </p:oleObj>
                  </mc:Choice>
                  <mc:Fallback>
                    <p:oleObj name="Equation" r:id="rId12" imgW="457200" imgH="177480" progId="Equation.DSMT4">
                      <p:embed/>
                      <p:pic>
                        <p:nvPicPr>
                          <p:cNvPr id="55" name="オブジェクト 54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3681256" y="2066107"/>
                            <a:ext cx="668338" cy="25876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3" name="オブジェクト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969050"/>
                </p:ext>
              </p:extLst>
            </p:nvPr>
          </p:nvGraphicFramePr>
          <p:xfrm>
            <a:off x="3222735" y="2074224"/>
            <a:ext cx="185738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899" name="Equation" r:id="rId14" imgW="126720" imgH="177480" progId="Equation.DSMT4">
                    <p:embed/>
                  </p:oleObj>
                </mc:Choice>
                <mc:Fallback>
                  <p:oleObj name="Equation" r:id="rId14" imgW="126720" imgH="177480" progId="Equation.DSMT4">
                    <p:embed/>
                    <p:pic>
                      <p:nvPicPr>
                        <p:cNvPr id="56" name="オブジェクト 55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222735" y="2074224"/>
                          <a:ext cx="185738" cy="2587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1184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静定と不静定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10" name="Text Box 114"/>
          <p:cNvSpPr txBox="1">
            <a:spLocks noChangeArrowheads="1"/>
          </p:cNvSpPr>
          <p:nvPr/>
        </p:nvSpPr>
        <p:spPr bwMode="auto">
          <a:xfrm>
            <a:off x="467544" y="1268760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こんな問題は不静定梁（</a:t>
            </a:r>
            <a:r>
              <a:rPr lang="en-US" altLang="ja-JP" sz="2000" b="1" dirty="0">
                <a:solidFill>
                  <a:srgbClr val="FF0000"/>
                </a:solidFill>
              </a:rPr>
              <a:t>Statically-indeterminate beam</a:t>
            </a:r>
            <a:r>
              <a:rPr lang="ja-JP" altLang="en-US" sz="2000" b="1" dirty="0">
                <a:solidFill>
                  <a:srgbClr val="FF0000"/>
                </a:solidFill>
              </a:rPr>
              <a:t>）：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30348" y="2974948"/>
            <a:ext cx="6786068" cy="191096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 rot="10800000" flipV="1">
            <a:off x="7905712" y="2487036"/>
            <a:ext cx="253953" cy="1207198"/>
            <a:chOff x="5015814" y="1556792"/>
            <a:chExt cx="253953" cy="1207198"/>
          </a:xfrm>
        </p:grpSpPr>
        <p:cxnSp>
          <p:nvCxnSpPr>
            <p:cNvPr id="17" name="直線コネクタ 16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線コネクタ 33"/>
          <p:cNvCxnSpPr/>
          <p:nvPr/>
        </p:nvCxnSpPr>
        <p:spPr>
          <a:xfrm flipV="1">
            <a:off x="1124256" y="3080259"/>
            <a:ext cx="7200095" cy="2075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878520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14"/>
          <p:cNvSpPr txBox="1">
            <a:spLocks noChangeArrowheads="1"/>
          </p:cNvSpPr>
          <p:nvPr/>
        </p:nvSpPr>
        <p:spPr bwMode="auto">
          <a:xfrm>
            <a:off x="2037364" y="202079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390688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97486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112425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14"/>
          <p:cNvSpPr txBox="1">
            <a:spLocks noChangeArrowheads="1"/>
          </p:cNvSpPr>
          <p:nvPr/>
        </p:nvSpPr>
        <p:spPr bwMode="auto">
          <a:xfrm>
            <a:off x="39344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791641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114"/>
          <p:cNvSpPr txBox="1">
            <a:spLocks noChangeArrowheads="1"/>
          </p:cNvSpPr>
          <p:nvPr/>
        </p:nvSpPr>
        <p:spPr bwMode="auto">
          <a:xfrm>
            <a:off x="718560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50" name="直線コネクタ 49"/>
          <p:cNvCxnSpPr/>
          <p:nvPr/>
        </p:nvCxnSpPr>
        <p:spPr>
          <a:xfrm>
            <a:off x="2026998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195350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685153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オブジェクト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358009"/>
              </p:ext>
            </p:extLst>
          </p:nvPr>
        </p:nvGraphicFramePr>
        <p:xfrm>
          <a:off x="2335213" y="4165600"/>
          <a:ext cx="18430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08" name="Equation" r:id="rId3" imgW="1155600" imgH="228600" progId="Equation.DSMT4">
                  <p:embed/>
                </p:oleObj>
              </mc:Choice>
              <mc:Fallback>
                <p:oleObj name="Equation" r:id="rId3" imgW="1155600" imgH="228600" progId="Equation.DSMT4">
                  <p:embed/>
                  <p:pic>
                    <p:nvPicPr>
                      <p:cNvPr id="53" name="オブジェクト 5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5213" y="4165600"/>
                        <a:ext cx="1843087" cy="360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4843448" y="3350334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5" name="オブジェクト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880872"/>
              </p:ext>
            </p:extLst>
          </p:nvPr>
        </p:nvGraphicFramePr>
        <p:xfrm>
          <a:off x="2519363" y="4632325"/>
          <a:ext cx="4587875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09" name="Equation" r:id="rId5" imgW="3009600" imgH="812520" progId="Equation.DSMT4">
                  <p:embed/>
                </p:oleObj>
              </mc:Choice>
              <mc:Fallback>
                <p:oleObj name="Equation" r:id="rId5" imgW="3009600" imgH="812520" progId="Equation.DSMT4">
                  <p:embed/>
                  <p:pic>
                    <p:nvPicPr>
                      <p:cNvPr id="55" name="オブジェクト 5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9363" y="4632325"/>
                        <a:ext cx="4587875" cy="1223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114"/>
          <p:cNvSpPr txBox="1">
            <a:spLocks noChangeArrowheads="1"/>
          </p:cNvSpPr>
          <p:nvPr/>
        </p:nvSpPr>
        <p:spPr bwMode="auto">
          <a:xfrm>
            <a:off x="7895325" y="267381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7" name="Text Box 114"/>
          <p:cNvSpPr txBox="1">
            <a:spLocks noChangeArrowheads="1"/>
          </p:cNvSpPr>
          <p:nvPr/>
        </p:nvSpPr>
        <p:spPr bwMode="auto">
          <a:xfrm>
            <a:off x="507720" y="4176896"/>
            <a:ext cx="18552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力の釣り合いから：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58" name="Text Box 114"/>
          <p:cNvSpPr txBox="1">
            <a:spLocks noChangeArrowheads="1"/>
          </p:cNvSpPr>
          <p:nvPr/>
        </p:nvSpPr>
        <p:spPr bwMode="auto">
          <a:xfrm>
            <a:off x="496728" y="4660043"/>
            <a:ext cx="19454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左端まわりのモーメントの釣り合いから：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59" name="Text Box 114"/>
          <p:cNvSpPr txBox="1">
            <a:spLocks noChangeArrowheads="1"/>
          </p:cNvSpPr>
          <p:nvPr/>
        </p:nvSpPr>
        <p:spPr bwMode="auto">
          <a:xfrm>
            <a:off x="496728" y="5328751"/>
            <a:ext cx="19454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右端まわりのモーメントの釣り合いから：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3635896" y="2169110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114"/>
          <p:cNvSpPr txBox="1">
            <a:spLocks noChangeArrowheads="1"/>
          </p:cNvSpPr>
          <p:nvPr/>
        </p:nvSpPr>
        <p:spPr bwMode="auto">
          <a:xfrm>
            <a:off x="102472" y="6041424"/>
            <a:ext cx="89289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式が３つ（２つが独立）に対して，変数が３つ（</a:t>
            </a:r>
            <a:r>
              <a:rPr lang="en-US" altLang="ja-JP" sz="1600" b="1" dirty="0">
                <a:solidFill>
                  <a:srgbClr val="FF0000"/>
                </a:solidFill>
              </a:rPr>
              <a:t>R</a:t>
            </a:r>
            <a:r>
              <a:rPr lang="en-US" altLang="ja-JP" sz="1200" b="1" dirty="0">
                <a:solidFill>
                  <a:srgbClr val="FF0000"/>
                </a:solidFill>
              </a:rPr>
              <a:t>1</a:t>
            </a:r>
            <a:r>
              <a:rPr lang="en-US" altLang="ja-JP" sz="1600" b="1" dirty="0">
                <a:solidFill>
                  <a:srgbClr val="FF0000"/>
                </a:solidFill>
              </a:rPr>
              <a:t>, R</a:t>
            </a:r>
            <a:r>
              <a:rPr lang="en-US" altLang="ja-JP" sz="1200" b="1" dirty="0">
                <a:solidFill>
                  <a:srgbClr val="FF0000"/>
                </a:solidFill>
              </a:rPr>
              <a:t>2</a:t>
            </a:r>
            <a:r>
              <a:rPr lang="en-US" altLang="ja-JP" sz="1600" b="1" dirty="0">
                <a:solidFill>
                  <a:srgbClr val="FF0000"/>
                </a:solidFill>
              </a:rPr>
              <a:t>, M</a:t>
            </a:r>
            <a:r>
              <a:rPr lang="ja-JP" altLang="en-US" sz="1600" b="1" dirty="0">
                <a:solidFill>
                  <a:srgbClr val="FF0000"/>
                </a:solidFill>
              </a:rPr>
              <a:t>）なので，解が一意に定まらない（モーメントを固定したことにより</a:t>
            </a:r>
            <a:r>
              <a:rPr lang="en-US" altLang="ja-JP" sz="1600" b="1" dirty="0">
                <a:solidFill>
                  <a:srgbClr val="FF0000"/>
                </a:solidFill>
              </a:rPr>
              <a:t>0</a:t>
            </a:r>
            <a:r>
              <a:rPr lang="ja-JP" altLang="en-US" sz="1600" b="1" dirty="0" err="1">
                <a:solidFill>
                  <a:srgbClr val="FF0000"/>
                </a:solidFill>
              </a:rPr>
              <a:t>でなく</a:t>
            </a:r>
            <a:r>
              <a:rPr lang="ja-JP" altLang="en-US" sz="1600" b="1" dirty="0">
                <a:solidFill>
                  <a:srgbClr val="FF0000"/>
                </a:solidFill>
              </a:rPr>
              <a:t>なり，未知数となった）．→不静定→つまり，もう一つの式が必要．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45" name="Text Box 114"/>
          <p:cNvSpPr txBox="1">
            <a:spLocks noChangeArrowheads="1"/>
          </p:cNvSpPr>
          <p:nvPr/>
        </p:nvSpPr>
        <p:spPr bwMode="auto">
          <a:xfrm>
            <a:off x="7114473" y="337642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  <a:r>
              <a:rPr lang="en-US" altLang="ja-JP" sz="16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" name="円弧 1"/>
          <p:cNvSpPr/>
          <p:nvPr/>
        </p:nvSpPr>
        <p:spPr>
          <a:xfrm>
            <a:off x="7684046" y="2737783"/>
            <a:ext cx="432048" cy="700100"/>
          </a:xfrm>
          <a:prstGeom prst="arc">
            <a:avLst>
              <a:gd name="adj1" fmla="val 14270856"/>
              <a:gd name="adj2" fmla="val 8525448"/>
            </a:avLst>
          </a:prstGeom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" name="グループ化 46"/>
          <p:cNvGrpSpPr/>
          <p:nvPr/>
        </p:nvGrpSpPr>
        <p:grpSpPr>
          <a:xfrm rot="5400000" flipH="1">
            <a:off x="1050887" y="3175122"/>
            <a:ext cx="253953" cy="1207198"/>
            <a:chOff x="5015814" y="1556792"/>
            <a:chExt cx="253953" cy="1207198"/>
          </a:xfrm>
        </p:grpSpPr>
        <p:cxnSp>
          <p:nvCxnSpPr>
            <p:cNvPr id="48" name="直線コネクタ 47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楕円 66"/>
          <p:cNvSpPr/>
          <p:nvPr/>
        </p:nvSpPr>
        <p:spPr>
          <a:xfrm>
            <a:off x="895656" y="3183561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32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静定と不静定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10" name="Text Box 114"/>
          <p:cNvSpPr txBox="1">
            <a:spLocks noChangeArrowheads="1"/>
          </p:cNvSpPr>
          <p:nvPr/>
        </p:nvSpPr>
        <p:spPr bwMode="auto">
          <a:xfrm>
            <a:off x="467544" y="1268760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こんな問題は不静定梁（</a:t>
            </a:r>
            <a:r>
              <a:rPr lang="en-US" altLang="ja-JP" sz="2000" b="1" dirty="0">
                <a:solidFill>
                  <a:srgbClr val="FF0000"/>
                </a:solidFill>
              </a:rPr>
              <a:t>Statically-indeterminate beam</a:t>
            </a:r>
            <a:r>
              <a:rPr lang="ja-JP" altLang="en-US" sz="2000" b="1" dirty="0">
                <a:solidFill>
                  <a:srgbClr val="FF0000"/>
                </a:solidFill>
              </a:rPr>
              <a:t>）：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30348" y="2974948"/>
            <a:ext cx="6786068" cy="191096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 flipV="1">
            <a:off x="1124256" y="3080259"/>
            <a:ext cx="7200095" cy="2075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878520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14"/>
          <p:cNvSpPr txBox="1">
            <a:spLocks noChangeArrowheads="1"/>
          </p:cNvSpPr>
          <p:nvPr/>
        </p:nvSpPr>
        <p:spPr bwMode="auto">
          <a:xfrm>
            <a:off x="2037364" y="202079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390688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97486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112425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14"/>
          <p:cNvSpPr txBox="1">
            <a:spLocks noChangeArrowheads="1"/>
          </p:cNvSpPr>
          <p:nvPr/>
        </p:nvSpPr>
        <p:spPr bwMode="auto">
          <a:xfrm>
            <a:off x="39344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791641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114"/>
          <p:cNvSpPr txBox="1">
            <a:spLocks noChangeArrowheads="1"/>
          </p:cNvSpPr>
          <p:nvPr/>
        </p:nvSpPr>
        <p:spPr bwMode="auto">
          <a:xfrm>
            <a:off x="718560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50" name="直線コネクタ 49"/>
          <p:cNvCxnSpPr/>
          <p:nvPr/>
        </p:nvCxnSpPr>
        <p:spPr>
          <a:xfrm>
            <a:off x="2026998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195350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685153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3646540" y="319142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6" name="Text Box 114"/>
          <p:cNvSpPr txBox="1">
            <a:spLocks noChangeArrowheads="1"/>
          </p:cNvSpPr>
          <p:nvPr/>
        </p:nvSpPr>
        <p:spPr bwMode="auto">
          <a:xfrm>
            <a:off x="7895325" y="267381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3635896" y="2169110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114"/>
          <p:cNvSpPr txBox="1">
            <a:spLocks noChangeArrowheads="1"/>
          </p:cNvSpPr>
          <p:nvPr/>
        </p:nvSpPr>
        <p:spPr bwMode="auto">
          <a:xfrm>
            <a:off x="755576" y="3882534"/>
            <a:ext cx="75687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もうひとつの式として，たわみを求める．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287841"/>
              </p:ext>
            </p:extLst>
          </p:nvPr>
        </p:nvGraphicFramePr>
        <p:xfrm>
          <a:off x="3087688" y="4722813"/>
          <a:ext cx="174625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88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55" name="オブジェクト 5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87688" y="4722813"/>
                        <a:ext cx="174625" cy="268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 Box 114"/>
          <p:cNvSpPr txBox="1">
            <a:spLocks noChangeArrowheads="1"/>
          </p:cNvSpPr>
          <p:nvPr/>
        </p:nvSpPr>
        <p:spPr bwMode="auto">
          <a:xfrm>
            <a:off x="755576" y="4272242"/>
            <a:ext cx="54006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切断面</a:t>
            </a:r>
            <a:r>
              <a:rPr lang="en-US" altLang="ja-JP" sz="1600" b="1" dirty="0">
                <a:solidFill>
                  <a:srgbClr val="FF0000"/>
                </a:solidFill>
              </a:rPr>
              <a:t>x</a:t>
            </a:r>
            <a:r>
              <a:rPr lang="ja-JP" altLang="en-US" sz="1600" b="1" dirty="0">
                <a:solidFill>
                  <a:srgbClr val="FF0000"/>
                </a:solidFill>
              </a:rPr>
              <a:t>を基準として，左側の曲げモーメント</a:t>
            </a:r>
            <a:r>
              <a:rPr lang="en-US" altLang="ja-JP" sz="1600" b="1" dirty="0">
                <a:solidFill>
                  <a:srgbClr val="FF0000"/>
                </a:solidFill>
              </a:rPr>
              <a:t>M</a:t>
            </a:r>
            <a:r>
              <a:rPr lang="ja-JP" altLang="en-US" sz="1600" b="1" dirty="0">
                <a:solidFill>
                  <a:srgbClr val="FF0000"/>
                </a:solidFill>
              </a:rPr>
              <a:t>を求めると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49" name="オブジェクト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5304939"/>
              </p:ext>
            </p:extLst>
          </p:nvPr>
        </p:nvGraphicFramePr>
        <p:xfrm>
          <a:off x="1266825" y="4594225"/>
          <a:ext cx="443547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89" name="Equation" r:id="rId5" imgW="3225600" imgH="393480" progId="Equation.DSMT4">
                  <p:embed/>
                </p:oleObj>
              </mc:Choice>
              <mc:Fallback>
                <p:oleObj name="Equation" r:id="rId5" imgW="3225600" imgH="393480" progId="Equation.DSMT4">
                  <p:embed/>
                  <p:pic>
                    <p:nvPicPr>
                      <p:cNvPr id="51" name="オブジェクト 5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6825" y="4594225"/>
                        <a:ext cx="4435475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円弧 59"/>
          <p:cNvSpPr/>
          <p:nvPr/>
        </p:nvSpPr>
        <p:spPr>
          <a:xfrm>
            <a:off x="2968152" y="2713272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/>
          <p:cNvSpPr/>
          <p:nvPr/>
        </p:nvSpPr>
        <p:spPr>
          <a:xfrm>
            <a:off x="3121498" y="3034688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直線コネクタ 63"/>
          <p:cNvCxnSpPr/>
          <p:nvPr/>
        </p:nvCxnSpPr>
        <p:spPr>
          <a:xfrm>
            <a:off x="1124256" y="3046154"/>
            <a:ext cx="1467728" cy="973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114"/>
          <p:cNvSpPr txBox="1">
            <a:spLocks noChangeArrowheads="1"/>
          </p:cNvSpPr>
          <p:nvPr/>
        </p:nvSpPr>
        <p:spPr bwMode="auto">
          <a:xfrm>
            <a:off x="1990586" y="248278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1984" y="2956465"/>
            <a:ext cx="58838" cy="2189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Text Box 114"/>
          <p:cNvSpPr txBox="1">
            <a:spLocks noChangeArrowheads="1"/>
          </p:cNvSpPr>
          <p:nvPr/>
        </p:nvSpPr>
        <p:spPr bwMode="auto">
          <a:xfrm>
            <a:off x="2182633" y="314658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67" name="Text Box 114"/>
          <p:cNvSpPr txBox="1">
            <a:spLocks noChangeArrowheads="1"/>
          </p:cNvSpPr>
          <p:nvPr/>
        </p:nvSpPr>
        <p:spPr bwMode="auto">
          <a:xfrm>
            <a:off x="2582513" y="31562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68" name="Text Box 114"/>
          <p:cNvSpPr txBox="1">
            <a:spLocks noChangeArrowheads="1"/>
          </p:cNvSpPr>
          <p:nvPr/>
        </p:nvSpPr>
        <p:spPr bwMode="auto">
          <a:xfrm>
            <a:off x="644858" y="5301208"/>
            <a:ext cx="11366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たわみ角：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pSp>
        <p:nvGrpSpPr>
          <p:cNvPr id="69" name="グループ化 68"/>
          <p:cNvGrpSpPr/>
          <p:nvPr/>
        </p:nvGrpSpPr>
        <p:grpSpPr>
          <a:xfrm rot="10800000" flipV="1">
            <a:off x="7905712" y="2487036"/>
            <a:ext cx="253953" cy="1207198"/>
            <a:chOff x="5015814" y="1556792"/>
            <a:chExt cx="253953" cy="1207198"/>
          </a:xfrm>
        </p:grpSpPr>
        <p:cxnSp>
          <p:nvCxnSpPr>
            <p:cNvPr id="70" name="直線コネクタ 69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7114473" y="337642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  <a:r>
              <a:rPr lang="en-US" altLang="ja-JP" sz="16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8" name="円弧 77"/>
          <p:cNvSpPr/>
          <p:nvPr/>
        </p:nvSpPr>
        <p:spPr>
          <a:xfrm>
            <a:off x="7684046" y="2737783"/>
            <a:ext cx="432048" cy="700100"/>
          </a:xfrm>
          <a:prstGeom prst="arc">
            <a:avLst>
              <a:gd name="adj1" fmla="val 14270856"/>
              <a:gd name="adj2" fmla="val 8525448"/>
            </a:avLst>
          </a:prstGeom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9" name="グループ化 78"/>
          <p:cNvGrpSpPr/>
          <p:nvPr/>
        </p:nvGrpSpPr>
        <p:grpSpPr>
          <a:xfrm rot="5400000" flipH="1">
            <a:off x="1050887" y="3175122"/>
            <a:ext cx="253953" cy="1207198"/>
            <a:chOff x="5015814" y="1556792"/>
            <a:chExt cx="253953" cy="1207198"/>
          </a:xfrm>
        </p:grpSpPr>
        <p:cxnSp>
          <p:nvCxnSpPr>
            <p:cNvPr id="80" name="直線コネクタ 79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楕円 86"/>
          <p:cNvSpPr/>
          <p:nvPr/>
        </p:nvSpPr>
        <p:spPr>
          <a:xfrm>
            <a:off x="895656" y="3183561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Text Box 114"/>
          <p:cNvSpPr txBox="1">
            <a:spLocks noChangeArrowheads="1"/>
          </p:cNvSpPr>
          <p:nvPr/>
        </p:nvSpPr>
        <p:spPr bwMode="auto">
          <a:xfrm>
            <a:off x="2913702" y="2282731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89" name="オブジェクト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297139"/>
              </p:ext>
            </p:extLst>
          </p:nvPr>
        </p:nvGraphicFramePr>
        <p:xfrm>
          <a:off x="1781463" y="5157192"/>
          <a:ext cx="5395912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0" name="Equation" r:id="rId7" imgW="3924000" imgH="812520" progId="Equation.DSMT4">
                  <p:embed/>
                </p:oleObj>
              </mc:Choice>
              <mc:Fallback>
                <p:oleObj name="Equation" r:id="rId7" imgW="3924000" imgH="812520" progId="Equation.DSMT4">
                  <p:embed/>
                  <p:pic>
                    <p:nvPicPr>
                      <p:cNvPr id="49" name="オブジェクト 4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81463" y="5157192"/>
                        <a:ext cx="5395912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" name="Text Box 114"/>
          <p:cNvSpPr txBox="1">
            <a:spLocks noChangeArrowheads="1"/>
          </p:cNvSpPr>
          <p:nvPr/>
        </p:nvSpPr>
        <p:spPr bwMode="auto">
          <a:xfrm>
            <a:off x="644858" y="5805264"/>
            <a:ext cx="11366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たわみ：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91" name="Text Box 114"/>
          <p:cNvSpPr txBox="1">
            <a:spLocks noChangeArrowheads="1"/>
          </p:cNvSpPr>
          <p:nvPr/>
        </p:nvSpPr>
        <p:spPr bwMode="auto">
          <a:xfrm>
            <a:off x="653534" y="6333048"/>
            <a:ext cx="19851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x=0, L</a:t>
            </a:r>
            <a:r>
              <a:rPr lang="ja-JP" altLang="en-US" sz="1600" b="1" dirty="0">
                <a:solidFill>
                  <a:srgbClr val="FF0000"/>
                </a:solidFill>
              </a:rPr>
              <a:t>で</a:t>
            </a:r>
            <a:r>
              <a:rPr lang="en-US" altLang="ja-JP" sz="1600" b="1" dirty="0">
                <a:solidFill>
                  <a:srgbClr val="FF0000"/>
                </a:solidFill>
              </a:rPr>
              <a:t>z=0</a:t>
            </a:r>
            <a:r>
              <a:rPr lang="ja-JP" altLang="en-US" sz="1600" b="1" dirty="0">
                <a:solidFill>
                  <a:srgbClr val="FF0000"/>
                </a:solidFill>
              </a:rPr>
              <a:t>より，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92" name="オブジェクト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151568"/>
              </p:ext>
            </p:extLst>
          </p:nvPr>
        </p:nvGraphicFramePr>
        <p:xfrm>
          <a:off x="2274224" y="6259637"/>
          <a:ext cx="36671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1" name="Equation" r:id="rId9" imgW="2666880" imgH="406080" progId="Equation.DSMT4">
                  <p:embed/>
                </p:oleObj>
              </mc:Choice>
              <mc:Fallback>
                <p:oleObj name="Equation" r:id="rId9" imgW="2666880" imgH="406080" progId="Equation.DSMT4">
                  <p:embed/>
                  <p:pic>
                    <p:nvPicPr>
                      <p:cNvPr id="89" name="オブジェクト 8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74224" y="6259637"/>
                        <a:ext cx="3667125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Text Box 114"/>
          <p:cNvSpPr txBox="1">
            <a:spLocks noChangeArrowheads="1"/>
          </p:cNvSpPr>
          <p:nvPr/>
        </p:nvSpPr>
        <p:spPr bwMode="auto">
          <a:xfrm>
            <a:off x="6517078" y="6142146"/>
            <a:ext cx="19851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x=L</a:t>
            </a:r>
            <a:r>
              <a:rPr lang="ja-JP" altLang="en-US" sz="1600" b="1" dirty="0">
                <a:solidFill>
                  <a:srgbClr val="FF0000"/>
                </a:solidFill>
              </a:rPr>
              <a:t>で</a:t>
            </a:r>
            <a:r>
              <a:rPr lang="en-US" altLang="ja-JP" sz="1600" b="1" dirty="0">
                <a:solidFill>
                  <a:srgbClr val="FF0000"/>
                </a:solidFill>
              </a:rPr>
              <a:t>θ=0</a:t>
            </a:r>
            <a:r>
              <a:rPr lang="ja-JP" altLang="en-US" sz="1600" b="1" dirty="0">
                <a:solidFill>
                  <a:srgbClr val="FF0000"/>
                </a:solidFill>
              </a:rPr>
              <a:t>より，</a:t>
            </a:r>
            <a:r>
              <a:rPr lang="en-US" altLang="ja-JP" sz="1600" b="1" dirty="0">
                <a:solidFill>
                  <a:srgbClr val="FF0000"/>
                </a:solidFill>
              </a:rPr>
              <a:t>R1</a:t>
            </a:r>
            <a:r>
              <a:rPr lang="ja-JP" altLang="en-US" sz="1600" b="1" dirty="0">
                <a:solidFill>
                  <a:srgbClr val="FF0000"/>
                </a:solidFill>
              </a:rPr>
              <a:t>が求められる．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1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静定と不静定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10" name="Text Box 114"/>
          <p:cNvSpPr txBox="1">
            <a:spLocks noChangeArrowheads="1"/>
          </p:cNvSpPr>
          <p:nvPr/>
        </p:nvSpPr>
        <p:spPr bwMode="auto">
          <a:xfrm>
            <a:off x="467544" y="1268760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こんな問題は不静定梁（</a:t>
            </a:r>
            <a:r>
              <a:rPr lang="en-US" altLang="ja-JP" sz="2000" b="1" dirty="0">
                <a:solidFill>
                  <a:srgbClr val="FF0000"/>
                </a:solidFill>
              </a:rPr>
              <a:t>Statically-indeterminate beam</a:t>
            </a:r>
            <a:r>
              <a:rPr lang="ja-JP" altLang="en-US" sz="2000" b="1" dirty="0">
                <a:solidFill>
                  <a:srgbClr val="FF0000"/>
                </a:solidFill>
              </a:rPr>
              <a:t>）：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30348" y="2974948"/>
            <a:ext cx="6786068" cy="191096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 flipV="1">
            <a:off x="1124256" y="3080259"/>
            <a:ext cx="7200095" cy="2075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878520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14"/>
          <p:cNvSpPr txBox="1">
            <a:spLocks noChangeArrowheads="1"/>
          </p:cNvSpPr>
          <p:nvPr/>
        </p:nvSpPr>
        <p:spPr bwMode="auto">
          <a:xfrm>
            <a:off x="2037364" y="202079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390688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97486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112425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14"/>
          <p:cNvSpPr txBox="1">
            <a:spLocks noChangeArrowheads="1"/>
          </p:cNvSpPr>
          <p:nvPr/>
        </p:nvSpPr>
        <p:spPr bwMode="auto">
          <a:xfrm>
            <a:off x="39344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791641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114"/>
          <p:cNvSpPr txBox="1">
            <a:spLocks noChangeArrowheads="1"/>
          </p:cNvSpPr>
          <p:nvPr/>
        </p:nvSpPr>
        <p:spPr bwMode="auto">
          <a:xfrm>
            <a:off x="718560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50" name="直線コネクタ 49"/>
          <p:cNvCxnSpPr/>
          <p:nvPr/>
        </p:nvCxnSpPr>
        <p:spPr>
          <a:xfrm>
            <a:off x="2026998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195350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685153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3646540" y="319142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6" name="Text Box 114"/>
          <p:cNvSpPr txBox="1">
            <a:spLocks noChangeArrowheads="1"/>
          </p:cNvSpPr>
          <p:nvPr/>
        </p:nvSpPr>
        <p:spPr bwMode="auto">
          <a:xfrm>
            <a:off x="7895325" y="267381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3635896" y="2169110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円弧 59"/>
          <p:cNvSpPr/>
          <p:nvPr/>
        </p:nvSpPr>
        <p:spPr>
          <a:xfrm>
            <a:off x="2968152" y="2713272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/>
          <p:cNvSpPr/>
          <p:nvPr/>
        </p:nvSpPr>
        <p:spPr>
          <a:xfrm>
            <a:off x="3121498" y="3034688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直線コネクタ 63"/>
          <p:cNvCxnSpPr/>
          <p:nvPr/>
        </p:nvCxnSpPr>
        <p:spPr>
          <a:xfrm>
            <a:off x="1124256" y="3046154"/>
            <a:ext cx="1467728" cy="973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114"/>
          <p:cNvSpPr txBox="1">
            <a:spLocks noChangeArrowheads="1"/>
          </p:cNvSpPr>
          <p:nvPr/>
        </p:nvSpPr>
        <p:spPr bwMode="auto">
          <a:xfrm>
            <a:off x="1990586" y="248278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1984" y="2956465"/>
            <a:ext cx="58838" cy="2189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Text Box 114"/>
          <p:cNvSpPr txBox="1">
            <a:spLocks noChangeArrowheads="1"/>
          </p:cNvSpPr>
          <p:nvPr/>
        </p:nvSpPr>
        <p:spPr bwMode="auto">
          <a:xfrm>
            <a:off x="2182633" y="314658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67" name="Text Box 114"/>
          <p:cNvSpPr txBox="1">
            <a:spLocks noChangeArrowheads="1"/>
          </p:cNvSpPr>
          <p:nvPr/>
        </p:nvSpPr>
        <p:spPr bwMode="auto">
          <a:xfrm>
            <a:off x="2582513" y="31562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pSp>
        <p:nvGrpSpPr>
          <p:cNvPr id="69" name="グループ化 68"/>
          <p:cNvGrpSpPr/>
          <p:nvPr/>
        </p:nvGrpSpPr>
        <p:grpSpPr>
          <a:xfrm rot="10800000" flipV="1">
            <a:off x="7905712" y="2487036"/>
            <a:ext cx="253953" cy="1207198"/>
            <a:chOff x="5015814" y="1556792"/>
            <a:chExt cx="253953" cy="1207198"/>
          </a:xfrm>
        </p:grpSpPr>
        <p:cxnSp>
          <p:nvCxnSpPr>
            <p:cNvPr id="70" name="直線コネクタ 69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7114473" y="337642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  <a:r>
              <a:rPr lang="en-US" altLang="ja-JP" sz="16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8" name="円弧 77"/>
          <p:cNvSpPr/>
          <p:nvPr/>
        </p:nvSpPr>
        <p:spPr>
          <a:xfrm>
            <a:off x="7684046" y="2737783"/>
            <a:ext cx="432048" cy="700100"/>
          </a:xfrm>
          <a:prstGeom prst="arc">
            <a:avLst>
              <a:gd name="adj1" fmla="val 14270856"/>
              <a:gd name="adj2" fmla="val 8525448"/>
            </a:avLst>
          </a:prstGeom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/>
          <p:cNvSpPr/>
          <p:nvPr/>
        </p:nvSpPr>
        <p:spPr>
          <a:xfrm>
            <a:off x="895656" y="3183561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Text Box 114"/>
          <p:cNvSpPr txBox="1">
            <a:spLocks noChangeArrowheads="1"/>
          </p:cNvSpPr>
          <p:nvPr/>
        </p:nvSpPr>
        <p:spPr bwMode="auto">
          <a:xfrm>
            <a:off x="2913702" y="2282731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89" name="オブジェクト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802834"/>
              </p:ext>
            </p:extLst>
          </p:nvPr>
        </p:nvGraphicFramePr>
        <p:xfrm>
          <a:off x="2182633" y="3670529"/>
          <a:ext cx="373697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26" name="Equation" r:id="rId3" imgW="2717640" imgH="812520" progId="Equation.DSMT4">
                  <p:embed/>
                </p:oleObj>
              </mc:Choice>
              <mc:Fallback>
                <p:oleObj name="Equation" r:id="rId3" imgW="2717640" imgH="812520" progId="Equation.DSMT4">
                  <p:embed/>
                  <p:pic>
                    <p:nvPicPr>
                      <p:cNvPr id="89" name="オブジェクト 8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2633" y="3670529"/>
                        <a:ext cx="3736975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" name="Text Box 114"/>
          <p:cNvSpPr txBox="1">
            <a:spLocks noChangeArrowheads="1"/>
          </p:cNvSpPr>
          <p:nvPr/>
        </p:nvSpPr>
        <p:spPr bwMode="auto">
          <a:xfrm>
            <a:off x="709056" y="4241898"/>
            <a:ext cx="11366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たわみ：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91" name="Text Box 114"/>
          <p:cNvSpPr txBox="1">
            <a:spLocks noChangeArrowheads="1"/>
          </p:cNvSpPr>
          <p:nvPr/>
        </p:nvSpPr>
        <p:spPr bwMode="auto">
          <a:xfrm>
            <a:off x="717481" y="4846812"/>
            <a:ext cx="19851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x=0, L</a:t>
            </a:r>
            <a:r>
              <a:rPr lang="ja-JP" altLang="en-US" sz="1600" b="1" dirty="0">
                <a:solidFill>
                  <a:srgbClr val="FF0000"/>
                </a:solidFill>
              </a:rPr>
              <a:t>で</a:t>
            </a:r>
            <a:r>
              <a:rPr lang="en-US" altLang="ja-JP" sz="1600" b="1" dirty="0">
                <a:solidFill>
                  <a:srgbClr val="FF0000"/>
                </a:solidFill>
              </a:rPr>
              <a:t>z=0</a:t>
            </a:r>
            <a:r>
              <a:rPr lang="ja-JP" altLang="en-US" sz="1600" b="1" dirty="0">
                <a:solidFill>
                  <a:srgbClr val="FF0000"/>
                </a:solidFill>
              </a:rPr>
              <a:t>より，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92" name="オブジェクト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779653"/>
              </p:ext>
            </p:extLst>
          </p:nvPr>
        </p:nvGraphicFramePr>
        <p:xfrm>
          <a:off x="2411760" y="4797152"/>
          <a:ext cx="54483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27" name="Equation" r:id="rId5" imgW="3962160" imgH="812520" progId="Equation.DSMT4">
                  <p:embed/>
                </p:oleObj>
              </mc:Choice>
              <mc:Fallback>
                <p:oleObj name="Equation" r:id="rId5" imgW="3962160" imgH="812520" progId="Equation.DSMT4">
                  <p:embed/>
                  <p:pic>
                    <p:nvPicPr>
                      <p:cNvPr id="92" name="オブジェクト 9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1760" y="4797152"/>
                        <a:ext cx="54483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Text Box 114"/>
          <p:cNvSpPr txBox="1">
            <a:spLocks noChangeArrowheads="1"/>
          </p:cNvSpPr>
          <p:nvPr/>
        </p:nvSpPr>
        <p:spPr bwMode="auto">
          <a:xfrm>
            <a:off x="698709" y="6001872"/>
            <a:ext cx="19851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x=L</a:t>
            </a:r>
            <a:r>
              <a:rPr lang="ja-JP" altLang="en-US" sz="1600" b="1" dirty="0">
                <a:solidFill>
                  <a:srgbClr val="FF0000"/>
                </a:solidFill>
              </a:rPr>
              <a:t>で</a:t>
            </a:r>
            <a:r>
              <a:rPr lang="en-US" altLang="ja-JP" sz="1600" b="1" dirty="0">
                <a:solidFill>
                  <a:srgbClr val="FF0000"/>
                </a:solidFill>
              </a:rPr>
              <a:t>θ=0</a:t>
            </a:r>
            <a:r>
              <a:rPr lang="ja-JP" altLang="en-US" sz="1600" b="1" dirty="0">
                <a:solidFill>
                  <a:srgbClr val="FF0000"/>
                </a:solidFill>
              </a:rPr>
              <a:t>より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2" name="楕円 1"/>
          <p:cNvSpPr/>
          <p:nvPr/>
        </p:nvSpPr>
        <p:spPr>
          <a:xfrm>
            <a:off x="3513260" y="3625308"/>
            <a:ext cx="385500" cy="353839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/>
          <p:cNvSpPr/>
          <p:nvPr/>
        </p:nvSpPr>
        <p:spPr>
          <a:xfrm>
            <a:off x="4334463" y="4214662"/>
            <a:ext cx="389840" cy="38984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楕円 93"/>
          <p:cNvSpPr/>
          <p:nvPr/>
        </p:nvSpPr>
        <p:spPr>
          <a:xfrm>
            <a:off x="4931895" y="4333285"/>
            <a:ext cx="389840" cy="38984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Text Box 114"/>
          <p:cNvSpPr txBox="1">
            <a:spLocks noChangeArrowheads="1"/>
          </p:cNvSpPr>
          <p:nvPr/>
        </p:nvSpPr>
        <p:spPr bwMode="auto">
          <a:xfrm>
            <a:off x="4946648" y="3828107"/>
            <a:ext cx="16262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変数は三つ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96" name="オブジェクト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609411"/>
              </p:ext>
            </p:extLst>
          </p:nvPr>
        </p:nvGraphicFramePr>
        <p:xfrm>
          <a:off x="2411760" y="6030770"/>
          <a:ext cx="52038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28" name="Equation" r:id="rId7" imgW="3784320" imgH="406080" progId="Equation.DSMT4">
                  <p:embed/>
                </p:oleObj>
              </mc:Choice>
              <mc:Fallback>
                <p:oleObj name="Equation" r:id="rId7" imgW="3784320" imgH="406080" progId="Equation.DSMT4">
                  <p:embed/>
                  <p:pic>
                    <p:nvPicPr>
                      <p:cNvPr id="89" name="オブジェクト 8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11760" y="6030770"/>
                        <a:ext cx="5203825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Text Box 114"/>
          <p:cNvSpPr txBox="1">
            <a:spLocks noChangeArrowheads="1"/>
          </p:cNvSpPr>
          <p:nvPr/>
        </p:nvSpPr>
        <p:spPr bwMode="auto">
          <a:xfrm>
            <a:off x="721514" y="3788794"/>
            <a:ext cx="11366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たわみ角：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98" name="楕円 97"/>
          <p:cNvSpPr/>
          <p:nvPr/>
        </p:nvSpPr>
        <p:spPr>
          <a:xfrm>
            <a:off x="4223273" y="3762677"/>
            <a:ext cx="389840" cy="38984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楕円 98"/>
          <p:cNvSpPr/>
          <p:nvPr/>
        </p:nvSpPr>
        <p:spPr>
          <a:xfrm>
            <a:off x="5529768" y="4310372"/>
            <a:ext cx="389840" cy="38984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79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静定と不静定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10" name="Text Box 114"/>
          <p:cNvSpPr txBox="1">
            <a:spLocks noChangeArrowheads="1"/>
          </p:cNvSpPr>
          <p:nvPr/>
        </p:nvSpPr>
        <p:spPr bwMode="auto">
          <a:xfrm>
            <a:off x="467544" y="1268760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こんな問題は不静定梁（</a:t>
            </a:r>
            <a:r>
              <a:rPr lang="en-US" altLang="ja-JP" sz="2000" b="1" dirty="0">
                <a:solidFill>
                  <a:srgbClr val="FF0000"/>
                </a:solidFill>
              </a:rPr>
              <a:t>Statically-indeterminate beam</a:t>
            </a:r>
            <a:r>
              <a:rPr lang="ja-JP" altLang="en-US" sz="2000" b="1" dirty="0">
                <a:solidFill>
                  <a:srgbClr val="FF0000"/>
                </a:solidFill>
              </a:rPr>
              <a:t>）：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30348" y="2974948"/>
            <a:ext cx="6786068" cy="191096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 flipV="1">
            <a:off x="1124256" y="3080259"/>
            <a:ext cx="7200095" cy="2075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878520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14"/>
          <p:cNvSpPr txBox="1">
            <a:spLocks noChangeArrowheads="1"/>
          </p:cNvSpPr>
          <p:nvPr/>
        </p:nvSpPr>
        <p:spPr bwMode="auto">
          <a:xfrm>
            <a:off x="2037364" y="202079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390688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97486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112425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14"/>
          <p:cNvSpPr txBox="1">
            <a:spLocks noChangeArrowheads="1"/>
          </p:cNvSpPr>
          <p:nvPr/>
        </p:nvSpPr>
        <p:spPr bwMode="auto">
          <a:xfrm>
            <a:off x="39344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791641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114"/>
          <p:cNvSpPr txBox="1">
            <a:spLocks noChangeArrowheads="1"/>
          </p:cNvSpPr>
          <p:nvPr/>
        </p:nvSpPr>
        <p:spPr bwMode="auto">
          <a:xfrm>
            <a:off x="718560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50" name="直線コネクタ 49"/>
          <p:cNvCxnSpPr/>
          <p:nvPr/>
        </p:nvCxnSpPr>
        <p:spPr>
          <a:xfrm>
            <a:off x="2026998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195350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685153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3646540" y="319142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6" name="Text Box 114"/>
          <p:cNvSpPr txBox="1">
            <a:spLocks noChangeArrowheads="1"/>
          </p:cNvSpPr>
          <p:nvPr/>
        </p:nvSpPr>
        <p:spPr bwMode="auto">
          <a:xfrm>
            <a:off x="7895325" y="267381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3635896" y="2169110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円弧 59"/>
          <p:cNvSpPr/>
          <p:nvPr/>
        </p:nvSpPr>
        <p:spPr>
          <a:xfrm>
            <a:off x="2968152" y="2713272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/>
          <p:cNvSpPr/>
          <p:nvPr/>
        </p:nvSpPr>
        <p:spPr>
          <a:xfrm>
            <a:off x="3121498" y="3034688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直線コネクタ 63"/>
          <p:cNvCxnSpPr/>
          <p:nvPr/>
        </p:nvCxnSpPr>
        <p:spPr>
          <a:xfrm>
            <a:off x="1124256" y="3046154"/>
            <a:ext cx="1467728" cy="973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114"/>
          <p:cNvSpPr txBox="1">
            <a:spLocks noChangeArrowheads="1"/>
          </p:cNvSpPr>
          <p:nvPr/>
        </p:nvSpPr>
        <p:spPr bwMode="auto">
          <a:xfrm>
            <a:off x="1990586" y="248278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1984" y="2956465"/>
            <a:ext cx="58838" cy="2189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Text Box 114"/>
          <p:cNvSpPr txBox="1">
            <a:spLocks noChangeArrowheads="1"/>
          </p:cNvSpPr>
          <p:nvPr/>
        </p:nvSpPr>
        <p:spPr bwMode="auto">
          <a:xfrm>
            <a:off x="2182633" y="314658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67" name="Text Box 114"/>
          <p:cNvSpPr txBox="1">
            <a:spLocks noChangeArrowheads="1"/>
          </p:cNvSpPr>
          <p:nvPr/>
        </p:nvSpPr>
        <p:spPr bwMode="auto">
          <a:xfrm>
            <a:off x="2582513" y="31562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pSp>
        <p:nvGrpSpPr>
          <p:cNvPr id="69" name="グループ化 68"/>
          <p:cNvGrpSpPr/>
          <p:nvPr/>
        </p:nvGrpSpPr>
        <p:grpSpPr>
          <a:xfrm rot="10800000" flipV="1">
            <a:off x="7905712" y="2487036"/>
            <a:ext cx="253953" cy="1207198"/>
            <a:chOff x="5015814" y="1556792"/>
            <a:chExt cx="253953" cy="1207198"/>
          </a:xfrm>
        </p:grpSpPr>
        <p:cxnSp>
          <p:nvCxnSpPr>
            <p:cNvPr id="70" name="直線コネクタ 69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7114473" y="337642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  <a:r>
              <a:rPr lang="en-US" altLang="ja-JP" sz="16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8" name="円弧 77"/>
          <p:cNvSpPr/>
          <p:nvPr/>
        </p:nvSpPr>
        <p:spPr>
          <a:xfrm>
            <a:off x="7684046" y="2737783"/>
            <a:ext cx="432048" cy="700100"/>
          </a:xfrm>
          <a:prstGeom prst="arc">
            <a:avLst>
              <a:gd name="adj1" fmla="val 14270856"/>
              <a:gd name="adj2" fmla="val 8525448"/>
            </a:avLst>
          </a:prstGeom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/>
          <p:cNvSpPr/>
          <p:nvPr/>
        </p:nvSpPr>
        <p:spPr>
          <a:xfrm>
            <a:off x="895656" y="3183561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Text Box 114"/>
          <p:cNvSpPr txBox="1">
            <a:spLocks noChangeArrowheads="1"/>
          </p:cNvSpPr>
          <p:nvPr/>
        </p:nvSpPr>
        <p:spPr bwMode="auto">
          <a:xfrm>
            <a:off x="2913702" y="2282731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92" name="オブジェクト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520871"/>
              </p:ext>
            </p:extLst>
          </p:nvPr>
        </p:nvGraphicFramePr>
        <p:xfrm>
          <a:off x="969029" y="3984656"/>
          <a:ext cx="2043113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3" name="Equation" r:id="rId3" imgW="1485720" imgH="1054080" progId="Equation.DSMT4">
                  <p:embed/>
                </p:oleObj>
              </mc:Choice>
              <mc:Fallback>
                <p:oleObj name="Equation" r:id="rId3" imgW="1485720" imgH="1054080" progId="Equation.DSMT4">
                  <p:embed/>
                  <p:pic>
                    <p:nvPicPr>
                      <p:cNvPr id="92" name="オブジェクト 9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9029" y="3984656"/>
                        <a:ext cx="2043113" cy="144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Text Box 114"/>
          <p:cNvSpPr txBox="1">
            <a:spLocks noChangeArrowheads="1"/>
          </p:cNvSpPr>
          <p:nvPr/>
        </p:nvSpPr>
        <p:spPr bwMode="auto">
          <a:xfrm>
            <a:off x="3222062" y="4544835"/>
            <a:ext cx="8489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より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53" name="オブジェクト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634423"/>
              </p:ext>
            </p:extLst>
          </p:nvPr>
        </p:nvGraphicFramePr>
        <p:xfrm>
          <a:off x="3981505" y="4002119"/>
          <a:ext cx="1100137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4" name="Equation" r:id="rId5" imgW="799920" imgH="1041120" progId="Equation.DSMT4">
                  <p:embed/>
                </p:oleObj>
              </mc:Choice>
              <mc:Fallback>
                <p:oleObj name="Equation" r:id="rId5" imgW="799920" imgH="1041120" progId="Equation.DSMT4">
                  <p:embed/>
                  <p:pic>
                    <p:nvPicPr>
                      <p:cNvPr id="92" name="オブジェクト 9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81505" y="4002119"/>
                        <a:ext cx="1100137" cy="1423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114"/>
          <p:cNvSpPr txBox="1">
            <a:spLocks noChangeArrowheads="1"/>
          </p:cNvSpPr>
          <p:nvPr/>
        </p:nvSpPr>
        <p:spPr bwMode="auto">
          <a:xfrm>
            <a:off x="5416607" y="4564011"/>
            <a:ext cx="8489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より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57" name="オブジェクト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855736"/>
              </p:ext>
            </p:extLst>
          </p:nvPr>
        </p:nvGraphicFramePr>
        <p:xfrm>
          <a:off x="6265914" y="4103719"/>
          <a:ext cx="1255713" cy="132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5" name="Equation" r:id="rId7" imgW="787320" imgH="838080" progId="Equation.DSMT4">
                  <p:embed/>
                </p:oleObj>
              </mc:Choice>
              <mc:Fallback>
                <p:oleObj name="Equation" r:id="rId7" imgW="787320" imgH="838080" progId="Equation.DSMT4">
                  <p:embed/>
                  <p:pic>
                    <p:nvPicPr>
                      <p:cNvPr id="53" name="オブジェクト 5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65914" y="4103719"/>
                        <a:ext cx="1255713" cy="1322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 Box 114"/>
          <p:cNvSpPr txBox="1">
            <a:spLocks noChangeArrowheads="1"/>
          </p:cNvSpPr>
          <p:nvPr/>
        </p:nvSpPr>
        <p:spPr bwMode="auto">
          <a:xfrm>
            <a:off x="902272" y="5906164"/>
            <a:ext cx="36697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拘束条件により解は求められる．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6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静定と不静定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10" name="Text Box 114"/>
          <p:cNvSpPr txBox="1">
            <a:spLocks noChangeArrowheads="1"/>
          </p:cNvSpPr>
          <p:nvPr/>
        </p:nvSpPr>
        <p:spPr bwMode="auto">
          <a:xfrm>
            <a:off x="467544" y="1268760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こんな問題は不静定梁（</a:t>
            </a:r>
            <a:r>
              <a:rPr lang="en-US" altLang="ja-JP" sz="2000" b="1" dirty="0">
                <a:solidFill>
                  <a:srgbClr val="FF0000"/>
                </a:solidFill>
              </a:rPr>
              <a:t>Statically-indeterminate beam</a:t>
            </a:r>
            <a:r>
              <a:rPr lang="ja-JP" altLang="en-US" sz="2000" b="1" dirty="0">
                <a:solidFill>
                  <a:srgbClr val="FF0000"/>
                </a:solidFill>
              </a:rPr>
              <a:t>）：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30348" y="2974948"/>
            <a:ext cx="6786068" cy="191096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 flipV="1">
            <a:off x="1124256" y="3080259"/>
            <a:ext cx="7200095" cy="2075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878520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14"/>
          <p:cNvSpPr txBox="1">
            <a:spLocks noChangeArrowheads="1"/>
          </p:cNvSpPr>
          <p:nvPr/>
        </p:nvSpPr>
        <p:spPr bwMode="auto">
          <a:xfrm>
            <a:off x="2037364" y="202079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390688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97486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112425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14"/>
          <p:cNvSpPr txBox="1">
            <a:spLocks noChangeArrowheads="1"/>
          </p:cNvSpPr>
          <p:nvPr/>
        </p:nvSpPr>
        <p:spPr bwMode="auto">
          <a:xfrm>
            <a:off x="39344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7916416" y="1916832"/>
            <a:ext cx="0" cy="105519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114"/>
          <p:cNvSpPr txBox="1">
            <a:spLocks noChangeArrowheads="1"/>
          </p:cNvSpPr>
          <p:nvPr/>
        </p:nvSpPr>
        <p:spPr bwMode="auto">
          <a:xfrm>
            <a:off x="7185605" y="195269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R</a:t>
            </a:r>
            <a:r>
              <a:rPr lang="en-US" altLang="ja-JP" sz="1600" b="1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50" name="直線コネクタ 49"/>
          <p:cNvCxnSpPr/>
          <p:nvPr/>
        </p:nvCxnSpPr>
        <p:spPr>
          <a:xfrm>
            <a:off x="2026998" y="218733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195350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6851534" y="2162406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3646540" y="319142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6" name="Text Box 114"/>
          <p:cNvSpPr txBox="1">
            <a:spLocks noChangeArrowheads="1"/>
          </p:cNvSpPr>
          <p:nvPr/>
        </p:nvSpPr>
        <p:spPr bwMode="auto">
          <a:xfrm>
            <a:off x="7895325" y="267381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3635896" y="2169110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114"/>
          <p:cNvSpPr txBox="1">
            <a:spLocks noChangeArrowheads="1"/>
          </p:cNvSpPr>
          <p:nvPr/>
        </p:nvSpPr>
        <p:spPr bwMode="auto">
          <a:xfrm>
            <a:off x="1041519" y="4250063"/>
            <a:ext cx="49333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なお，数値構造解析してみると，こんな変形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60" name="円弧 59"/>
          <p:cNvSpPr/>
          <p:nvPr/>
        </p:nvSpPr>
        <p:spPr>
          <a:xfrm>
            <a:off x="2968152" y="2713272"/>
            <a:ext cx="555976" cy="744051"/>
          </a:xfrm>
          <a:prstGeom prst="arc">
            <a:avLst>
              <a:gd name="adj1" fmla="val 16200000"/>
              <a:gd name="adj2" fmla="val 5021135"/>
            </a:avLst>
          </a:prstGeom>
          <a:noFill/>
          <a:ln w="19050">
            <a:solidFill>
              <a:srgbClr val="FF0000"/>
            </a:solidFill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/>
          <p:cNvSpPr/>
          <p:nvPr/>
        </p:nvSpPr>
        <p:spPr>
          <a:xfrm>
            <a:off x="3121498" y="3034688"/>
            <a:ext cx="107003" cy="107003"/>
          </a:xfrm>
          <a:prstGeom prst="ellips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直線コネクタ 63"/>
          <p:cNvCxnSpPr/>
          <p:nvPr/>
        </p:nvCxnSpPr>
        <p:spPr>
          <a:xfrm>
            <a:off x="1124256" y="3046154"/>
            <a:ext cx="1467728" cy="973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114"/>
          <p:cNvSpPr txBox="1">
            <a:spLocks noChangeArrowheads="1"/>
          </p:cNvSpPr>
          <p:nvPr/>
        </p:nvSpPr>
        <p:spPr bwMode="auto">
          <a:xfrm>
            <a:off x="1990586" y="2482786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1984" y="2956465"/>
            <a:ext cx="58838" cy="2189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Text Box 114"/>
          <p:cNvSpPr txBox="1">
            <a:spLocks noChangeArrowheads="1"/>
          </p:cNvSpPr>
          <p:nvPr/>
        </p:nvSpPr>
        <p:spPr bwMode="auto">
          <a:xfrm>
            <a:off x="2182633" y="3146582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dξ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67" name="Text Box 114"/>
          <p:cNvSpPr txBox="1">
            <a:spLocks noChangeArrowheads="1"/>
          </p:cNvSpPr>
          <p:nvPr/>
        </p:nvSpPr>
        <p:spPr bwMode="auto">
          <a:xfrm>
            <a:off x="2582513" y="3156219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pSp>
        <p:nvGrpSpPr>
          <p:cNvPr id="69" name="グループ化 68"/>
          <p:cNvGrpSpPr/>
          <p:nvPr/>
        </p:nvGrpSpPr>
        <p:grpSpPr>
          <a:xfrm rot="10800000" flipV="1">
            <a:off x="7905712" y="2487036"/>
            <a:ext cx="253953" cy="1207198"/>
            <a:chOff x="5015814" y="1556792"/>
            <a:chExt cx="253953" cy="1207198"/>
          </a:xfrm>
        </p:grpSpPr>
        <p:cxnSp>
          <p:nvCxnSpPr>
            <p:cNvPr id="70" name="直線コネクタ 69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7114473" y="3376427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  <a:r>
              <a:rPr lang="en-US" altLang="ja-JP" sz="16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8" name="円弧 77"/>
          <p:cNvSpPr/>
          <p:nvPr/>
        </p:nvSpPr>
        <p:spPr>
          <a:xfrm>
            <a:off x="7684046" y="2737783"/>
            <a:ext cx="432048" cy="700100"/>
          </a:xfrm>
          <a:prstGeom prst="arc">
            <a:avLst>
              <a:gd name="adj1" fmla="val 14270856"/>
              <a:gd name="adj2" fmla="val 8525448"/>
            </a:avLst>
          </a:prstGeom>
          <a:ln w="190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9" name="グループ化 78"/>
          <p:cNvGrpSpPr/>
          <p:nvPr/>
        </p:nvGrpSpPr>
        <p:grpSpPr>
          <a:xfrm rot="5400000" flipH="1">
            <a:off x="1050887" y="3175122"/>
            <a:ext cx="253953" cy="1207198"/>
            <a:chOff x="5015814" y="1556792"/>
            <a:chExt cx="253953" cy="1207198"/>
          </a:xfrm>
        </p:grpSpPr>
        <p:cxnSp>
          <p:nvCxnSpPr>
            <p:cNvPr id="80" name="直線コネクタ 79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楕円 86"/>
          <p:cNvSpPr/>
          <p:nvPr/>
        </p:nvSpPr>
        <p:spPr>
          <a:xfrm>
            <a:off x="895656" y="3183561"/>
            <a:ext cx="457200" cy="4572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Text Box 114"/>
          <p:cNvSpPr txBox="1">
            <a:spLocks noChangeArrowheads="1"/>
          </p:cNvSpPr>
          <p:nvPr/>
        </p:nvSpPr>
        <p:spPr bwMode="auto">
          <a:xfrm>
            <a:off x="2913702" y="2282731"/>
            <a:ext cx="64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890474"/>
            <a:ext cx="7488832" cy="157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8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構造計算あれこれ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10" name="Text Box 114"/>
          <p:cNvSpPr txBox="1">
            <a:spLocks noChangeArrowheads="1"/>
          </p:cNvSpPr>
          <p:nvPr/>
        </p:nvSpPr>
        <p:spPr bwMode="auto">
          <a:xfrm>
            <a:off x="467544" y="1268760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段付き棒：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53" name="Text Box 114"/>
          <p:cNvSpPr txBox="1">
            <a:spLocks noChangeArrowheads="1"/>
          </p:cNvSpPr>
          <p:nvPr/>
        </p:nvSpPr>
        <p:spPr bwMode="auto">
          <a:xfrm>
            <a:off x="467544" y="4293096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段付き棒（フィレットつき）：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3995708"/>
            <a:ext cx="5617195" cy="284063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7731" y="1072593"/>
            <a:ext cx="5731344" cy="2872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3553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構造計算あれこれ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10" name="Text Box 114"/>
          <p:cNvSpPr txBox="1">
            <a:spLocks noChangeArrowheads="1"/>
          </p:cNvSpPr>
          <p:nvPr/>
        </p:nvSpPr>
        <p:spPr bwMode="auto">
          <a:xfrm>
            <a:off x="467544" y="1268760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テーパ：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7" name="Text Box 114"/>
          <p:cNvSpPr txBox="1">
            <a:spLocks noChangeArrowheads="1"/>
          </p:cNvSpPr>
          <p:nvPr/>
        </p:nvSpPr>
        <p:spPr bwMode="auto">
          <a:xfrm>
            <a:off x="467544" y="5949280"/>
            <a:ext cx="7704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折れないようにどう設計すべきか？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2816"/>
            <a:ext cx="871537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13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8496944" cy="6588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たわみ角（</a:t>
            </a:r>
            <a:r>
              <a:rPr lang="en-US" altLang="ja-JP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</a:t>
            </a: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105" name="円弧 104"/>
          <p:cNvSpPr/>
          <p:nvPr/>
        </p:nvSpPr>
        <p:spPr>
          <a:xfrm rot="578757" flipV="1">
            <a:off x="3430336" y="1610150"/>
            <a:ext cx="1981296" cy="1981296"/>
          </a:xfrm>
          <a:prstGeom prst="arc">
            <a:avLst>
              <a:gd name="adj1" fmla="val 20770253"/>
              <a:gd name="adj2" fmla="val 0"/>
            </a:avLst>
          </a:prstGeom>
          <a:ln w="19050">
            <a:solidFill>
              <a:schemeClr val="tx1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直線コネクタ 85"/>
          <p:cNvCxnSpPr/>
          <p:nvPr/>
        </p:nvCxnSpPr>
        <p:spPr>
          <a:xfrm flipV="1">
            <a:off x="3948370" y="2587202"/>
            <a:ext cx="520411" cy="329007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H="1" flipV="1">
            <a:off x="3125029" y="2334657"/>
            <a:ext cx="2754289" cy="44411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フリーフォーム 34"/>
          <p:cNvSpPr/>
          <p:nvPr/>
        </p:nvSpPr>
        <p:spPr>
          <a:xfrm>
            <a:off x="4200211" y="2502040"/>
            <a:ext cx="241160" cy="321547"/>
          </a:xfrm>
          <a:custGeom>
            <a:avLst/>
            <a:gdLst>
              <a:gd name="connsiteX0" fmla="*/ 40193 w 241160"/>
              <a:gd name="connsiteY0" fmla="*/ 0 h 321547"/>
              <a:gd name="connsiteX1" fmla="*/ 0 w 241160"/>
              <a:gd name="connsiteY1" fmla="*/ 301450 h 321547"/>
              <a:gd name="connsiteX2" fmla="*/ 241160 w 241160"/>
              <a:gd name="connsiteY2" fmla="*/ 321547 h 321547"/>
              <a:gd name="connsiteX0" fmla="*/ 40193 w 241160"/>
              <a:gd name="connsiteY0" fmla="*/ 0 h 321547"/>
              <a:gd name="connsiteX1" fmla="*/ 0 w 241160"/>
              <a:gd name="connsiteY1" fmla="*/ 281354 h 321547"/>
              <a:gd name="connsiteX2" fmla="*/ 241160 w 241160"/>
              <a:gd name="connsiteY2" fmla="*/ 321547 h 321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160" h="321547">
                <a:moveTo>
                  <a:pt x="40193" y="0"/>
                </a:moveTo>
                <a:lnTo>
                  <a:pt x="0" y="281354"/>
                </a:lnTo>
                <a:lnTo>
                  <a:pt x="241160" y="321547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88CA0D5-574E-4E37-A5F9-B13C45C82D92}"/>
              </a:ext>
            </a:extLst>
          </p:cNvPr>
          <p:cNvGrpSpPr/>
          <p:nvPr/>
        </p:nvGrpSpPr>
        <p:grpSpPr>
          <a:xfrm>
            <a:off x="3612805" y="2337569"/>
            <a:ext cx="2580093" cy="3574215"/>
            <a:chOff x="3625505" y="2312169"/>
            <a:chExt cx="2580093" cy="3574215"/>
          </a:xfrm>
        </p:grpSpPr>
        <p:cxnSp>
          <p:nvCxnSpPr>
            <p:cNvPr id="88" name="直線コネクタ 87"/>
            <p:cNvCxnSpPr/>
            <p:nvPr/>
          </p:nvCxnSpPr>
          <p:spPr>
            <a:xfrm flipV="1">
              <a:off x="3963175" y="2667374"/>
              <a:ext cx="1031041" cy="321901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/>
            <p:nvPr/>
          </p:nvCxnSpPr>
          <p:spPr>
            <a:xfrm flipH="1" flipV="1">
              <a:off x="3625505" y="2312169"/>
              <a:ext cx="2580093" cy="657175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フリーフォーム 98"/>
            <p:cNvSpPr/>
            <p:nvPr/>
          </p:nvSpPr>
          <p:spPr>
            <a:xfrm flipH="1">
              <a:off x="4894364" y="2733547"/>
              <a:ext cx="311499" cy="251209"/>
            </a:xfrm>
            <a:custGeom>
              <a:avLst/>
              <a:gdLst>
                <a:gd name="connsiteX0" fmla="*/ 40193 w 241160"/>
                <a:gd name="connsiteY0" fmla="*/ 0 h 321547"/>
                <a:gd name="connsiteX1" fmla="*/ 0 w 241160"/>
                <a:gd name="connsiteY1" fmla="*/ 301450 h 321547"/>
                <a:gd name="connsiteX2" fmla="*/ 241160 w 241160"/>
                <a:gd name="connsiteY2" fmla="*/ 321547 h 321547"/>
                <a:gd name="connsiteX0" fmla="*/ 40193 w 241160"/>
                <a:gd name="connsiteY0" fmla="*/ 0 h 321547"/>
                <a:gd name="connsiteX1" fmla="*/ 0 w 241160"/>
                <a:gd name="connsiteY1" fmla="*/ 281354 h 321547"/>
                <a:gd name="connsiteX2" fmla="*/ 241160 w 241160"/>
                <a:gd name="connsiteY2" fmla="*/ 321547 h 321547"/>
                <a:gd name="connsiteX0" fmla="*/ 40193 w 351692"/>
                <a:gd name="connsiteY0" fmla="*/ 0 h 281354"/>
                <a:gd name="connsiteX1" fmla="*/ 0 w 351692"/>
                <a:gd name="connsiteY1" fmla="*/ 281354 h 281354"/>
                <a:gd name="connsiteX2" fmla="*/ 351692 w 351692"/>
                <a:gd name="connsiteY2" fmla="*/ 190918 h 281354"/>
                <a:gd name="connsiteX0" fmla="*/ 0 w 311499"/>
                <a:gd name="connsiteY0" fmla="*/ 0 h 251209"/>
                <a:gd name="connsiteX1" fmla="*/ 50242 w 311499"/>
                <a:gd name="connsiteY1" fmla="*/ 251209 h 251209"/>
                <a:gd name="connsiteX2" fmla="*/ 311499 w 311499"/>
                <a:gd name="connsiteY2" fmla="*/ 190918 h 251209"/>
                <a:gd name="connsiteX0" fmla="*/ 0 w 311499"/>
                <a:gd name="connsiteY0" fmla="*/ 0 h 251209"/>
                <a:gd name="connsiteX1" fmla="*/ 80387 w 311499"/>
                <a:gd name="connsiteY1" fmla="*/ 251209 h 251209"/>
                <a:gd name="connsiteX2" fmla="*/ 311499 w 311499"/>
                <a:gd name="connsiteY2" fmla="*/ 190918 h 25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1499" h="251209">
                  <a:moveTo>
                    <a:pt x="0" y="0"/>
                  </a:moveTo>
                  <a:lnTo>
                    <a:pt x="80387" y="251209"/>
                  </a:lnTo>
                  <a:lnTo>
                    <a:pt x="311499" y="190918"/>
                  </a:ln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03" name="オブジェクト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228439"/>
              </p:ext>
            </p:extLst>
          </p:nvPr>
        </p:nvGraphicFramePr>
        <p:xfrm>
          <a:off x="4139630" y="4234873"/>
          <a:ext cx="33496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1" name="Equation" r:id="rId3" imgW="228600" imgH="177480" progId="Equation.DSMT4">
                  <p:embed/>
                </p:oleObj>
              </mc:Choice>
              <mc:Fallback>
                <p:oleObj name="Equation" r:id="rId3" imgW="228600" imgH="177480" progId="Equation.DSMT4">
                  <p:embed/>
                  <p:pic>
                    <p:nvPicPr>
                      <p:cNvPr id="103" name="オブジェクト 10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39630" y="4234873"/>
                        <a:ext cx="334962" cy="258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円弧 35"/>
          <p:cNvSpPr/>
          <p:nvPr/>
        </p:nvSpPr>
        <p:spPr>
          <a:xfrm>
            <a:off x="3428697" y="1695697"/>
            <a:ext cx="1981296" cy="1981296"/>
          </a:xfrm>
          <a:prstGeom prst="arc">
            <a:avLst>
              <a:gd name="adj1" fmla="val 20770253"/>
              <a:gd name="adj2" fmla="val 0"/>
            </a:avLst>
          </a:prstGeom>
          <a:ln w="12700">
            <a:solidFill>
              <a:schemeClr val="tx1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06" name="オブジェクト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383431"/>
              </p:ext>
            </p:extLst>
          </p:nvPr>
        </p:nvGraphicFramePr>
        <p:xfrm>
          <a:off x="5512548" y="2421452"/>
          <a:ext cx="33496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2" name="Equation" r:id="rId5" imgW="228600" imgH="177480" progId="Equation.DSMT4">
                  <p:embed/>
                </p:oleObj>
              </mc:Choice>
              <mc:Fallback>
                <p:oleObj name="Equation" r:id="rId5" imgW="228600" imgH="177480" progId="Equation.DSMT4">
                  <p:embed/>
                  <p:pic>
                    <p:nvPicPr>
                      <p:cNvPr id="106" name="オブジェクト 10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12548" y="2421452"/>
                        <a:ext cx="334962" cy="258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98C620F8-A925-4A20-B681-1E60B3B07769}"/>
              </a:ext>
            </a:extLst>
          </p:cNvPr>
          <p:cNvCxnSpPr/>
          <p:nvPr/>
        </p:nvCxnSpPr>
        <p:spPr>
          <a:xfrm>
            <a:off x="999451" y="2318389"/>
            <a:ext cx="659688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円弧 66">
            <a:extLst>
              <a:ext uri="{FF2B5EF4-FFF2-40B4-BE49-F238E27FC236}">
                <a16:creationId xmlns:a16="http://schemas.microsoft.com/office/drawing/2014/main" id="{CE2C5444-E212-4226-AE46-2D6F1C67467A}"/>
              </a:ext>
            </a:extLst>
          </p:cNvPr>
          <p:cNvSpPr/>
          <p:nvPr/>
        </p:nvSpPr>
        <p:spPr>
          <a:xfrm rot="528548" flipV="1">
            <a:off x="4141070" y="2195995"/>
            <a:ext cx="658275" cy="687413"/>
          </a:xfrm>
          <a:prstGeom prst="arc">
            <a:avLst>
              <a:gd name="adj1" fmla="val 16318574"/>
              <a:gd name="adj2" fmla="val 21009533"/>
            </a:avLst>
          </a:prstGeom>
          <a:ln w="1905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8" name="オブジェクト 67">
            <a:extLst>
              <a:ext uri="{FF2B5EF4-FFF2-40B4-BE49-F238E27FC236}">
                <a16:creationId xmlns:a16="http://schemas.microsoft.com/office/drawing/2014/main" id="{ACD79811-49AD-4527-9710-F671361D00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913390"/>
              </p:ext>
            </p:extLst>
          </p:nvPr>
        </p:nvGraphicFramePr>
        <p:xfrm>
          <a:off x="3652913" y="2762780"/>
          <a:ext cx="72548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3" name="Equation" r:id="rId6" imgW="495000" imgH="393480" progId="Equation.DSMT4">
                  <p:embed/>
                </p:oleObj>
              </mc:Choice>
              <mc:Fallback>
                <p:oleObj name="Equation" r:id="rId6" imgW="495000" imgH="393480" progId="Equation.DSMT4">
                  <p:embed/>
                  <p:pic>
                    <p:nvPicPr>
                      <p:cNvPr id="106" name="オブジェクト 10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52913" y="2762780"/>
                        <a:ext cx="725487" cy="573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オブジェクト 68">
            <a:extLst>
              <a:ext uri="{FF2B5EF4-FFF2-40B4-BE49-F238E27FC236}">
                <a16:creationId xmlns:a16="http://schemas.microsoft.com/office/drawing/2014/main" id="{0DA4D13A-BEFB-436E-B38A-96EF181976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047575"/>
              </p:ext>
            </p:extLst>
          </p:nvPr>
        </p:nvGraphicFramePr>
        <p:xfrm>
          <a:off x="3049588" y="2052340"/>
          <a:ext cx="185737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4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106" name="オブジェクト 10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49588" y="2052340"/>
                        <a:ext cx="185737" cy="258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オブジェクト 69">
            <a:extLst>
              <a:ext uri="{FF2B5EF4-FFF2-40B4-BE49-F238E27FC236}">
                <a16:creationId xmlns:a16="http://schemas.microsoft.com/office/drawing/2014/main" id="{68E4340E-D493-44A1-BBEC-A5FAEFB4B4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205601"/>
              </p:ext>
            </p:extLst>
          </p:nvPr>
        </p:nvGraphicFramePr>
        <p:xfrm>
          <a:off x="3687639" y="2052638"/>
          <a:ext cx="66833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5" name="Equation" r:id="rId10" imgW="457200" imgH="177480" progId="Equation.DSMT4">
                  <p:embed/>
                </p:oleObj>
              </mc:Choice>
              <mc:Fallback>
                <p:oleObj name="Equation" r:id="rId10" imgW="457200" imgH="177480" progId="Equation.DSMT4">
                  <p:embed/>
                  <p:pic>
                    <p:nvPicPr>
                      <p:cNvPr id="69" name="オブジェクト 68">
                        <a:extLst>
                          <a:ext uri="{FF2B5EF4-FFF2-40B4-BE49-F238E27FC236}">
                            <a16:creationId xmlns:a16="http://schemas.microsoft.com/office/drawing/2014/main" id="{0DA4D13A-BEFB-436E-B38A-96EF181976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687639" y="2052638"/>
                        <a:ext cx="668337" cy="258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Text Box 114">
            <a:extLst>
              <a:ext uri="{FF2B5EF4-FFF2-40B4-BE49-F238E27FC236}">
                <a16:creationId xmlns:a16="http://schemas.microsoft.com/office/drawing/2014/main" id="{97168A1E-F37C-41EF-9B5F-1B0F5FE8D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05" y="1324089"/>
            <a:ext cx="54324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ちょっとずらして角度の関係を分かりやすくすると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80C7DDAE-CB3A-4AFE-974F-E849B4B30BBD}"/>
              </a:ext>
            </a:extLst>
          </p:cNvPr>
          <p:cNvGrpSpPr/>
          <p:nvPr/>
        </p:nvGrpSpPr>
        <p:grpSpPr>
          <a:xfrm>
            <a:off x="91035" y="1885659"/>
            <a:ext cx="8413715" cy="5781752"/>
            <a:chOff x="91035" y="1885659"/>
            <a:chExt cx="8413715" cy="5781752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1FB6E74F-B8A2-4479-A9C8-B9961C2FFFC5}"/>
                </a:ext>
              </a:extLst>
            </p:cNvPr>
            <p:cNvGrpSpPr/>
            <p:nvPr/>
          </p:nvGrpSpPr>
          <p:grpSpPr>
            <a:xfrm>
              <a:off x="866775" y="5681471"/>
              <a:ext cx="3224213" cy="1072014"/>
              <a:chOff x="866775" y="5681471"/>
              <a:chExt cx="3224213" cy="1072014"/>
            </a:xfrm>
          </p:grpSpPr>
          <p:sp>
            <p:nvSpPr>
              <p:cNvPr id="8" name="フリーフォーム: 図形 7">
                <a:extLst>
                  <a:ext uri="{FF2B5EF4-FFF2-40B4-BE49-F238E27FC236}">
                    <a16:creationId xmlns:a16="http://schemas.microsoft.com/office/drawing/2014/main" id="{494EB266-AE86-4FF6-ABB3-CB910D3CF102}"/>
                  </a:ext>
                </a:extLst>
              </p:cNvPr>
              <p:cNvSpPr/>
              <p:nvPr/>
            </p:nvSpPr>
            <p:spPr>
              <a:xfrm>
                <a:off x="866775" y="6019800"/>
                <a:ext cx="604838" cy="104775"/>
              </a:xfrm>
              <a:custGeom>
                <a:avLst/>
                <a:gdLst>
                  <a:gd name="connsiteX0" fmla="*/ 0 w 604838"/>
                  <a:gd name="connsiteY0" fmla="*/ 0 h 104775"/>
                  <a:gd name="connsiteX1" fmla="*/ 604838 w 604838"/>
                  <a:gd name="connsiteY1" fmla="*/ 0 h 104775"/>
                  <a:gd name="connsiteX2" fmla="*/ 604838 w 604838"/>
                  <a:gd name="connsiteY2" fmla="*/ 42863 h 104775"/>
                  <a:gd name="connsiteX3" fmla="*/ 571500 w 604838"/>
                  <a:gd name="connsiteY3" fmla="*/ 104775 h 104775"/>
                  <a:gd name="connsiteX4" fmla="*/ 0 w 604838"/>
                  <a:gd name="connsiteY4" fmla="*/ 0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4838" h="104775">
                    <a:moveTo>
                      <a:pt x="0" y="0"/>
                    </a:moveTo>
                    <a:lnTo>
                      <a:pt x="604838" y="0"/>
                    </a:lnTo>
                    <a:lnTo>
                      <a:pt x="604838" y="42863"/>
                    </a:lnTo>
                    <a:lnTo>
                      <a:pt x="571500" y="10477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フリーフォーム: 図形 8">
                <a:extLst>
                  <a:ext uri="{FF2B5EF4-FFF2-40B4-BE49-F238E27FC236}">
                    <a16:creationId xmlns:a16="http://schemas.microsoft.com/office/drawing/2014/main" id="{8B8BF8F6-C674-4196-9065-110639B93EF6}"/>
                  </a:ext>
                </a:extLst>
              </p:cNvPr>
              <p:cNvSpPr/>
              <p:nvPr/>
            </p:nvSpPr>
            <p:spPr>
              <a:xfrm>
                <a:off x="3214688" y="6319838"/>
                <a:ext cx="876300" cy="223837"/>
              </a:xfrm>
              <a:custGeom>
                <a:avLst/>
                <a:gdLst>
                  <a:gd name="connsiteX0" fmla="*/ 876300 w 876300"/>
                  <a:gd name="connsiteY0" fmla="*/ 223837 h 223837"/>
                  <a:gd name="connsiteX1" fmla="*/ 9525 w 876300"/>
                  <a:gd name="connsiteY1" fmla="*/ 0 h 223837"/>
                  <a:gd name="connsiteX2" fmla="*/ 0 w 876300"/>
                  <a:gd name="connsiteY2" fmla="*/ 47625 h 223837"/>
                  <a:gd name="connsiteX3" fmla="*/ 14287 w 876300"/>
                  <a:gd name="connsiteY3" fmla="*/ 85725 h 223837"/>
                  <a:gd name="connsiteX4" fmla="*/ 876300 w 876300"/>
                  <a:gd name="connsiteY4" fmla="*/ 223837 h 223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6300" h="223837">
                    <a:moveTo>
                      <a:pt x="876300" y="223837"/>
                    </a:moveTo>
                    <a:lnTo>
                      <a:pt x="9525" y="0"/>
                    </a:lnTo>
                    <a:lnTo>
                      <a:pt x="0" y="47625"/>
                    </a:lnTo>
                    <a:lnTo>
                      <a:pt x="14287" y="85725"/>
                    </a:lnTo>
                    <a:lnTo>
                      <a:pt x="876300" y="223837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フリーフォーム: 図形 9">
                <a:extLst>
                  <a:ext uri="{FF2B5EF4-FFF2-40B4-BE49-F238E27FC236}">
                    <a16:creationId xmlns:a16="http://schemas.microsoft.com/office/drawing/2014/main" id="{8B59A5F2-C9B2-42A6-A9D4-8D6A693235FE}"/>
                  </a:ext>
                </a:extLst>
              </p:cNvPr>
              <p:cNvSpPr/>
              <p:nvPr/>
            </p:nvSpPr>
            <p:spPr>
              <a:xfrm>
                <a:off x="2091604" y="6010275"/>
                <a:ext cx="800100" cy="209550"/>
              </a:xfrm>
              <a:custGeom>
                <a:avLst/>
                <a:gdLst>
                  <a:gd name="connsiteX0" fmla="*/ 0 w 800100"/>
                  <a:gd name="connsiteY0" fmla="*/ 0 h 209550"/>
                  <a:gd name="connsiteX1" fmla="*/ 800100 w 800100"/>
                  <a:gd name="connsiteY1" fmla="*/ 14288 h 209550"/>
                  <a:gd name="connsiteX2" fmla="*/ 800100 w 800100"/>
                  <a:gd name="connsiteY2" fmla="*/ 109538 h 209550"/>
                  <a:gd name="connsiteX3" fmla="*/ 757237 w 800100"/>
                  <a:gd name="connsiteY3" fmla="*/ 190500 h 209550"/>
                  <a:gd name="connsiteX4" fmla="*/ 733425 w 800100"/>
                  <a:gd name="connsiteY4" fmla="*/ 209550 h 209550"/>
                  <a:gd name="connsiteX5" fmla="*/ 0 w 800100"/>
                  <a:gd name="connsiteY5" fmla="*/ 0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209550">
                    <a:moveTo>
                      <a:pt x="0" y="0"/>
                    </a:moveTo>
                    <a:lnTo>
                      <a:pt x="800100" y="14288"/>
                    </a:lnTo>
                    <a:lnTo>
                      <a:pt x="800100" y="109538"/>
                    </a:lnTo>
                    <a:lnTo>
                      <a:pt x="757237" y="190500"/>
                    </a:lnTo>
                    <a:lnTo>
                      <a:pt x="733425" y="20955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aphicFrame>
            <p:nvGraphicFramePr>
              <p:cNvPr id="40" name="オブジェクト 39">
                <a:extLst>
                  <a:ext uri="{FF2B5EF4-FFF2-40B4-BE49-F238E27FC236}">
                    <a16:creationId xmlns:a16="http://schemas.microsoft.com/office/drawing/2014/main" id="{C1CAECE3-44CF-40EA-8A22-2175FD0A46E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64447177"/>
                  </p:ext>
                </p:extLst>
              </p:nvPr>
            </p:nvGraphicFramePr>
            <p:xfrm>
              <a:off x="999451" y="5688551"/>
              <a:ext cx="185737" cy="2587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586" name="Equation" r:id="rId8" imgW="126720" imgH="177480" progId="Equation.DSMT4">
                      <p:embed/>
                    </p:oleObj>
                  </mc:Choice>
                  <mc:Fallback>
                    <p:oleObj name="Equation" r:id="rId8" imgW="126720" imgH="177480" progId="Equation.DSMT4">
                      <p:embed/>
                      <p:pic>
                        <p:nvPicPr>
                          <p:cNvPr id="69" name="オブジェクト 68">
                            <a:extLst>
                              <a:ext uri="{FF2B5EF4-FFF2-40B4-BE49-F238E27FC236}">
                                <a16:creationId xmlns:a16="http://schemas.microsoft.com/office/drawing/2014/main" id="{0DA4D13A-BEFB-436E-B38A-96EF1819764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999451" y="5688551"/>
                            <a:ext cx="185737" cy="2587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" name="オブジェクト 40">
                <a:extLst>
                  <a:ext uri="{FF2B5EF4-FFF2-40B4-BE49-F238E27FC236}">
                    <a16:creationId xmlns:a16="http://schemas.microsoft.com/office/drawing/2014/main" id="{B7E96096-E17D-4D9F-B359-AE55F1D673B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70800751"/>
                  </p:ext>
                </p:extLst>
              </p:nvPr>
            </p:nvGraphicFramePr>
            <p:xfrm>
              <a:off x="3300183" y="6494723"/>
              <a:ext cx="334962" cy="2587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587" name="Equation" r:id="rId5" imgW="228600" imgH="177480" progId="Equation.DSMT4">
                      <p:embed/>
                    </p:oleObj>
                  </mc:Choice>
                  <mc:Fallback>
                    <p:oleObj name="Equation" r:id="rId5" imgW="228600" imgH="177480" progId="Equation.DSMT4">
                      <p:embed/>
                      <p:pic>
                        <p:nvPicPr>
                          <p:cNvPr id="106" name="オブジェクト 105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3300183" y="6494723"/>
                            <a:ext cx="334962" cy="25876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2" name="オブジェクト 41">
                <a:extLst>
                  <a:ext uri="{FF2B5EF4-FFF2-40B4-BE49-F238E27FC236}">
                    <a16:creationId xmlns:a16="http://schemas.microsoft.com/office/drawing/2014/main" id="{75F010B3-7C08-433B-9B50-E175B07BB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75047971"/>
                  </p:ext>
                </p:extLst>
              </p:nvPr>
            </p:nvGraphicFramePr>
            <p:xfrm>
              <a:off x="2147094" y="5681471"/>
              <a:ext cx="668337" cy="2587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588" name="Equation" r:id="rId10" imgW="457200" imgH="177480" progId="Equation.DSMT4">
                      <p:embed/>
                    </p:oleObj>
                  </mc:Choice>
                  <mc:Fallback>
                    <p:oleObj name="Equation" r:id="rId10" imgW="457200" imgH="177480" progId="Equation.DSMT4">
                      <p:embed/>
                      <p:pic>
                        <p:nvPicPr>
                          <p:cNvPr id="70" name="オブジェクト 69">
                            <a:extLst>
                              <a:ext uri="{FF2B5EF4-FFF2-40B4-BE49-F238E27FC236}">
                                <a16:creationId xmlns:a16="http://schemas.microsoft.com/office/drawing/2014/main" id="{68E4340E-D493-44A1-BBEC-A5FAEFB4B431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2147094" y="5681471"/>
                            <a:ext cx="668337" cy="25876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B4DB621E-D799-4DBC-9A9D-6567245A8710}"/>
                </a:ext>
              </a:extLst>
            </p:cNvPr>
            <p:cNvGrpSpPr/>
            <p:nvPr/>
          </p:nvGrpSpPr>
          <p:grpSpPr>
            <a:xfrm>
              <a:off x="91035" y="6017356"/>
              <a:ext cx="8413715" cy="1650055"/>
              <a:chOff x="61947" y="4227216"/>
              <a:chExt cx="3376138" cy="662111"/>
            </a:xfrm>
          </p:grpSpPr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BA52755A-5F7C-443C-B5BA-BCF195C6A6FD}"/>
                  </a:ext>
                </a:extLst>
              </p:cNvPr>
              <p:cNvCxnSpPr/>
              <p:nvPr/>
            </p:nvCxnSpPr>
            <p:spPr>
              <a:xfrm flipH="1" flipV="1">
                <a:off x="370216" y="4229240"/>
                <a:ext cx="2754289" cy="44411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9D9A2763-76B3-420E-87D8-A79D58E3FF67}"/>
                  </a:ext>
                </a:extLst>
              </p:cNvPr>
              <p:cNvCxnSpPr/>
              <p:nvPr/>
            </p:nvCxnSpPr>
            <p:spPr>
              <a:xfrm flipH="1" flipV="1">
                <a:off x="857992" y="4232152"/>
                <a:ext cx="2580093" cy="657175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8BF3A9CB-9692-466D-A1DF-D26DD4D068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947" y="4227216"/>
                <a:ext cx="270985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65FE3F93-C48B-48F4-AFBE-00BCE1A8C84D}"/>
                </a:ext>
              </a:extLst>
            </p:cNvPr>
            <p:cNvSpPr/>
            <p:nvPr/>
          </p:nvSpPr>
          <p:spPr>
            <a:xfrm>
              <a:off x="2825822" y="1885659"/>
              <a:ext cx="2066233" cy="93439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074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/>
          <p:nvPr/>
        </p:nvSpPr>
        <p:spPr>
          <a:xfrm>
            <a:off x="994787" y="2316216"/>
            <a:ext cx="6320413" cy="1267720"/>
          </a:xfrm>
          <a:custGeom>
            <a:avLst/>
            <a:gdLst>
              <a:gd name="connsiteX0" fmla="*/ 0 w 6320413"/>
              <a:gd name="connsiteY0" fmla="*/ 18371 h 771998"/>
              <a:gd name="connsiteX1" fmla="*/ 1507253 w 6320413"/>
              <a:gd name="connsiteY1" fmla="*/ 18371 h 771998"/>
              <a:gd name="connsiteX2" fmla="*/ 4511710 w 6320413"/>
              <a:gd name="connsiteY2" fmla="*/ 209290 h 771998"/>
              <a:gd name="connsiteX3" fmla="*/ 6320413 w 6320413"/>
              <a:gd name="connsiteY3" fmla="*/ 771998 h 771998"/>
              <a:gd name="connsiteX0" fmla="*/ 0 w 6320413"/>
              <a:gd name="connsiteY0" fmla="*/ 17666 h 771293"/>
              <a:gd name="connsiteX1" fmla="*/ 1507253 w 6320413"/>
              <a:gd name="connsiteY1" fmla="*/ 17666 h 771293"/>
              <a:gd name="connsiteX2" fmla="*/ 3959051 w 6320413"/>
              <a:gd name="connsiteY2" fmla="*/ 198537 h 771293"/>
              <a:gd name="connsiteX3" fmla="*/ 6320413 w 6320413"/>
              <a:gd name="connsiteY3" fmla="*/ 771293 h 771293"/>
              <a:gd name="connsiteX0" fmla="*/ 0 w 6320413"/>
              <a:gd name="connsiteY0" fmla="*/ 17666 h 771293"/>
              <a:gd name="connsiteX1" fmla="*/ 1708220 w 6320413"/>
              <a:gd name="connsiteY1" fmla="*/ 17666 h 771293"/>
              <a:gd name="connsiteX2" fmla="*/ 3959051 w 6320413"/>
              <a:gd name="connsiteY2" fmla="*/ 198537 h 771293"/>
              <a:gd name="connsiteX3" fmla="*/ 6320413 w 6320413"/>
              <a:gd name="connsiteY3" fmla="*/ 771293 h 771293"/>
              <a:gd name="connsiteX0" fmla="*/ 0 w 6320413"/>
              <a:gd name="connsiteY0" fmla="*/ 20509 h 774136"/>
              <a:gd name="connsiteX1" fmla="*/ 1708220 w 6320413"/>
              <a:gd name="connsiteY1" fmla="*/ 20509 h 774136"/>
              <a:gd name="connsiteX2" fmla="*/ 4119824 w 6320413"/>
              <a:gd name="connsiteY2" fmla="*/ 241573 h 774136"/>
              <a:gd name="connsiteX3" fmla="*/ 6320413 w 6320413"/>
              <a:gd name="connsiteY3" fmla="*/ 774136 h 774136"/>
              <a:gd name="connsiteX0" fmla="*/ 0 w 6320413"/>
              <a:gd name="connsiteY0" fmla="*/ 16887 h 770514"/>
              <a:gd name="connsiteX1" fmla="*/ 1748413 w 6320413"/>
              <a:gd name="connsiteY1" fmla="*/ 22949 h 770514"/>
              <a:gd name="connsiteX2" fmla="*/ 4119824 w 6320413"/>
              <a:gd name="connsiteY2" fmla="*/ 237951 h 770514"/>
              <a:gd name="connsiteX3" fmla="*/ 6320413 w 6320413"/>
              <a:gd name="connsiteY3" fmla="*/ 770514 h 770514"/>
              <a:gd name="connsiteX0" fmla="*/ 0 w 6320413"/>
              <a:gd name="connsiteY0" fmla="*/ 11125 h 764752"/>
              <a:gd name="connsiteX1" fmla="*/ 1668026 w 6320413"/>
              <a:gd name="connsiteY1" fmla="*/ 29310 h 764752"/>
              <a:gd name="connsiteX2" fmla="*/ 4119824 w 6320413"/>
              <a:gd name="connsiteY2" fmla="*/ 232189 h 764752"/>
              <a:gd name="connsiteX3" fmla="*/ 6320413 w 6320413"/>
              <a:gd name="connsiteY3" fmla="*/ 764752 h 76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20413" h="764752">
                <a:moveTo>
                  <a:pt x="0" y="11125"/>
                </a:moveTo>
                <a:cubicBezTo>
                  <a:pt x="377650" y="-4785"/>
                  <a:pt x="981389" y="-7534"/>
                  <a:pt x="1668026" y="29310"/>
                </a:cubicBezTo>
                <a:cubicBezTo>
                  <a:pt x="2354663" y="66154"/>
                  <a:pt x="3344426" y="109615"/>
                  <a:pt x="4119824" y="232189"/>
                </a:cubicBezTo>
                <a:cubicBezTo>
                  <a:pt x="4895222" y="354763"/>
                  <a:pt x="5817158" y="546200"/>
                  <a:pt x="6320413" y="764752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8496944" cy="6588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たわみ角（</a:t>
            </a:r>
            <a:r>
              <a:rPr lang="en-US" altLang="ja-JP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</a:t>
            </a: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grpSp>
        <p:nvGrpSpPr>
          <p:cNvPr id="111" name="グループ化 110"/>
          <p:cNvGrpSpPr/>
          <p:nvPr/>
        </p:nvGrpSpPr>
        <p:grpSpPr>
          <a:xfrm>
            <a:off x="755639" y="1709277"/>
            <a:ext cx="253953" cy="1207198"/>
            <a:chOff x="5015814" y="1556792"/>
            <a:chExt cx="253953" cy="1207198"/>
          </a:xfrm>
        </p:grpSpPr>
        <p:cxnSp>
          <p:nvCxnSpPr>
            <p:cNvPr id="132" name="直線コネクタ 131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Text Box 114"/>
          <p:cNvSpPr txBox="1">
            <a:spLocks noChangeArrowheads="1"/>
          </p:cNvSpPr>
          <p:nvPr/>
        </p:nvSpPr>
        <p:spPr bwMode="auto">
          <a:xfrm>
            <a:off x="1719162" y="2433313"/>
            <a:ext cx="6480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pSp>
        <p:nvGrpSpPr>
          <p:cNvPr id="156" name="グループ化 155"/>
          <p:cNvGrpSpPr/>
          <p:nvPr/>
        </p:nvGrpSpPr>
        <p:grpSpPr>
          <a:xfrm>
            <a:off x="755639" y="1709277"/>
            <a:ext cx="253953" cy="1207198"/>
            <a:chOff x="5015814" y="1556792"/>
            <a:chExt cx="253953" cy="1207198"/>
          </a:xfrm>
        </p:grpSpPr>
        <p:cxnSp>
          <p:nvCxnSpPr>
            <p:cNvPr id="157" name="直線コネクタ 156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コネクタ 158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コネクタ 160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コネクタ 162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4" name="直線コネクタ 163"/>
          <p:cNvCxnSpPr/>
          <p:nvPr/>
        </p:nvCxnSpPr>
        <p:spPr>
          <a:xfrm>
            <a:off x="999451" y="2318389"/>
            <a:ext cx="659688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 Box 114"/>
          <p:cNvSpPr txBox="1">
            <a:spLocks noChangeArrowheads="1"/>
          </p:cNvSpPr>
          <p:nvPr/>
        </p:nvSpPr>
        <p:spPr bwMode="auto">
          <a:xfrm>
            <a:off x="7333268" y="1762352"/>
            <a:ext cx="3817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cxnSp>
        <p:nvCxnSpPr>
          <p:cNvPr id="166" name="直線コネクタ 165"/>
          <p:cNvCxnSpPr/>
          <p:nvPr/>
        </p:nvCxnSpPr>
        <p:spPr>
          <a:xfrm rot="16200000">
            <a:off x="471093" y="1872481"/>
            <a:ext cx="105226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 Box 114"/>
          <p:cNvSpPr txBox="1">
            <a:spLocks noChangeArrowheads="1"/>
          </p:cNvSpPr>
          <p:nvPr/>
        </p:nvSpPr>
        <p:spPr bwMode="auto">
          <a:xfrm>
            <a:off x="1042836" y="1167135"/>
            <a:ext cx="369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 flipH="1" flipV="1">
            <a:off x="5230063" y="2312876"/>
            <a:ext cx="2085137" cy="12710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オブジェクト 54"/>
          <p:cNvGraphicFramePr>
            <a:graphicFrameLocks noChangeAspect="1"/>
          </p:cNvGraphicFramePr>
          <p:nvPr>
            <p:extLst/>
          </p:nvPr>
        </p:nvGraphicFramePr>
        <p:xfrm>
          <a:off x="5645150" y="2309813"/>
          <a:ext cx="4095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0" name="Equation" r:id="rId3" imgW="279360" imgH="228600" progId="Equation.DSMT4">
                  <p:embed/>
                </p:oleObj>
              </mc:Choice>
              <mc:Fallback>
                <p:oleObj name="Equation" r:id="rId3" imgW="279360" imgH="228600" progId="Equation.DSMT4">
                  <p:embed/>
                  <p:pic>
                    <p:nvPicPr>
                      <p:cNvPr id="55" name="オブジェクト 5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45150" y="2309813"/>
                        <a:ext cx="40957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0" name="直線コネクタ 79"/>
          <p:cNvCxnSpPr/>
          <p:nvPr/>
        </p:nvCxnSpPr>
        <p:spPr>
          <a:xfrm flipV="1">
            <a:off x="7298198" y="2320032"/>
            <a:ext cx="6302" cy="1191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114"/>
          <p:cNvSpPr txBox="1">
            <a:spLocks noChangeArrowheads="1"/>
          </p:cNvSpPr>
          <p:nvPr/>
        </p:nvSpPr>
        <p:spPr bwMode="auto">
          <a:xfrm>
            <a:off x="7412818" y="2633498"/>
            <a:ext cx="119365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たわみ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US" altLang="ja-JP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en-US" altLang="ja-JP" sz="12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max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85" name="Text Box 114"/>
          <p:cNvSpPr txBox="1">
            <a:spLocks noChangeArrowheads="1"/>
          </p:cNvSpPr>
          <p:nvPr/>
        </p:nvSpPr>
        <p:spPr bwMode="auto">
          <a:xfrm>
            <a:off x="4833102" y="1801062"/>
            <a:ext cx="19705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たわみ角 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θ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93" name="Text Box 114"/>
          <p:cNvSpPr txBox="1">
            <a:spLocks noChangeArrowheads="1"/>
          </p:cNvSpPr>
          <p:nvPr/>
        </p:nvSpPr>
        <p:spPr bwMode="auto">
          <a:xfrm>
            <a:off x="6825537" y="3718047"/>
            <a:ext cx="11936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接線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pSp>
        <p:nvGrpSpPr>
          <p:cNvPr id="112" name="グループ化 111"/>
          <p:cNvGrpSpPr/>
          <p:nvPr/>
        </p:nvGrpSpPr>
        <p:grpSpPr>
          <a:xfrm>
            <a:off x="88335" y="3112750"/>
            <a:ext cx="3691577" cy="3396000"/>
            <a:chOff x="88335" y="3112750"/>
            <a:chExt cx="3691577" cy="3396000"/>
          </a:xfrm>
        </p:grpSpPr>
        <p:pic>
          <p:nvPicPr>
            <p:cNvPr id="113" name="図 112"/>
            <p:cNvPicPr>
              <a:picLocks noChangeAspect="1"/>
            </p:cNvPicPr>
            <p:nvPr/>
          </p:nvPicPr>
          <p:blipFill rotWithShape="1">
            <a:blip r:embed="rId5"/>
            <a:srcRect l="2901" r="14020"/>
            <a:stretch/>
          </p:blipFill>
          <p:spPr>
            <a:xfrm>
              <a:off x="88335" y="3112750"/>
              <a:ext cx="3691577" cy="2260466"/>
            </a:xfrm>
            <a:prstGeom prst="rect">
              <a:avLst/>
            </a:prstGeom>
          </p:spPr>
        </p:pic>
        <p:graphicFrame>
          <p:nvGraphicFramePr>
            <p:cNvPr id="114" name="オブジェクト 113"/>
            <p:cNvGraphicFramePr>
              <a:graphicFrameLocks noChangeAspect="1"/>
            </p:cNvGraphicFramePr>
            <p:nvPr>
              <p:extLst/>
            </p:nvPr>
          </p:nvGraphicFramePr>
          <p:xfrm>
            <a:off x="158750" y="5621338"/>
            <a:ext cx="3567113" cy="887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71" name="Equation" r:id="rId6" imgW="2438280" imgH="609480" progId="Equation.DSMT4">
                    <p:embed/>
                  </p:oleObj>
                </mc:Choice>
                <mc:Fallback>
                  <p:oleObj name="Equation" r:id="rId6" imgW="2438280" imgH="609480" progId="Equation.DSMT4">
                    <p:embed/>
                    <p:pic>
                      <p:nvPicPr>
                        <p:cNvPr id="114" name="オブジェクト 11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58750" y="5621338"/>
                          <a:ext cx="3567113" cy="8874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5" name="Text Box 114"/>
            <p:cNvSpPr txBox="1">
              <a:spLocks noChangeArrowheads="1"/>
            </p:cNvSpPr>
            <p:nvPr/>
          </p:nvSpPr>
          <p:spPr bwMode="auto">
            <a:xfrm>
              <a:off x="1380083" y="3512675"/>
              <a:ext cx="52613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altLang="ja-JP" sz="10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i-1</a:t>
              </a:r>
              <a:endParaRPr lang="en-US" altLang="ja-JP" sz="1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16" name="Text Box 114"/>
            <p:cNvSpPr txBox="1">
              <a:spLocks noChangeArrowheads="1"/>
            </p:cNvSpPr>
            <p:nvPr/>
          </p:nvSpPr>
          <p:spPr bwMode="auto">
            <a:xfrm>
              <a:off x="2340265" y="3956570"/>
              <a:ext cx="52613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ja-JP" sz="1000" b="1" i="1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</a:t>
              </a:r>
              <a:endParaRPr lang="en-US" altLang="ja-JP" sz="1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17" name="Text Box 114"/>
            <p:cNvSpPr txBox="1">
              <a:spLocks noChangeArrowheads="1"/>
            </p:cNvSpPr>
            <p:nvPr/>
          </p:nvSpPr>
          <p:spPr bwMode="auto">
            <a:xfrm>
              <a:off x="743795" y="3323480"/>
              <a:ext cx="3832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ja-JP" sz="10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</a:t>
              </a:r>
              <a:endParaRPr lang="en-US" altLang="ja-JP" sz="1000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79149" y="4609499"/>
            <a:ext cx="7797630" cy="2222544"/>
            <a:chOff x="279149" y="4609499"/>
            <a:chExt cx="7797630" cy="2222544"/>
          </a:xfrm>
        </p:grpSpPr>
        <p:sp>
          <p:nvSpPr>
            <p:cNvPr id="57" name="Text Box 114"/>
            <p:cNvSpPr txBox="1">
              <a:spLocks noChangeArrowheads="1"/>
            </p:cNvSpPr>
            <p:nvPr/>
          </p:nvSpPr>
          <p:spPr bwMode="auto">
            <a:xfrm>
              <a:off x="279149" y="6493489"/>
              <a:ext cx="234863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ja-JP" altLang="en-US" sz="1600" dirty="0">
                  <a:solidFill>
                    <a:srgbClr val="FF0000"/>
                  </a:solidFill>
                </a:rPr>
                <a:t>幾何的な考え方：</a:t>
              </a:r>
              <a:endParaRPr lang="en-US" altLang="ja-JP" sz="1600" dirty="0">
                <a:solidFill>
                  <a:srgbClr val="FF0000"/>
                </a:solidFill>
              </a:endParaRPr>
            </a:p>
          </p:txBody>
        </p:sp>
        <p:sp>
          <p:nvSpPr>
            <p:cNvPr id="58" name="Text Box 114"/>
            <p:cNvSpPr txBox="1">
              <a:spLocks noChangeArrowheads="1"/>
            </p:cNvSpPr>
            <p:nvPr/>
          </p:nvSpPr>
          <p:spPr bwMode="auto">
            <a:xfrm>
              <a:off x="5352429" y="4609499"/>
              <a:ext cx="234863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ja-JP" altLang="en-US" sz="1600" dirty="0">
                  <a:solidFill>
                    <a:srgbClr val="FF0000"/>
                  </a:solidFill>
                </a:rPr>
                <a:t>別解（代数的な考え方）：</a:t>
              </a:r>
              <a:endParaRPr lang="en-US" altLang="ja-JP" sz="1600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59" name="オブジェクト 58"/>
            <p:cNvGraphicFramePr>
              <a:graphicFrameLocks noChangeAspect="1"/>
            </p:cNvGraphicFramePr>
            <p:nvPr>
              <p:extLst/>
            </p:nvPr>
          </p:nvGraphicFramePr>
          <p:xfrm>
            <a:off x="5436096" y="5166430"/>
            <a:ext cx="831886" cy="794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72" name="Equation" r:id="rId8" imgW="634680" imgH="609480" progId="Equation.DSMT4">
                    <p:embed/>
                  </p:oleObj>
                </mc:Choice>
                <mc:Fallback>
                  <p:oleObj name="Equation" r:id="rId8" imgW="634680" imgH="609480" progId="Equation.DSMT4">
                    <p:embed/>
                    <p:pic>
                      <p:nvPicPr>
                        <p:cNvPr id="59" name="オブジェクト 58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436096" y="5166430"/>
                          <a:ext cx="831886" cy="79487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オブジェクト 59"/>
            <p:cNvGraphicFramePr>
              <a:graphicFrameLocks noChangeAspect="1"/>
            </p:cNvGraphicFramePr>
            <p:nvPr>
              <p:extLst/>
            </p:nvPr>
          </p:nvGraphicFramePr>
          <p:xfrm>
            <a:off x="7075847" y="5112942"/>
            <a:ext cx="1000932" cy="1080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73" name="Equation" r:id="rId10" imgW="749160" imgH="812520" progId="Equation.DSMT4">
                    <p:embed/>
                  </p:oleObj>
                </mc:Choice>
                <mc:Fallback>
                  <p:oleObj name="Equation" r:id="rId10" imgW="749160" imgH="812520" progId="Equation.DSMT4">
                    <p:embed/>
                    <p:pic>
                      <p:nvPicPr>
                        <p:cNvPr id="60" name="オブジェクト 59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7075847" y="5112942"/>
                          <a:ext cx="1000932" cy="1080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" name="Text Box 114"/>
            <p:cNvSpPr txBox="1">
              <a:spLocks noChangeArrowheads="1"/>
            </p:cNvSpPr>
            <p:nvPr/>
          </p:nvSpPr>
          <p:spPr bwMode="auto">
            <a:xfrm>
              <a:off x="6476760" y="5394590"/>
              <a:ext cx="697554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ja-JP" altLang="en-US" sz="1600" dirty="0">
                  <a:solidFill>
                    <a:srgbClr val="FF0000"/>
                  </a:solidFill>
                </a:rPr>
                <a:t>→</a:t>
              </a:r>
              <a:endParaRPr lang="en-US" altLang="ja-JP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3125029" y="1610150"/>
            <a:ext cx="3080569" cy="4276234"/>
            <a:chOff x="3125029" y="1610150"/>
            <a:chExt cx="3080569" cy="4276234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3125029" y="1610150"/>
              <a:ext cx="3080569" cy="4276234"/>
              <a:chOff x="3125029" y="1610150"/>
              <a:chExt cx="3080569" cy="4276234"/>
            </a:xfrm>
          </p:grpSpPr>
          <p:grpSp>
            <p:nvGrpSpPr>
              <p:cNvPr id="39" name="グループ化 38"/>
              <p:cNvGrpSpPr/>
              <p:nvPr/>
            </p:nvGrpSpPr>
            <p:grpSpPr>
              <a:xfrm>
                <a:off x="3125029" y="1610150"/>
                <a:ext cx="3080569" cy="4276234"/>
                <a:chOff x="3125029" y="1610150"/>
                <a:chExt cx="3080569" cy="4276234"/>
              </a:xfrm>
            </p:grpSpPr>
            <p:grpSp>
              <p:nvGrpSpPr>
                <p:cNvPr id="38" name="グループ化 37"/>
                <p:cNvGrpSpPr/>
                <p:nvPr/>
              </p:nvGrpSpPr>
              <p:grpSpPr>
                <a:xfrm>
                  <a:off x="3125029" y="1610150"/>
                  <a:ext cx="3080569" cy="4276234"/>
                  <a:chOff x="3125029" y="1610150"/>
                  <a:chExt cx="3080569" cy="4276234"/>
                </a:xfrm>
              </p:grpSpPr>
              <p:sp>
                <p:nvSpPr>
                  <p:cNvPr id="105" name="円弧 104"/>
                  <p:cNvSpPr/>
                  <p:nvPr/>
                </p:nvSpPr>
                <p:spPr>
                  <a:xfrm rot="578757" flipV="1">
                    <a:off x="3430336" y="1610150"/>
                    <a:ext cx="1981296" cy="1981296"/>
                  </a:xfrm>
                  <a:prstGeom prst="arc">
                    <a:avLst>
                      <a:gd name="adj1" fmla="val 20770253"/>
                      <a:gd name="adj2" fmla="val 0"/>
                    </a:avLst>
                  </a:prstGeom>
                  <a:ln w="19050">
                    <a:solidFill>
                      <a:schemeClr val="tx1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37" name="グループ化 36"/>
                  <p:cNvGrpSpPr/>
                  <p:nvPr/>
                </p:nvGrpSpPr>
                <p:grpSpPr>
                  <a:xfrm>
                    <a:off x="3125029" y="1695697"/>
                    <a:ext cx="3080569" cy="4190687"/>
                    <a:chOff x="3125029" y="1695697"/>
                    <a:chExt cx="3080569" cy="4190687"/>
                  </a:xfrm>
                </p:grpSpPr>
                <p:cxnSp>
                  <p:nvCxnSpPr>
                    <p:cNvPr id="86" name="直線コネクタ 85"/>
                    <p:cNvCxnSpPr/>
                    <p:nvPr/>
                  </p:nvCxnSpPr>
                  <p:spPr>
                    <a:xfrm flipV="1">
                      <a:off x="3948370" y="2587202"/>
                      <a:ext cx="520411" cy="3290070"/>
                    </a:xfrm>
                    <a:prstGeom prst="line">
                      <a:avLst/>
                    </a:prstGeom>
                    <a:ln w="1905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直線コネクタ 87"/>
                    <p:cNvCxnSpPr/>
                    <p:nvPr/>
                  </p:nvCxnSpPr>
                  <p:spPr>
                    <a:xfrm flipV="1">
                      <a:off x="3963175" y="2667374"/>
                      <a:ext cx="1031041" cy="3219010"/>
                    </a:xfrm>
                    <a:prstGeom prst="line">
                      <a:avLst/>
                    </a:prstGeom>
                    <a:ln w="19050">
                      <a:solidFill>
                        <a:srgbClr val="00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直線コネクタ 89"/>
                    <p:cNvCxnSpPr/>
                    <p:nvPr/>
                  </p:nvCxnSpPr>
                  <p:spPr>
                    <a:xfrm flipH="1" flipV="1">
                      <a:off x="3125029" y="2334657"/>
                      <a:ext cx="2754289" cy="444119"/>
                    </a:xfrm>
                    <a:prstGeom prst="line">
                      <a:avLst/>
                    </a:prstGeom>
                    <a:ln w="1905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直線コネクタ 93"/>
                    <p:cNvCxnSpPr/>
                    <p:nvPr/>
                  </p:nvCxnSpPr>
                  <p:spPr>
                    <a:xfrm flipH="1" flipV="1">
                      <a:off x="3625505" y="2312169"/>
                      <a:ext cx="2580093" cy="657175"/>
                    </a:xfrm>
                    <a:prstGeom prst="line">
                      <a:avLst/>
                    </a:prstGeom>
                    <a:ln w="19050">
                      <a:solidFill>
                        <a:srgbClr val="00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5" name="フリーフォーム 34"/>
                    <p:cNvSpPr/>
                    <p:nvPr/>
                  </p:nvSpPr>
                  <p:spPr>
                    <a:xfrm>
                      <a:off x="4200211" y="2502040"/>
                      <a:ext cx="241160" cy="321547"/>
                    </a:xfrm>
                    <a:custGeom>
                      <a:avLst/>
                      <a:gdLst>
                        <a:gd name="connsiteX0" fmla="*/ 40193 w 241160"/>
                        <a:gd name="connsiteY0" fmla="*/ 0 h 321547"/>
                        <a:gd name="connsiteX1" fmla="*/ 0 w 241160"/>
                        <a:gd name="connsiteY1" fmla="*/ 301450 h 321547"/>
                        <a:gd name="connsiteX2" fmla="*/ 241160 w 241160"/>
                        <a:gd name="connsiteY2" fmla="*/ 321547 h 321547"/>
                        <a:gd name="connsiteX0" fmla="*/ 40193 w 241160"/>
                        <a:gd name="connsiteY0" fmla="*/ 0 h 321547"/>
                        <a:gd name="connsiteX1" fmla="*/ 0 w 241160"/>
                        <a:gd name="connsiteY1" fmla="*/ 281354 h 321547"/>
                        <a:gd name="connsiteX2" fmla="*/ 241160 w 241160"/>
                        <a:gd name="connsiteY2" fmla="*/ 321547 h 32154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241160" h="321547">
                          <a:moveTo>
                            <a:pt x="40193" y="0"/>
                          </a:moveTo>
                          <a:lnTo>
                            <a:pt x="0" y="281354"/>
                          </a:lnTo>
                          <a:lnTo>
                            <a:pt x="241160" y="321547"/>
                          </a:lnTo>
                        </a:path>
                      </a:pathLst>
                    </a:custGeom>
                    <a:noFill/>
                    <a:ln w="190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9" name="フリーフォーム 98"/>
                    <p:cNvSpPr/>
                    <p:nvPr/>
                  </p:nvSpPr>
                  <p:spPr>
                    <a:xfrm flipH="1">
                      <a:off x="4894364" y="2733547"/>
                      <a:ext cx="311499" cy="251209"/>
                    </a:xfrm>
                    <a:custGeom>
                      <a:avLst/>
                      <a:gdLst>
                        <a:gd name="connsiteX0" fmla="*/ 40193 w 241160"/>
                        <a:gd name="connsiteY0" fmla="*/ 0 h 321547"/>
                        <a:gd name="connsiteX1" fmla="*/ 0 w 241160"/>
                        <a:gd name="connsiteY1" fmla="*/ 301450 h 321547"/>
                        <a:gd name="connsiteX2" fmla="*/ 241160 w 241160"/>
                        <a:gd name="connsiteY2" fmla="*/ 321547 h 321547"/>
                        <a:gd name="connsiteX0" fmla="*/ 40193 w 241160"/>
                        <a:gd name="connsiteY0" fmla="*/ 0 h 321547"/>
                        <a:gd name="connsiteX1" fmla="*/ 0 w 241160"/>
                        <a:gd name="connsiteY1" fmla="*/ 281354 h 321547"/>
                        <a:gd name="connsiteX2" fmla="*/ 241160 w 241160"/>
                        <a:gd name="connsiteY2" fmla="*/ 321547 h 321547"/>
                        <a:gd name="connsiteX0" fmla="*/ 40193 w 351692"/>
                        <a:gd name="connsiteY0" fmla="*/ 0 h 281354"/>
                        <a:gd name="connsiteX1" fmla="*/ 0 w 351692"/>
                        <a:gd name="connsiteY1" fmla="*/ 281354 h 281354"/>
                        <a:gd name="connsiteX2" fmla="*/ 351692 w 351692"/>
                        <a:gd name="connsiteY2" fmla="*/ 190918 h 281354"/>
                        <a:gd name="connsiteX0" fmla="*/ 0 w 311499"/>
                        <a:gd name="connsiteY0" fmla="*/ 0 h 251209"/>
                        <a:gd name="connsiteX1" fmla="*/ 50242 w 311499"/>
                        <a:gd name="connsiteY1" fmla="*/ 251209 h 251209"/>
                        <a:gd name="connsiteX2" fmla="*/ 311499 w 311499"/>
                        <a:gd name="connsiteY2" fmla="*/ 190918 h 251209"/>
                        <a:gd name="connsiteX0" fmla="*/ 0 w 311499"/>
                        <a:gd name="connsiteY0" fmla="*/ 0 h 251209"/>
                        <a:gd name="connsiteX1" fmla="*/ 80387 w 311499"/>
                        <a:gd name="connsiteY1" fmla="*/ 251209 h 251209"/>
                        <a:gd name="connsiteX2" fmla="*/ 311499 w 311499"/>
                        <a:gd name="connsiteY2" fmla="*/ 190918 h 2512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11499" h="251209">
                          <a:moveTo>
                            <a:pt x="0" y="0"/>
                          </a:moveTo>
                          <a:lnTo>
                            <a:pt x="80387" y="251209"/>
                          </a:lnTo>
                          <a:lnTo>
                            <a:pt x="311499" y="190918"/>
                          </a:lnTo>
                        </a:path>
                      </a:pathLst>
                    </a:custGeom>
                    <a:noFill/>
                    <a:ln w="19050">
                      <a:solidFill>
                        <a:srgbClr val="00FF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01" name="Text Box 1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67601" y="2557769"/>
                      <a:ext cx="851017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cap="sq">
                          <a:solidFill>
                            <a:schemeClr val="tx1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ja-JP" altLang="en-U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接線</a:t>
                      </a:r>
                      <a:endParaRPr lang="en-US" altLang="ja-JP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102" name="Text Box 1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78182" y="3070051"/>
                      <a:ext cx="851017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cap="sq">
                          <a:solidFill>
                            <a:schemeClr val="tx1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ja-JP" altLang="en-U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接線</a:t>
                      </a:r>
                      <a:endParaRPr lang="en-US" altLang="ja-JP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graphicFrame>
                  <p:nvGraphicFramePr>
                    <p:cNvPr id="103" name="オブジェクト 102"/>
                    <p:cNvGraphicFramePr>
                      <a:graphicFrameLocks noChangeAspect="1"/>
                    </p:cNvGraphicFramePr>
                    <p:nvPr>
                      <p:extLst/>
                    </p:nvPr>
                  </p:nvGraphicFramePr>
                  <p:xfrm>
                    <a:off x="4146600" y="4311073"/>
                    <a:ext cx="334962" cy="258762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63674" name="Equation" r:id="rId12" imgW="228600" imgH="177480" progId="Equation.DSMT4">
                            <p:embed/>
                          </p:oleObj>
                        </mc:Choice>
                        <mc:Fallback>
                          <p:oleObj name="Equation" r:id="rId12" imgW="228600" imgH="177480" progId="Equation.DSMT4">
                            <p:embed/>
                            <p:pic>
                              <p:nvPicPr>
                                <p:cNvPr id="103" name="オブジェクト 102"/>
                                <p:cNvPicPr/>
                                <p:nvPr/>
                              </p:nvPicPr>
                              <p:blipFill>
                                <a:blip r:embed="rId13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4146600" y="4311073"/>
                                  <a:ext cx="334962" cy="258762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104" name="オブジェクト 103"/>
                    <p:cNvGraphicFramePr>
                      <a:graphicFrameLocks noChangeAspect="1"/>
                    </p:cNvGraphicFramePr>
                    <p:nvPr>
                      <p:extLst/>
                    </p:nvPr>
                  </p:nvGraphicFramePr>
                  <p:xfrm>
                    <a:off x="3913188" y="3865563"/>
                    <a:ext cx="223837" cy="24130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63675" name="Equation" r:id="rId14" imgW="152280" imgH="164880" progId="Equation.DSMT4">
                            <p:embed/>
                          </p:oleObj>
                        </mc:Choice>
                        <mc:Fallback>
                          <p:oleObj name="Equation" r:id="rId14" imgW="152280" imgH="164880" progId="Equation.DSMT4">
                            <p:embed/>
                            <p:pic>
                              <p:nvPicPr>
                                <p:cNvPr id="104" name="オブジェクト 103"/>
                                <p:cNvPicPr/>
                                <p:nvPr/>
                              </p:nvPicPr>
                              <p:blipFill>
                                <a:blip r:embed="rId15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3913188" y="3865563"/>
                                  <a:ext cx="223837" cy="241300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sp>
                  <p:nvSpPr>
                    <p:cNvPr id="36" name="円弧 35"/>
                    <p:cNvSpPr/>
                    <p:nvPr/>
                  </p:nvSpPr>
                  <p:spPr>
                    <a:xfrm>
                      <a:off x="3428697" y="1695697"/>
                      <a:ext cx="1981296" cy="1981296"/>
                    </a:xfrm>
                    <a:prstGeom prst="arc">
                      <a:avLst>
                        <a:gd name="adj1" fmla="val 20770253"/>
                        <a:gd name="adj2" fmla="val 0"/>
                      </a:avLst>
                    </a:prstGeom>
                    <a:ln w="19050">
                      <a:solidFill>
                        <a:schemeClr val="tx1"/>
                      </a:solidFill>
                      <a:headEnd type="none" w="med" len="med"/>
                      <a:tailEnd type="arrow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graphicFrame>
                  <p:nvGraphicFramePr>
                    <p:cNvPr id="106" name="オブジェクト 105"/>
                    <p:cNvGraphicFramePr>
                      <a:graphicFrameLocks noChangeAspect="1"/>
                    </p:cNvGraphicFramePr>
                    <p:nvPr>
                      <p:extLst/>
                    </p:nvPr>
                  </p:nvGraphicFramePr>
                  <p:xfrm>
                    <a:off x="4938898" y="2371649"/>
                    <a:ext cx="334962" cy="258762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63676" name="Equation" r:id="rId16" imgW="228600" imgH="177480" progId="Equation.DSMT4">
                            <p:embed/>
                          </p:oleObj>
                        </mc:Choice>
                        <mc:Fallback>
                          <p:oleObj name="Equation" r:id="rId16" imgW="228600" imgH="177480" progId="Equation.DSMT4">
                            <p:embed/>
                            <p:pic>
                              <p:nvPicPr>
                                <p:cNvPr id="106" name="オブジェクト 105"/>
                                <p:cNvPicPr/>
                                <p:nvPr/>
                              </p:nvPicPr>
                              <p:blipFill>
                                <a:blip r:embed="rId13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4938898" y="2371649"/>
                                  <a:ext cx="334962" cy="258762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</p:grpSp>
            <p:graphicFrame>
              <p:nvGraphicFramePr>
                <p:cNvPr id="110" name="オブジェクト 109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4551363" y="2620963"/>
                <a:ext cx="279400" cy="25876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3677" name="Equation" r:id="rId17" imgW="190440" imgH="177480" progId="Equation.DSMT4">
                        <p:embed/>
                      </p:oleObj>
                    </mc:Choice>
                    <mc:Fallback>
                      <p:oleObj name="Equation" r:id="rId17" imgW="190440" imgH="177480" progId="Equation.DSMT4">
                        <p:embed/>
                        <p:pic>
                          <p:nvPicPr>
                            <p:cNvPr id="110" name="オブジェクト 109"/>
                            <p:cNvPicPr/>
                            <p:nvPr/>
                          </p:nvPicPr>
                          <p:blipFill>
                            <a:blip r:embed="rId1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551363" y="2620963"/>
                              <a:ext cx="279400" cy="258762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56" name="オブジェクト 55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681256" y="2066107"/>
              <a:ext cx="668338" cy="2587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3678" name="Equation" r:id="rId19" imgW="457200" imgH="177480" progId="Equation.DSMT4">
                      <p:embed/>
                    </p:oleObj>
                  </mc:Choice>
                  <mc:Fallback>
                    <p:oleObj name="Equation" r:id="rId19" imgW="457200" imgH="177480" progId="Equation.DSMT4">
                      <p:embed/>
                      <p:pic>
                        <p:nvPicPr>
                          <p:cNvPr id="56" name="オブジェクト 55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3681256" y="2066107"/>
                            <a:ext cx="668338" cy="25876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3" name="オブジェクト 62"/>
            <p:cNvGraphicFramePr>
              <a:graphicFrameLocks noChangeAspect="1"/>
            </p:cNvGraphicFramePr>
            <p:nvPr>
              <p:extLst/>
            </p:nvPr>
          </p:nvGraphicFramePr>
          <p:xfrm>
            <a:off x="3222735" y="2074224"/>
            <a:ext cx="185738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679" name="Equation" r:id="rId21" imgW="126720" imgH="177480" progId="Equation.DSMT4">
                    <p:embed/>
                  </p:oleObj>
                </mc:Choice>
                <mc:Fallback>
                  <p:oleObj name="Equation" r:id="rId21" imgW="126720" imgH="177480" progId="Equation.DSMT4">
                    <p:embed/>
                    <p:pic>
                      <p:nvPicPr>
                        <p:cNvPr id="63" name="オブジェクト 62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3222735" y="2074224"/>
                          <a:ext cx="185738" cy="2587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770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951620" y="3306789"/>
            <a:ext cx="6788732" cy="216024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755639" y="2811202"/>
            <a:ext cx="253953" cy="1207198"/>
            <a:chOff x="5015814" y="1556792"/>
            <a:chExt cx="253953" cy="1207198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たわみ角</a:t>
            </a:r>
            <a:r>
              <a:rPr lang="en-US" altLang="ja-JP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(Slope)</a:t>
            </a:r>
            <a:endParaRPr lang="ja-JP" altLang="en-US" sz="40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24" name="Text Box 114"/>
          <p:cNvSpPr txBox="1">
            <a:spLocks noChangeArrowheads="1"/>
          </p:cNvSpPr>
          <p:nvPr/>
        </p:nvSpPr>
        <p:spPr bwMode="auto">
          <a:xfrm>
            <a:off x="611560" y="1268760"/>
            <a:ext cx="65527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u="sng" dirty="0">
                <a:solidFill>
                  <a:srgbClr val="FF0000"/>
                </a:solidFill>
              </a:rPr>
              <a:t>集中荷重</a:t>
            </a:r>
            <a:r>
              <a:rPr lang="ja-JP" altLang="en-US" sz="2000" b="1" dirty="0"/>
              <a:t>を受ける片持ち梁のたわみ角を求める</a:t>
            </a:r>
            <a:endParaRPr lang="en-US" altLang="ja-JP" sz="2000" b="1" dirty="0"/>
          </a:p>
        </p:txBody>
      </p:sp>
      <p:graphicFrame>
        <p:nvGraphicFramePr>
          <p:cNvPr id="25" name="オブジェクト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154679"/>
              </p:ext>
            </p:extLst>
          </p:nvPr>
        </p:nvGraphicFramePr>
        <p:xfrm>
          <a:off x="661119" y="1844675"/>
          <a:ext cx="239871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1" name="Equation" r:id="rId3" imgW="1384200" imgH="393480" progId="Equation.DSMT4">
                  <p:embed/>
                </p:oleObj>
              </mc:Choice>
              <mc:Fallback>
                <p:oleObj name="Equation" r:id="rId3" imgW="1384200" imgH="393480" progId="Equation.DSMT4">
                  <p:embed/>
                  <p:pic>
                    <p:nvPicPr>
                      <p:cNvPr id="114" name="オブジェクト 1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1119" y="1844675"/>
                        <a:ext cx="2398713" cy="67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線コネクタ 25"/>
          <p:cNvCxnSpPr/>
          <p:nvPr/>
        </p:nvCxnSpPr>
        <p:spPr>
          <a:xfrm>
            <a:off x="965439" y="3429000"/>
            <a:ext cx="7206961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114"/>
          <p:cNvSpPr txBox="1">
            <a:spLocks noChangeArrowheads="1"/>
          </p:cNvSpPr>
          <p:nvPr/>
        </p:nvSpPr>
        <p:spPr bwMode="auto">
          <a:xfrm>
            <a:off x="223249" y="4469050"/>
            <a:ext cx="5760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28" name="Text Box 114"/>
          <p:cNvSpPr txBox="1">
            <a:spLocks noChangeArrowheads="1"/>
          </p:cNvSpPr>
          <p:nvPr/>
        </p:nvSpPr>
        <p:spPr bwMode="auto">
          <a:xfrm>
            <a:off x="7628384" y="2872877"/>
            <a:ext cx="576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1041617" y="4271891"/>
            <a:ext cx="1286310" cy="577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B.M.D.</a:t>
            </a:r>
            <a:endParaRPr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0" name="オブジェクト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758290"/>
              </p:ext>
            </p:extLst>
          </p:nvPr>
        </p:nvGraphicFramePr>
        <p:xfrm>
          <a:off x="3875088" y="3973513"/>
          <a:ext cx="1630362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2" name="Equation" r:id="rId5" imgW="927000" imgH="203040" progId="Equation.DSMT4">
                  <p:embed/>
                </p:oleObj>
              </mc:Choice>
              <mc:Fallback>
                <p:oleObj name="Equation" r:id="rId5" imgW="927000" imgH="203040" progId="Equation.DSMT4">
                  <p:embed/>
                  <p:pic>
                    <p:nvPicPr>
                      <p:cNvPr id="147" name="オブジェクト 14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75088" y="3973513"/>
                        <a:ext cx="1630362" cy="357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直線コネクタ 30"/>
          <p:cNvCxnSpPr/>
          <p:nvPr/>
        </p:nvCxnSpPr>
        <p:spPr>
          <a:xfrm flipV="1">
            <a:off x="1020721" y="3414801"/>
            <a:ext cx="6699535" cy="9158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1001183" y="2636912"/>
            <a:ext cx="0" cy="2376264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7711785" y="248518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114"/>
          <p:cNvSpPr txBox="1">
            <a:spLocks noChangeArrowheads="1"/>
          </p:cNvSpPr>
          <p:nvPr/>
        </p:nvSpPr>
        <p:spPr bwMode="auto">
          <a:xfrm>
            <a:off x="6876256" y="2366498"/>
            <a:ext cx="70900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7" name="Text Box 114"/>
          <p:cNvSpPr txBox="1">
            <a:spLocks noChangeArrowheads="1"/>
          </p:cNvSpPr>
          <p:nvPr/>
        </p:nvSpPr>
        <p:spPr bwMode="auto">
          <a:xfrm>
            <a:off x="3673361" y="2856177"/>
            <a:ext cx="70900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1" name="Text Box 114"/>
          <p:cNvSpPr txBox="1">
            <a:spLocks noChangeArrowheads="1"/>
          </p:cNvSpPr>
          <p:nvPr/>
        </p:nvSpPr>
        <p:spPr bwMode="auto">
          <a:xfrm>
            <a:off x="877545" y="2501189"/>
            <a:ext cx="576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635170E-9F6E-426D-9255-DE48ABE0238C}"/>
              </a:ext>
            </a:extLst>
          </p:cNvPr>
          <p:cNvGrpSpPr/>
          <p:nvPr/>
        </p:nvGrpSpPr>
        <p:grpSpPr>
          <a:xfrm>
            <a:off x="400050" y="3385044"/>
            <a:ext cx="8709024" cy="3382458"/>
            <a:chOff x="400050" y="3385044"/>
            <a:chExt cx="8709024" cy="338245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400050" y="3385044"/>
              <a:ext cx="8709024" cy="3382458"/>
              <a:chOff x="400050" y="3385044"/>
              <a:chExt cx="8709024" cy="3382458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400050" y="3385044"/>
                <a:ext cx="7404639" cy="2707781"/>
                <a:chOff x="400050" y="3385044"/>
                <a:chExt cx="7404639" cy="2707781"/>
              </a:xfrm>
            </p:grpSpPr>
            <p:grpSp>
              <p:nvGrpSpPr>
                <p:cNvPr id="4" name="グループ化 3"/>
                <p:cNvGrpSpPr/>
                <p:nvPr/>
              </p:nvGrpSpPr>
              <p:grpSpPr>
                <a:xfrm>
                  <a:off x="400050" y="3385416"/>
                  <a:ext cx="7340302" cy="2707409"/>
                  <a:chOff x="400050" y="3385416"/>
                  <a:chExt cx="7340302" cy="2707409"/>
                </a:xfrm>
              </p:grpSpPr>
              <p:graphicFrame>
                <p:nvGraphicFramePr>
                  <p:cNvPr id="44" name="オブジェクト 43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740036891"/>
                      </p:ext>
                    </p:extLst>
                  </p:nvPr>
                </p:nvGraphicFramePr>
                <p:xfrm>
                  <a:off x="400050" y="5368925"/>
                  <a:ext cx="4160838" cy="72390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41623" name="Equation" r:id="rId7" imgW="2400120" imgH="419040" progId="Equation.DSMT4">
                          <p:embed/>
                        </p:oleObj>
                      </mc:Choice>
                      <mc:Fallback>
                        <p:oleObj name="Equation" r:id="rId7" imgW="2400120" imgH="419040" progId="Equation.DSMT4">
                          <p:embed/>
                          <p:pic>
                            <p:nvPicPr>
                              <p:cNvPr id="25" name="オブジェクト 24"/>
                              <p:cNvPicPr/>
                              <p:nvPr/>
                            </p:nvPicPr>
                            <p:blipFill>
                              <a:blip r:embed="rId8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400050" y="5368925"/>
                                <a:ext cx="4160838" cy="723900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48" name="フリーフォーム 47"/>
                  <p:cNvSpPr/>
                  <p:nvPr/>
                </p:nvSpPr>
                <p:spPr>
                  <a:xfrm>
                    <a:off x="994787" y="3385416"/>
                    <a:ext cx="6745565" cy="1267720"/>
                  </a:xfrm>
                  <a:custGeom>
                    <a:avLst/>
                    <a:gdLst>
                      <a:gd name="connsiteX0" fmla="*/ 0 w 6320413"/>
                      <a:gd name="connsiteY0" fmla="*/ 18371 h 771998"/>
                      <a:gd name="connsiteX1" fmla="*/ 1507253 w 6320413"/>
                      <a:gd name="connsiteY1" fmla="*/ 18371 h 771998"/>
                      <a:gd name="connsiteX2" fmla="*/ 4511710 w 6320413"/>
                      <a:gd name="connsiteY2" fmla="*/ 209290 h 771998"/>
                      <a:gd name="connsiteX3" fmla="*/ 6320413 w 6320413"/>
                      <a:gd name="connsiteY3" fmla="*/ 771998 h 771998"/>
                      <a:gd name="connsiteX0" fmla="*/ 0 w 6320413"/>
                      <a:gd name="connsiteY0" fmla="*/ 17666 h 771293"/>
                      <a:gd name="connsiteX1" fmla="*/ 1507253 w 6320413"/>
                      <a:gd name="connsiteY1" fmla="*/ 17666 h 771293"/>
                      <a:gd name="connsiteX2" fmla="*/ 3959051 w 6320413"/>
                      <a:gd name="connsiteY2" fmla="*/ 198537 h 771293"/>
                      <a:gd name="connsiteX3" fmla="*/ 6320413 w 6320413"/>
                      <a:gd name="connsiteY3" fmla="*/ 771293 h 771293"/>
                      <a:gd name="connsiteX0" fmla="*/ 0 w 6320413"/>
                      <a:gd name="connsiteY0" fmla="*/ 17666 h 771293"/>
                      <a:gd name="connsiteX1" fmla="*/ 1708220 w 6320413"/>
                      <a:gd name="connsiteY1" fmla="*/ 17666 h 771293"/>
                      <a:gd name="connsiteX2" fmla="*/ 3959051 w 6320413"/>
                      <a:gd name="connsiteY2" fmla="*/ 198537 h 771293"/>
                      <a:gd name="connsiteX3" fmla="*/ 6320413 w 6320413"/>
                      <a:gd name="connsiteY3" fmla="*/ 771293 h 771293"/>
                      <a:gd name="connsiteX0" fmla="*/ 0 w 6320413"/>
                      <a:gd name="connsiteY0" fmla="*/ 20509 h 774136"/>
                      <a:gd name="connsiteX1" fmla="*/ 1708220 w 6320413"/>
                      <a:gd name="connsiteY1" fmla="*/ 20509 h 774136"/>
                      <a:gd name="connsiteX2" fmla="*/ 4119824 w 6320413"/>
                      <a:gd name="connsiteY2" fmla="*/ 241573 h 774136"/>
                      <a:gd name="connsiteX3" fmla="*/ 6320413 w 6320413"/>
                      <a:gd name="connsiteY3" fmla="*/ 774136 h 774136"/>
                      <a:gd name="connsiteX0" fmla="*/ 0 w 6320413"/>
                      <a:gd name="connsiteY0" fmla="*/ 16887 h 770514"/>
                      <a:gd name="connsiteX1" fmla="*/ 1748413 w 6320413"/>
                      <a:gd name="connsiteY1" fmla="*/ 22949 h 770514"/>
                      <a:gd name="connsiteX2" fmla="*/ 4119824 w 6320413"/>
                      <a:gd name="connsiteY2" fmla="*/ 237951 h 770514"/>
                      <a:gd name="connsiteX3" fmla="*/ 6320413 w 6320413"/>
                      <a:gd name="connsiteY3" fmla="*/ 770514 h 770514"/>
                      <a:gd name="connsiteX0" fmla="*/ 0 w 6320413"/>
                      <a:gd name="connsiteY0" fmla="*/ 11125 h 764752"/>
                      <a:gd name="connsiteX1" fmla="*/ 1668026 w 6320413"/>
                      <a:gd name="connsiteY1" fmla="*/ 29310 h 764752"/>
                      <a:gd name="connsiteX2" fmla="*/ 4119824 w 6320413"/>
                      <a:gd name="connsiteY2" fmla="*/ 232189 h 764752"/>
                      <a:gd name="connsiteX3" fmla="*/ 6320413 w 6320413"/>
                      <a:gd name="connsiteY3" fmla="*/ 764752 h 7647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320413" h="764752">
                        <a:moveTo>
                          <a:pt x="0" y="11125"/>
                        </a:moveTo>
                        <a:cubicBezTo>
                          <a:pt x="377650" y="-4785"/>
                          <a:pt x="981389" y="-7534"/>
                          <a:pt x="1668026" y="29310"/>
                        </a:cubicBezTo>
                        <a:cubicBezTo>
                          <a:pt x="2354663" y="66154"/>
                          <a:pt x="3344426" y="109615"/>
                          <a:pt x="4119824" y="232189"/>
                        </a:cubicBezTo>
                        <a:cubicBezTo>
                          <a:pt x="4895222" y="354763"/>
                          <a:pt x="5817158" y="546200"/>
                          <a:pt x="6320413" y="764752"/>
                        </a:cubicBezTo>
                      </a:path>
                    </a:pathLst>
                  </a:custGeom>
                  <a:noFill/>
                  <a:ln w="76200"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aphicFrame>
                <p:nvGraphicFramePr>
                  <p:cNvPr id="49" name="オブジェクト 48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215216279"/>
                      </p:ext>
                    </p:extLst>
                  </p:nvPr>
                </p:nvGraphicFramePr>
                <p:xfrm>
                  <a:off x="6743317" y="3667949"/>
                  <a:ext cx="185738" cy="25876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41624" name="Equation" r:id="rId9" imgW="126720" imgH="177480" progId="Equation.DSMT4">
                          <p:embed/>
                        </p:oleObj>
                      </mc:Choice>
                      <mc:Fallback>
                        <p:oleObj name="Equation" r:id="rId9" imgW="126720" imgH="177480" progId="Equation.DSMT4">
                          <p:embed/>
                          <p:pic>
                            <p:nvPicPr>
                              <p:cNvPr id="55" name="オブジェクト 54"/>
                              <p:cNvPicPr/>
                              <p:nvPr/>
                            </p:nvPicPr>
                            <p:blipFill>
                              <a:blip r:embed="rId10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6743317" y="3667949"/>
                                <a:ext cx="185738" cy="258763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cxnSp>
              <p:nvCxnSpPr>
                <p:cNvPr id="51" name="直線コネクタ 50"/>
                <p:cNvCxnSpPr/>
                <p:nvPr/>
              </p:nvCxnSpPr>
              <p:spPr>
                <a:xfrm flipH="1" flipV="1">
                  <a:off x="5719552" y="3385044"/>
                  <a:ext cx="2085137" cy="12710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Text Box 114"/>
              <p:cNvSpPr txBox="1">
                <a:spLocks noChangeArrowheads="1"/>
              </p:cNvSpPr>
              <p:nvPr/>
            </p:nvSpPr>
            <p:spPr bwMode="auto">
              <a:xfrm>
                <a:off x="4731641" y="5013176"/>
                <a:ext cx="4377433" cy="1754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ja-JP" altLang="en-US" sz="1800" dirty="0">
                    <a:solidFill>
                      <a:srgbClr val="FF0000"/>
                    </a:solidFill>
                  </a:rPr>
                  <a:t>荷重（長さの</a:t>
                </a:r>
                <a:r>
                  <a:rPr lang="en-US" altLang="ja-JP" sz="1800" dirty="0">
                    <a:solidFill>
                      <a:srgbClr val="FF0000"/>
                    </a:solidFill>
                  </a:rPr>
                  <a:t>3</a:t>
                </a:r>
                <a:r>
                  <a:rPr lang="ja-JP" altLang="en-US" sz="1800" dirty="0">
                    <a:solidFill>
                      <a:srgbClr val="FF0000"/>
                    </a:solidFill>
                  </a:rPr>
                  <a:t>乗）に比例</a:t>
                </a:r>
                <a:endParaRPr lang="en-US" altLang="ja-JP" sz="18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r>
                  <a:rPr lang="ja-JP" altLang="en-US" sz="1800" dirty="0">
                    <a:solidFill>
                      <a:srgbClr val="FF0000"/>
                    </a:solidFill>
                  </a:rPr>
                  <a:t>長さの</a:t>
                </a:r>
                <a:r>
                  <a:rPr lang="en-US" altLang="ja-JP" sz="1800" dirty="0">
                    <a:solidFill>
                      <a:srgbClr val="FF0000"/>
                    </a:solidFill>
                  </a:rPr>
                  <a:t>2</a:t>
                </a:r>
                <a:r>
                  <a:rPr lang="ja-JP" altLang="en-US" sz="1800" dirty="0">
                    <a:solidFill>
                      <a:srgbClr val="FF0000"/>
                    </a:solidFill>
                  </a:rPr>
                  <a:t>乗に比例</a:t>
                </a:r>
                <a:endParaRPr lang="en-US" altLang="ja-JP" sz="18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r>
                  <a:rPr lang="ja-JP" altLang="en-US" sz="1800" dirty="0">
                    <a:solidFill>
                      <a:srgbClr val="FF0000"/>
                    </a:solidFill>
                  </a:rPr>
                  <a:t>ヤング率，断面二次モーメント（長さの</a:t>
                </a:r>
                <a:r>
                  <a:rPr lang="en-US" altLang="ja-JP" sz="1800" dirty="0">
                    <a:solidFill>
                      <a:srgbClr val="FF0000"/>
                    </a:solidFill>
                  </a:rPr>
                  <a:t>4</a:t>
                </a:r>
                <a:r>
                  <a:rPr lang="ja-JP" altLang="en-US" sz="1800" dirty="0">
                    <a:solidFill>
                      <a:srgbClr val="FF0000"/>
                    </a:solidFill>
                  </a:rPr>
                  <a:t>乗）に反比例</a:t>
                </a:r>
                <a:endParaRPr lang="en-US" altLang="ja-JP" sz="18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r>
                  <a:rPr lang="ja-JP" altLang="en-US" sz="1800" dirty="0">
                    <a:solidFill>
                      <a:srgbClr val="FF0000"/>
                    </a:solidFill>
                  </a:rPr>
                  <a:t>→長さの</a:t>
                </a:r>
                <a:r>
                  <a:rPr lang="en-US" altLang="ja-JP" sz="1800" dirty="0">
                    <a:solidFill>
                      <a:srgbClr val="FF0000"/>
                    </a:solidFill>
                  </a:rPr>
                  <a:t>3+2-4=1</a:t>
                </a:r>
                <a:r>
                  <a:rPr lang="ja-JP" altLang="en-US" sz="1800" dirty="0">
                    <a:solidFill>
                      <a:srgbClr val="FF0000"/>
                    </a:solidFill>
                  </a:rPr>
                  <a:t>乗に比例</a:t>
                </a:r>
                <a:endParaRPr lang="en-US" altLang="ja-JP" sz="18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r>
                  <a:rPr lang="ja-JP" altLang="en-US" sz="1800" dirty="0">
                    <a:solidFill>
                      <a:srgbClr val="FF0000"/>
                    </a:solidFill>
                  </a:rPr>
                  <a:t>　象の脚は細いと曲がりやすい</a:t>
                </a:r>
                <a:endParaRPr lang="en-US" altLang="ja-JP" sz="18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C280BFFA-ED15-475F-A841-FB713B70828D}"/>
                </a:ext>
              </a:extLst>
            </p:cNvPr>
            <p:cNvSpPr/>
            <p:nvPr/>
          </p:nvSpPr>
          <p:spPr>
            <a:xfrm>
              <a:off x="4382366" y="5541314"/>
              <a:ext cx="216024" cy="216024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9904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たわみ（</a:t>
            </a:r>
            <a:r>
              <a:rPr lang="en-US" altLang="ja-JP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Deflection</a:t>
            </a: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412776"/>
            <a:ext cx="6457950" cy="2847975"/>
          </a:xfrm>
          <a:prstGeom prst="rect">
            <a:avLst/>
          </a:prstGeom>
        </p:spPr>
      </p:pic>
      <p:sp>
        <p:nvSpPr>
          <p:cNvPr id="41" name="Text Box 114"/>
          <p:cNvSpPr txBox="1">
            <a:spLocks noChangeArrowheads="1"/>
          </p:cNvSpPr>
          <p:nvPr/>
        </p:nvSpPr>
        <p:spPr bwMode="auto">
          <a:xfrm>
            <a:off x="2339752" y="2060848"/>
            <a:ext cx="52613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1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i-1</a:t>
            </a:r>
            <a:endParaRPr lang="en-US" altLang="ja-JP" sz="1000" b="1" i="1" dirty="0">
              <a:solidFill>
                <a:srgbClr val="FF0000"/>
              </a:solidFill>
            </a:endParaRPr>
          </a:p>
        </p:txBody>
      </p:sp>
      <p:sp>
        <p:nvSpPr>
          <p:cNvPr id="43" name="Text Box 114"/>
          <p:cNvSpPr txBox="1">
            <a:spLocks noChangeArrowheads="1"/>
          </p:cNvSpPr>
          <p:nvPr/>
        </p:nvSpPr>
        <p:spPr bwMode="auto">
          <a:xfrm>
            <a:off x="3309807" y="2541774"/>
            <a:ext cx="52613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10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endParaRPr lang="en-US" altLang="ja-JP" sz="1000" b="1" i="1" dirty="0">
              <a:solidFill>
                <a:srgbClr val="FF0000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3934950" y="2400146"/>
            <a:ext cx="0" cy="5667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オブジェクト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457393"/>
              </p:ext>
            </p:extLst>
          </p:nvPr>
        </p:nvGraphicFramePr>
        <p:xfrm>
          <a:off x="3932238" y="2446338"/>
          <a:ext cx="3746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5" name="Equation" r:id="rId4" imgW="215640" imgH="228600" progId="Equation.DSMT4">
                  <p:embed/>
                </p:oleObj>
              </mc:Choice>
              <mc:Fallback>
                <p:oleObj name="Equation" r:id="rId4" imgW="215640" imgH="228600" progId="Equation.DSMT4">
                  <p:embed/>
                  <p:pic>
                    <p:nvPicPr>
                      <p:cNvPr id="25" name="オブジェクト 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32238" y="2446338"/>
                        <a:ext cx="37465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オブジェクト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311764"/>
              </p:ext>
            </p:extLst>
          </p:nvPr>
        </p:nvGraphicFramePr>
        <p:xfrm>
          <a:off x="239514" y="4380135"/>
          <a:ext cx="4908550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6" name="Equation" r:id="rId6" imgW="2806560" imgH="736560" progId="Equation.DSMT4">
                  <p:embed/>
                </p:oleObj>
              </mc:Choice>
              <mc:Fallback>
                <p:oleObj name="Equation" r:id="rId6" imgW="2806560" imgH="736560" progId="Equation.DSMT4">
                  <p:embed/>
                  <p:pic>
                    <p:nvPicPr>
                      <p:cNvPr id="114" name="オブジェクト 11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9514" y="4380135"/>
                        <a:ext cx="4908550" cy="1281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オブジェクト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391404"/>
              </p:ext>
            </p:extLst>
          </p:nvPr>
        </p:nvGraphicFramePr>
        <p:xfrm>
          <a:off x="5447816" y="2076973"/>
          <a:ext cx="633934" cy="513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7" name="Equation" r:id="rId8" imgW="279360" imgH="228600" progId="Equation.DSMT4">
                  <p:embed/>
                </p:oleObj>
              </mc:Choice>
              <mc:Fallback>
                <p:oleObj name="Equation" r:id="rId8" imgW="279360" imgH="228600" progId="Equation.DSMT4">
                  <p:embed/>
                  <p:pic>
                    <p:nvPicPr>
                      <p:cNvPr id="50" name="オブジェクト 4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47816" y="2076973"/>
                        <a:ext cx="633934" cy="513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5672931" y="2664884"/>
            <a:ext cx="339229" cy="3020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5364088" y="5162865"/>
            <a:ext cx="3600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θ</a:t>
            </a:r>
            <a:r>
              <a:rPr lang="ja-JP" altLang="en-US" sz="2000" b="1" dirty="0">
                <a:solidFill>
                  <a:srgbClr val="FF0000"/>
                </a:solidFill>
              </a:rPr>
              <a:t>は十分小さいと</a:t>
            </a:r>
            <a:r>
              <a:rPr lang="en-US" altLang="ja-JP" sz="2000" b="1" dirty="0" err="1">
                <a:solidFill>
                  <a:srgbClr val="FF0000"/>
                </a:solidFill>
              </a:rPr>
              <a:t>sinθ</a:t>
            </a:r>
            <a:r>
              <a:rPr lang="ja-JP" altLang="en-US" sz="2000" b="1" dirty="0">
                <a:solidFill>
                  <a:srgbClr val="FF0000"/>
                </a:solidFill>
              </a:rPr>
              <a:t>≒</a:t>
            </a:r>
            <a:r>
              <a:rPr lang="en-US" altLang="ja-JP" sz="2000" b="1" dirty="0">
                <a:solidFill>
                  <a:srgbClr val="FF0000"/>
                </a:solidFill>
              </a:rPr>
              <a:t>θ</a:t>
            </a: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3954872" y="1943930"/>
            <a:ext cx="0" cy="1022989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788400"/>
              </p:ext>
            </p:extLst>
          </p:nvPr>
        </p:nvGraphicFramePr>
        <p:xfrm>
          <a:off x="3713163" y="1922463"/>
          <a:ext cx="24288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8" name="Equation" r:id="rId10" imgW="139680" imgH="228600" progId="Equation.DSMT4">
                  <p:embed/>
                </p:oleObj>
              </mc:Choice>
              <mc:Fallback>
                <p:oleObj name="Equation" r:id="rId10" imgW="139680" imgH="228600" progId="Equation.DSMT4">
                  <p:embed/>
                  <p:pic>
                    <p:nvPicPr>
                      <p:cNvPr id="50" name="オブジェクト 4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13163" y="1922463"/>
                        <a:ext cx="242887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14"/>
          <p:cNvSpPr txBox="1">
            <a:spLocks noChangeArrowheads="1"/>
          </p:cNvSpPr>
          <p:nvPr/>
        </p:nvSpPr>
        <p:spPr bwMode="auto">
          <a:xfrm>
            <a:off x="4306888" y="6165304"/>
            <a:ext cx="46576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rgbClr val="FF0000"/>
                </a:solidFill>
              </a:rPr>
              <a:t>注：分割を増やすと</a:t>
            </a:r>
            <a:r>
              <a:rPr lang="en-US" altLang="ja-JP" sz="2000" dirty="0">
                <a:solidFill>
                  <a:srgbClr val="FF0000"/>
                </a:solidFill>
              </a:rPr>
              <a:t>θ</a:t>
            </a:r>
            <a:r>
              <a:rPr lang="ja-JP" altLang="en-US" sz="2000" dirty="0">
                <a:solidFill>
                  <a:srgbClr val="FF0000"/>
                </a:solidFill>
              </a:rPr>
              <a:t>はとても小さくなる．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562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951620" y="3306789"/>
            <a:ext cx="6788732" cy="216024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755639" y="2811202"/>
            <a:ext cx="253953" cy="1207198"/>
            <a:chOff x="5015814" y="1556792"/>
            <a:chExt cx="253953" cy="1207198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たわみ</a:t>
            </a:r>
            <a:r>
              <a:rPr lang="en-US" altLang="ja-JP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(Deflection)</a:t>
            </a:r>
            <a:endParaRPr lang="ja-JP" altLang="en-US" sz="40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24" name="Text Box 114"/>
          <p:cNvSpPr txBox="1">
            <a:spLocks noChangeArrowheads="1"/>
          </p:cNvSpPr>
          <p:nvPr/>
        </p:nvSpPr>
        <p:spPr bwMode="auto">
          <a:xfrm>
            <a:off x="611560" y="1268760"/>
            <a:ext cx="65527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u="sng" dirty="0">
                <a:solidFill>
                  <a:srgbClr val="FF0000"/>
                </a:solidFill>
              </a:rPr>
              <a:t>集中荷重</a:t>
            </a:r>
            <a:r>
              <a:rPr lang="ja-JP" altLang="en-US" sz="2000" b="1" dirty="0"/>
              <a:t>を受ける片持ち梁のたわみを求める</a:t>
            </a:r>
            <a:endParaRPr lang="en-US" altLang="ja-JP" sz="2000" b="1" dirty="0"/>
          </a:p>
        </p:txBody>
      </p:sp>
      <p:graphicFrame>
        <p:nvGraphicFramePr>
          <p:cNvPr id="25" name="オブジェクト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661237"/>
              </p:ext>
            </p:extLst>
          </p:nvPr>
        </p:nvGraphicFramePr>
        <p:xfrm>
          <a:off x="593725" y="1712913"/>
          <a:ext cx="409416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49" name="Equation" r:id="rId3" imgW="2361960" imgH="393480" progId="Equation.DSMT4">
                  <p:embed/>
                </p:oleObj>
              </mc:Choice>
              <mc:Fallback>
                <p:oleObj name="Equation" r:id="rId3" imgW="2361960" imgH="393480" progId="Equation.DSMT4">
                  <p:embed/>
                  <p:pic>
                    <p:nvPicPr>
                      <p:cNvPr id="25" name="オブジェクト 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725" y="1712913"/>
                        <a:ext cx="4094163" cy="67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線コネクタ 25"/>
          <p:cNvCxnSpPr/>
          <p:nvPr/>
        </p:nvCxnSpPr>
        <p:spPr>
          <a:xfrm>
            <a:off x="965439" y="3429000"/>
            <a:ext cx="7206961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114"/>
          <p:cNvSpPr txBox="1">
            <a:spLocks noChangeArrowheads="1"/>
          </p:cNvSpPr>
          <p:nvPr/>
        </p:nvSpPr>
        <p:spPr bwMode="auto">
          <a:xfrm>
            <a:off x="223249" y="4469050"/>
            <a:ext cx="5760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28" name="Text Box 114"/>
          <p:cNvSpPr txBox="1">
            <a:spLocks noChangeArrowheads="1"/>
          </p:cNvSpPr>
          <p:nvPr/>
        </p:nvSpPr>
        <p:spPr bwMode="auto">
          <a:xfrm>
            <a:off x="7628384" y="2872877"/>
            <a:ext cx="576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1041617" y="4271891"/>
            <a:ext cx="1286310" cy="577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B.M.D.</a:t>
            </a:r>
            <a:endParaRPr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0" name="オブジェクト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758290"/>
              </p:ext>
            </p:extLst>
          </p:nvPr>
        </p:nvGraphicFramePr>
        <p:xfrm>
          <a:off x="3875088" y="3973513"/>
          <a:ext cx="1630362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0" name="Equation" r:id="rId5" imgW="927000" imgH="203040" progId="Equation.DSMT4">
                  <p:embed/>
                </p:oleObj>
              </mc:Choice>
              <mc:Fallback>
                <p:oleObj name="Equation" r:id="rId5" imgW="927000" imgH="203040" progId="Equation.DSMT4">
                  <p:embed/>
                  <p:pic>
                    <p:nvPicPr>
                      <p:cNvPr id="30" name="オブジェクト 2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75088" y="3973513"/>
                        <a:ext cx="1630362" cy="357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直線コネクタ 30"/>
          <p:cNvCxnSpPr/>
          <p:nvPr/>
        </p:nvCxnSpPr>
        <p:spPr>
          <a:xfrm flipV="1">
            <a:off x="1020721" y="3414801"/>
            <a:ext cx="6699535" cy="9158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1001183" y="2636912"/>
            <a:ext cx="0" cy="2376264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7711785" y="248518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114"/>
          <p:cNvSpPr txBox="1">
            <a:spLocks noChangeArrowheads="1"/>
          </p:cNvSpPr>
          <p:nvPr/>
        </p:nvSpPr>
        <p:spPr bwMode="auto">
          <a:xfrm>
            <a:off x="6876256" y="2366498"/>
            <a:ext cx="70900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7" name="Text Box 114"/>
          <p:cNvSpPr txBox="1">
            <a:spLocks noChangeArrowheads="1"/>
          </p:cNvSpPr>
          <p:nvPr/>
        </p:nvSpPr>
        <p:spPr bwMode="auto">
          <a:xfrm>
            <a:off x="3673361" y="2856177"/>
            <a:ext cx="70900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1" name="Text Box 114"/>
          <p:cNvSpPr txBox="1">
            <a:spLocks noChangeArrowheads="1"/>
          </p:cNvSpPr>
          <p:nvPr/>
        </p:nvSpPr>
        <p:spPr bwMode="auto">
          <a:xfrm>
            <a:off x="877545" y="2501189"/>
            <a:ext cx="576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sp>
        <p:nvSpPr>
          <p:cNvPr id="48" name="フリーフォーム 47"/>
          <p:cNvSpPr/>
          <p:nvPr/>
        </p:nvSpPr>
        <p:spPr>
          <a:xfrm>
            <a:off x="994787" y="3385416"/>
            <a:ext cx="6745565" cy="1267720"/>
          </a:xfrm>
          <a:custGeom>
            <a:avLst/>
            <a:gdLst>
              <a:gd name="connsiteX0" fmla="*/ 0 w 6320413"/>
              <a:gd name="connsiteY0" fmla="*/ 18371 h 771998"/>
              <a:gd name="connsiteX1" fmla="*/ 1507253 w 6320413"/>
              <a:gd name="connsiteY1" fmla="*/ 18371 h 771998"/>
              <a:gd name="connsiteX2" fmla="*/ 4511710 w 6320413"/>
              <a:gd name="connsiteY2" fmla="*/ 209290 h 771998"/>
              <a:gd name="connsiteX3" fmla="*/ 6320413 w 6320413"/>
              <a:gd name="connsiteY3" fmla="*/ 771998 h 771998"/>
              <a:gd name="connsiteX0" fmla="*/ 0 w 6320413"/>
              <a:gd name="connsiteY0" fmla="*/ 17666 h 771293"/>
              <a:gd name="connsiteX1" fmla="*/ 1507253 w 6320413"/>
              <a:gd name="connsiteY1" fmla="*/ 17666 h 771293"/>
              <a:gd name="connsiteX2" fmla="*/ 3959051 w 6320413"/>
              <a:gd name="connsiteY2" fmla="*/ 198537 h 771293"/>
              <a:gd name="connsiteX3" fmla="*/ 6320413 w 6320413"/>
              <a:gd name="connsiteY3" fmla="*/ 771293 h 771293"/>
              <a:gd name="connsiteX0" fmla="*/ 0 w 6320413"/>
              <a:gd name="connsiteY0" fmla="*/ 17666 h 771293"/>
              <a:gd name="connsiteX1" fmla="*/ 1708220 w 6320413"/>
              <a:gd name="connsiteY1" fmla="*/ 17666 h 771293"/>
              <a:gd name="connsiteX2" fmla="*/ 3959051 w 6320413"/>
              <a:gd name="connsiteY2" fmla="*/ 198537 h 771293"/>
              <a:gd name="connsiteX3" fmla="*/ 6320413 w 6320413"/>
              <a:gd name="connsiteY3" fmla="*/ 771293 h 771293"/>
              <a:gd name="connsiteX0" fmla="*/ 0 w 6320413"/>
              <a:gd name="connsiteY0" fmla="*/ 20509 h 774136"/>
              <a:gd name="connsiteX1" fmla="*/ 1708220 w 6320413"/>
              <a:gd name="connsiteY1" fmla="*/ 20509 h 774136"/>
              <a:gd name="connsiteX2" fmla="*/ 4119824 w 6320413"/>
              <a:gd name="connsiteY2" fmla="*/ 241573 h 774136"/>
              <a:gd name="connsiteX3" fmla="*/ 6320413 w 6320413"/>
              <a:gd name="connsiteY3" fmla="*/ 774136 h 774136"/>
              <a:gd name="connsiteX0" fmla="*/ 0 w 6320413"/>
              <a:gd name="connsiteY0" fmla="*/ 16887 h 770514"/>
              <a:gd name="connsiteX1" fmla="*/ 1748413 w 6320413"/>
              <a:gd name="connsiteY1" fmla="*/ 22949 h 770514"/>
              <a:gd name="connsiteX2" fmla="*/ 4119824 w 6320413"/>
              <a:gd name="connsiteY2" fmla="*/ 237951 h 770514"/>
              <a:gd name="connsiteX3" fmla="*/ 6320413 w 6320413"/>
              <a:gd name="connsiteY3" fmla="*/ 770514 h 770514"/>
              <a:gd name="connsiteX0" fmla="*/ 0 w 6320413"/>
              <a:gd name="connsiteY0" fmla="*/ 11125 h 764752"/>
              <a:gd name="connsiteX1" fmla="*/ 1668026 w 6320413"/>
              <a:gd name="connsiteY1" fmla="*/ 29310 h 764752"/>
              <a:gd name="connsiteX2" fmla="*/ 4119824 w 6320413"/>
              <a:gd name="connsiteY2" fmla="*/ 232189 h 764752"/>
              <a:gd name="connsiteX3" fmla="*/ 6320413 w 6320413"/>
              <a:gd name="connsiteY3" fmla="*/ 764752 h 76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20413" h="764752">
                <a:moveTo>
                  <a:pt x="0" y="11125"/>
                </a:moveTo>
                <a:cubicBezTo>
                  <a:pt x="377650" y="-4785"/>
                  <a:pt x="981389" y="-7534"/>
                  <a:pt x="1668026" y="29310"/>
                </a:cubicBezTo>
                <a:cubicBezTo>
                  <a:pt x="2354663" y="66154"/>
                  <a:pt x="3344426" y="109615"/>
                  <a:pt x="4119824" y="232189"/>
                </a:cubicBezTo>
                <a:cubicBezTo>
                  <a:pt x="4895222" y="354763"/>
                  <a:pt x="5817158" y="546200"/>
                  <a:pt x="6320413" y="764752"/>
                </a:cubicBezTo>
              </a:path>
            </a:pathLst>
          </a:custGeom>
          <a:noFill/>
          <a:ln w="762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9" name="オブジェクト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216279"/>
              </p:ext>
            </p:extLst>
          </p:nvPr>
        </p:nvGraphicFramePr>
        <p:xfrm>
          <a:off x="6743317" y="3667949"/>
          <a:ext cx="185738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1" name="Equation" r:id="rId7" imgW="126720" imgH="177480" progId="Equation.DSMT4">
                  <p:embed/>
                </p:oleObj>
              </mc:Choice>
              <mc:Fallback>
                <p:oleObj name="Equation" r:id="rId7" imgW="126720" imgH="177480" progId="Equation.DSMT4">
                  <p:embed/>
                  <p:pic>
                    <p:nvPicPr>
                      <p:cNvPr id="49" name="オブジェクト 4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43317" y="3667949"/>
                        <a:ext cx="185738" cy="258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直線コネクタ 50"/>
          <p:cNvCxnSpPr/>
          <p:nvPr/>
        </p:nvCxnSpPr>
        <p:spPr>
          <a:xfrm flipH="1" flipV="1">
            <a:off x="5719552" y="3385044"/>
            <a:ext cx="2085137" cy="12710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>
            <a:off x="850230" y="4365104"/>
            <a:ext cx="8131053" cy="2376264"/>
            <a:chOff x="850230" y="4365104"/>
            <a:chExt cx="8131053" cy="2376264"/>
          </a:xfrm>
        </p:grpSpPr>
        <p:graphicFrame>
          <p:nvGraphicFramePr>
            <p:cNvPr id="5" name="オブジェクト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2455494"/>
                </p:ext>
              </p:extLst>
            </p:nvPr>
          </p:nvGraphicFramePr>
          <p:xfrm>
            <a:off x="850230" y="6073031"/>
            <a:ext cx="6242050" cy="668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52" name="Equation" r:id="rId9" imgW="3848040" imgH="419040" progId="Equation.DSMT4">
                    <p:embed/>
                  </p:oleObj>
                </mc:Choice>
                <mc:Fallback>
                  <p:oleObj name="Equation" r:id="rId9" imgW="3848040" imgH="41904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0230" y="6073031"/>
                          <a:ext cx="6242050" cy="6683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オブジェクト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1541927"/>
                </p:ext>
              </p:extLst>
            </p:nvPr>
          </p:nvGraphicFramePr>
          <p:xfrm>
            <a:off x="877545" y="5402555"/>
            <a:ext cx="3104910" cy="6026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53" name="Equation" r:id="rId11" imgW="2184120" imgH="419040" progId="Equation.DSMT4">
                    <p:embed/>
                  </p:oleObj>
                </mc:Choice>
                <mc:Fallback>
                  <p:oleObj name="Equation" r:id="rId11" imgW="2184120" imgH="41904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7545" y="5402555"/>
                          <a:ext cx="3104910" cy="60267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 Box 114"/>
            <p:cNvSpPr txBox="1">
              <a:spLocks noChangeArrowheads="1"/>
            </p:cNvSpPr>
            <p:nvPr/>
          </p:nvSpPr>
          <p:spPr bwMode="auto">
            <a:xfrm>
              <a:off x="4876827" y="4365104"/>
              <a:ext cx="4104456" cy="203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ja-JP" altLang="en-US" sz="1800" dirty="0">
                  <a:solidFill>
                    <a:srgbClr val="FF0000"/>
                  </a:solidFill>
                </a:rPr>
                <a:t>荷重（長さの</a:t>
              </a:r>
              <a:r>
                <a:rPr lang="en-US" altLang="ja-JP" sz="1800" dirty="0">
                  <a:solidFill>
                    <a:srgbClr val="FF0000"/>
                  </a:solidFill>
                </a:rPr>
                <a:t>3</a:t>
              </a:r>
              <a:r>
                <a:rPr lang="ja-JP" altLang="en-US" sz="1800" dirty="0">
                  <a:solidFill>
                    <a:srgbClr val="FF0000"/>
                  </a:solidFill>
                </a:rPr>
                <a:t>乗）に比例</a:t>
              </a:r>
              <a:endParaRPr lang="en-US" altLang="ja-JP" sz="1800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ja-JP" altLang="en-US" sz="1800" dirty="0">
                  <a:solidFill>
                    <a:srgbClr val="FF0000"/>
                  </a:solidFill>
                </a:rPr>
                <a:t>長さの</a:t>
              </a:r>
              <a:r>
                <a:rPr lang="en-US" altLang="ja-JP" sz="1800" dirty="0">
                  <a:solidFill>
                    <a:srgbClr val="FF0000"/>
                  </a:solidFill>
                </a:rPr>
                <a:t>3</a:t>
              </a:r>
              <a:r>
                <a:rPr lang="ja-JP" altLang="en-US" sz="1800" dirty="0">
                  <a:solidFill>
                    <a:srgbClr val="FF0000"/>
                  </a:solidFill>
                </a:rPr>
                <a:t>乗に比例</a:t>
              </a:r>
              <a:endParaRPr lang="en-US" altLang="ja-JP" sz="1800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ja-JP" altLang="en-US" sz="1800" dirty="0">
                  <a:solidFill>
                    <a:srgbClr val="FF0000"/>
                  </a:solidFill>
                </a:rPr>
                <a:t>ヤング率，断面二次モーメント（長さの</a:t>
              </a:r>
              <a:r>
                <a:rPr lang="en-US" altLang="ja-JP" sz="1800" dirty="0">
                  <a:solidFill>
                    <a:srgbClr val="FF0000"/>
                  </a:solidFill>
                </a:rPr>
                <a:t>4</a:t>
              </a:r>
              <a:r>
                <a:rPr lang="ja-JP" altLang="en-US" sz="1800" dirty="0">
                  <a:solidFill>
                    <a:srgbClr val="FF0000"/>
                  </a:solidFill>
                </a:rPr>
                <a:t>乗）に反比例</a:t>
              </a:r>
              <a:endParaRPr lang="en-US" altLang="ja-JP" sz="1800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ja-JP" altLang="en-US" sz="1800" dirty="0">
                  <a:solidFill>
                    <a:srgbClr val="FF0000"/>
                  </a:solidFill>
                </a:rPr>
                <a:t>→スケールの</a:t>
              </a:r>
              <a:r>
                <a:rPr lang="en-US" altLang="ja-JP" sz="1800" dirty="0">
                  <a:solidFill>
                    <a:srgbClr val="FF0000"/>
                  </a:solidFill>
                </a:rPr>
                <a:t>3+3-4=2</a:t>
              </a:r>
              <a:r>
                <a:rPr lang="ja-JP" altLang="en-US" sz="1800" dirty="0">
                  <a:solidFill>
                    <a:srgbClr val="FF0000"/>
                  </a:solidFill>
                </a:rPr>
                <a:t>乗に比例</a:t>
              </a:r>
              <a:endParaRPr lang="en-US" altLang="ja-JP" sz="1800" dirty="0">
                <a:solidFill>
                  <a:srgbClr val="FF0000"/>
                </a:solidFill>
              </a:endParaRPr>
            </a:p>
            <a:p>
              <a:pPr>
                <a:defRPr/>
              </a:pPr>
              <a:r>
                <a:rPr lang="ja-JP" altLang="en-US" sz="1800" dirty="0">
                  <a:solidFill>
                    <a:srgbClr val="FF0000"/>
                  </a:solidFill>
                </a:rPr>
                <a:t>　象の脚は細いととてもたわみやすい</a:t>
              </a:r>
              <a:endParaRPr lang="en-US" altLang="ja-JP" sz="1800" dirty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en-US" altLang="ja-JP" sz="18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43" name="直線コネクタ 42"/>
          <p:cNvCxnSpPr/>
          <p:nvPr/>
        </p:nvCxnSpPr>
        <p:spPr>
          <a:xfrm flipV="1">
            <a:off x="7728222" y="3429000"/>
            <a:ext cx="6302" cy="1191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14"/>
          <p:cNvSpPr txBox="1">
            <a:spLocks noChangeArrowheads="1"/>
          </p:cNvSpPr>
          <p:nvPr/>
        </p:nvSpPr>
        <p:spPr bwMode="auto">
          <a:xfrm>
            <a:off x="7842842" y="3742466"/>
            <a:ext cx="119365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たわみ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en-US" altLang="ja-JP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en-US" altLang="ja-JP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max</a:t>
            </a:r>
            <a:endParaRPr lang="en-US" altLang="ja-JP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951620" y="2641099"/>
            <a:ext cx="6788732" cy="216024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755639" y="2145512"/>
            <a:ext cx="253953" cy="1207198"/>
            <a:chOff x="5015814" y="1556792"/>
            <a:chExt cx="253953" cy="1207198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たわみとたわみ角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24" name="Text Box 114"/>
          <p:cNvSpPr txBox="1">
            <a:spLocks noChangeArrowheads="1"/>
          </p:cNvSpPr>
          <p:nvPr/>
        </p:nvSpPr>
        <p:spPr bwMode="auto">
          <a:xfrm>
            <a:off x="611560" y="1196752"/>
            <a:ext cx="65527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u="sng" dirty="0">
                <a:solidFill>
                  <a:srgbClr val="FF0000"/>
                </a:solidFill>
              </a:rPr>
              <a:t>分布荷重</a:t>
            </a:r>
            <a:r>
              <a:rPr lang="ja-JP" altLang="en-US" sz="2000" b="1" dirty="0"/>
              <a:t>を受ける片持ち梁のたわみを求める</a:t>
            </a:r>
            <a:endParaRPr lang="en-US" altLang="ja-JP" sz="2000" b="1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965439" y="2763310"/>
            <a:ext cx="7206961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114"/>
          <p:cNvSpPr txBox="1">
            <a:spLocks noChangeArrowheads="1"/>
          </p:cNvSpPr>
          <p:nvPr/>
        </p:nvSpPr>
        <p:spPr bwMode="auto">
          <a:xfrm>
            <a:off x="223249" y="3803360"/>
            <a:ext cx="5760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28" name="Text Box 114"/>
          <p:cNvSpPr txBox="1">
            <a:spLocks noChangeArrowheads="1"/>
          </p:cNvSpPr>
          <p:nvPr/>
        </p:nvSpPr>
        <p:spPr bwMode="auto">
          <a:xfrm>
            <a:off x="7628384" y="2207187"/>
            <a:ext cx="576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1041617" y="3606201"/>
            <a:ext cx="1286310" cy="577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B.M.D.</a:t>
            </a:r>
            <a:endParaRPr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1001183" y="1971222"/>
            <a:ext cx="0" cy="2376264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7711785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114"/>
          <p:cNvSpPr txBox="1">
            <a:spLocks noChangeArrowheads="1"/>
          </p:cNvSpPr>
          <p:nvPr/>
        </p:nvSpPr>
        <p:spPr bwMode="auto">
          <a:xfrm>
            <a:off x="6864620" y="1872914"/>
            <a:ext cx="70900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7" name="Text Box 114"/>
          <p:cNvSpPr txBox="1">
            <a:spLocks noChangeArrowheads="1"/>
          </p:cNvSpPr>
          <p:nvPr/>
        </p:nvSpPr>
        <p:spPr bwMode="auto">
          <a:xfrm>
            <a:off x="5021513" y="3043062"/>
            <a:ext cx="70900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0" name="オブジェクト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655409"/>
              </p:ext>
            </p:extLst>
          </p:nvPr>
        </p:nvGraphicFramePr>
        <p:xfrm>
          <a:off x="2647950" y="3176588"/>
          <a:ext cx="171767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99" name="Equation" r:id="rId3" imgW="977760" imgH="419040" progId="Equation.DSMT4">
                  <p:embed/>
                </p:oleObj>
              </mc:Choice>
              <mc:Fallback>
                <p:oleObj name="Equation" r:id="rId3" imgW="977760" imgH="419040" progId="Equation.DSMT4">
                  <p:embed/>
                  <p:pic>
                    <p:nvPicPr>
                      <p:cNvPr id="56" name="オブジェクト 5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47950" y="3176588"/>
                        <a:ext cx="1717675" cy="735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リーフォーム 2"/>
          <p:cNvSpPr/>
          <p:nvPr/>
        </p:nvSpPr>
        <p:spPr>
          <a:xfrm>
            <a:off x="999744" y="2739035"/>
            <a:ext cx="6742176" cy="1125829"/>
          </a:xfrm>
          <a:custGeom>
            <a:avLst/>
            <a:gdLst>
              <a:gd name="connsiteX0" fmla="*/ 6742176 w 6742176"/>
              <a:gd name="connsiteY0" fmla="*/ 18698 h 1140362"/>
              <a:gd name="connsiteX1" fmla="*/ 4620768 w 6742176"/>
              <a:gd name="connsiteY1" fmla="*/ 43082 h 1140362"/>
              <a:gd name="connsiteX2" fmla="*/ 1292352 w 6742176"/>
              <a:gd name="connsiteY2" fmla="*/ 396650 h 1140362"/>
              <a:gd name="connsiteX3" fmla="*/ 231648 w 6742176"/>
              <a:gd name="connsiteY3" fmla="*/ 567338 h 1140362"/>
              <a:gd name="connsiteX4" fmla="*/ 0 w 6742176"/>
              <a:gd name="connsiteY4" fmla="*/ 1140362 h 1140362"/>
              <a:gd name="connsiteX0" fmla="*/ 6742176 w 6742176"/>
              <a:gd name="connsiteY0" fmla="*/ 18698 h 1140362"/>
              <a:gd name="connsiteX1" fmla="*/ 4620768 w 6742176"/>
              <a:gd name="connsiteY1" fmla="*/ 43082 h 1140362"/>
              <a:gd name="connsiteX2" fmla="*/ 1292352 w 6742176"/>
              <a:gd name="connsiteY2" fmla="*/ 396650 h 1140362"/>
              <a:gd name="connsiteX3" fmla="*/ 573024 w 6742176"/>
              <a:gd name="connsiteY3" fmla="*/ 603914 h 1140362"/>
              <a:gd name="connsiteX4" fmla="*/ 0 w 6742176"/>
              <a:gd name="connsiteY4" fmla="*/ 1140362 h 1140362"/>
              <a:gd name="connsiteX0" fmla="*/ 6742176 w 6742176"/>
              <a:gd name="connsiteY0" fmla="*/ 11488 h 1133152"/>
              <a:gd name="connsiteX1" fmla="*/ 4620768 w 6742176"/>
              <a:gd name="connsiteY1" fmla="*/ 35872 h 1133152"/>
              <a:gd name="connsiteX2" fmla="*/ 2243328 w 6742176"/>
              <a:gd name="connsiteY2" fmla="*/ 255328 h 1133152"/>
              <a:gd name="connsiteX3" fmla="*/ 573024 w 6742176"/>
              <a:gd name="connsiteY3" fmla="*/ 596704 h 1133152"/>
              <a:gd name="connsiteX4" fmla="*/ 0 w 6742176"/>
              <a:gd name="connsiteY4" fmla="*/ 1133152 h 1133152"/>
              <a:gd name="connsiteX0" fmla="*/ 6742176 w 6742176"/>
              <a:gd name="connsiteY0" fmla="*/ 4165 h 1125829"/>
              <a:gd name="connsiteX1" fmla="*/ 4523232 w 6742176"/>
              <a:gd name="connsiteY1" fmla="*/ 77317 h 1125829"/>
              <a:gd name="connsiteX2" fmla="*/ 2243328 w 6742176"/>
              <a:gd name="connsiteY2" fmla="*/ 248005 h 1125829"/>
              <a:gd name="connsiteX3" fmla="*/ 573024 w 6742176"/>
              <a:gd name="connsiteY3" fmla="*/ 589381 h 1125829"/>
              <a:gd name="connsiteX4" fmla="*/ 0 w 6742176"/>
              <a:gd name="connsiteY4" fmla="*/ 1125829 h 112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42176" h="1125829">
                <a:moveTo>
                  <a:pt x="6742176" y="4165"/>
                </a:moveTo>
                <a:cubicBezTo>
                  <a:pt x="6135624" y="-15139"/>
                  <a:pt x="5273040" y="36677"/>
                  <a:pt x="4523232" y="77317"/>
                </a:cubicBezTo>
                <a:cubicBezTo>
                  <a:pt x="3773424" y="117957"/>
                  <a:pt x="2901696" y="162661"/>
                  <a:pt x="2243328" y="248005"/>
                </a:cubicBezTo>
                <a:cubicBezTo>
                  <a:pt x="1584960" y="333349"/>
                  <a:pt x="946912" y="443077"/>
                  <a:pt x="573024" y="589381"/>
                </a:cubicBezTo>
                <a:cubicBezTo>
                  <a:pt x="199136" y="735685"/>
                  <a:pt x="8128" y="901293"/>
                  <a:pt x="0" y="1125829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Text Box 114"/>
          <p:cNvSpPr txBox="1">
            <a:spLocks noChangeArrowheads="1"/>
          </p:cNvSpPr>
          <p:nvPr/>
        </p:nvSpPr>
        <p:spPr bwMode="auto">
          <a:xfrm>
            <a:off x="395536" y="4586701"/>
            <a:ext cx="18777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たわみ角：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3" name="オブジェクト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194100"/>
              </p:ext>
            </p:extLst>
          </p:nvPr>
        </p:nvGraphicFramePr>
        <p:xfrm>
          <a:off x="1691680" y="4384847"/>
          <a:ext cx="6762401" cy="84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00" name="Equation" r:id="rId5" imgW="4076640" imgH="507960" progId="Equation.DSMT4">
                  <p:embed/>
                </p:oleObj>
              </mc:Choice>
              <mc:Fallback>
                <p:oleObj name="Equation" r:id="rId5" imgW="4076640" imgH="507960" progId="Equation.DSMT4">
                  <p:embed/>
                  <p:pic>
                    <p:nvPicPr>
                      <p:cNvPr id="50" name="オブジェクト 4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1680" y="4384847"/>
                        <a:ext cx="6762401" cy="84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395536" y="5475100"/>
            <a:ext cx="18777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たわみ：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5" name="オブジェクト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253270"/>
              </p:ext>
            </p:extLst>
          </p:nvPr>
        </p:nvGraphicFramePr>
        <p:xfrm>
          <a:off x="971600" y="5793086"/>
          <a:ext cx="7754640" cy="820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01" name="Equation" r:id="rId7" imgW="4787640" imgH="507960" progId="Equation.DSMT4">
                  <p:embed/>
                </p:oleObj>
              </mc:Choice>
              <mc:Fallback>
                <p:oleObj name="Equation" r:id="rId7" imgW="4787640" imgH="507960" progId="Equation.DSMT4">
                  <p:embed/>
                  <p:pic>
                    <p:nvPicPr>
                      <p:cNvPr id="53" name="オブジェクト 5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1600" y="5793086"/>
                        <a:ext cx="7754640" cy="820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6" name="直線コネクタ 55"/>
          <p:cNvCxnSpPr/>
          <p:nvPr/>
        </p:nvCxnSpPr>
        <p:spPr>
          <a:xfrm>
            <a:off x="6660232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5652120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4668392" y="182158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3676612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2668500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1684772" y="182158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114"/>
          <p:cNvSpPr txBox="1">
            <a:spLocks noChangeArrowheads="1"/>
          </p:cNvSpPr>
          <p:nvPr/>
        </p:nvSpPr>
        <p:spPr bwMode="auto">
          <a:xfrm>
            <a:off x="827584" y="1700808"/>
            <a:ext cx="576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8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951620" y="2641099"/>
            <a:ext cx="6788732" cy="216024"/>
          </a:xfrm>
          <a:prstGeom prst="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755639" y="2145512"/>
            <a:ext cx="253953" cy="1207198"/>
            <a:chOff x="5015814" y="1556792"/>
            <a:chExt cx="253953" cy="1207198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5259626" y="1556792"/>
              <a:ext cx="10141" cy="12071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H="1">
              <a:off x="5015814" y="1648171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5015814" y="181850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5015814" y="1997156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>
              <a:off x="5015814" y="2165904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5015814" y="233623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>
              <a:off x="5015814" y="2514889"/>
              <a:ext cx="243812" cy="1969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383004"/>
            <a:ext cx="7448872" cy="6588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数値構造計算で確かめよう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08104" y="44450"/>
            <a:ext cx="36009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Mechanics of Robot Materials and Structures</a:t>
            </a:r>
          </a:p>
        </p:txBody>
      </p:sp>
      <p:sp>
        <p:nvSpPr>
          <p:cNvPr id="24" name="Text Box 114"/>
          <p:cNvSpPr txBox="1">
            <a:spLocks noChangeArrowheads="1"/>
          </p:cNvSpPr>
          <p:nvPr/>
        </p:nvSpPr>
        <p:spPr bwMode="auto">
          <a:xfrm>
            <a:off x="611560" y="1196752"/>
            <a:ext cx="65527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u="sng" dirty="0">
                <a:solidFill>
                  <a:srgbClr val="FF0000"/>
                </a:solidFill>
              </a:rPr>
              <a:t>分布荷重</a:t>
            </a:r>
            <a:r>
              <a:rPr lang="ja-JP" altLang="en-US" sz="2000" b="1" dirty="0"/>
              <a:t>を受ける片持ち梁のたわみを求める</a:t>
            </a:r>
            <a:endParaRPr lang="en-US" altLang="ja-JP" sz="2000" b="1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965439" y="2763310"/>
            <a:ext cx="7206961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114"/>
          <p:cNvSpPr txBox="1">
            <a:spLocks noChangeArrowheads="1"/>
          </p:cNvSpPr>
          <p:nvPr/>
        </p:nvSpPr>
        <p:spPr bwMode="auto">
          <a:xfrm>
            <a:off x="223249" y="3803360"/>
            <a:ext cx="5760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28" name="Text Box 114"/>
          <p:cNvSpPr txBox="1">
            <a:spLocks noChangeArrowheads="1"/>
          </p:cNvSpPr>
          <p:nvPr/>
        </p:nvSpPr>
        <p:spPr bwMode="auto">
          <a:xfrm>
            <a:off x="7628384" y="2207187"/>
            <a:ext cx="576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1041617" y="3606201"/>
            <a:ext cx="1286310" cy="577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B.M.D.</a:t>
            </a:r>
            <a:endParaRPr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1001183" y="1971222"/>
            <a:ext cx="0" cy="2376264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7711785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114"/>
          <p:cNvSpPr txBox="1">
            <a:spLocks noChangeArrowheads="1"/>
          </p:cNvSpPr>
          <p:nvPr/>
        </p:nvSpPr>
        <p:spPr bwMode="auto">
          <a:xfrm>
            <a:off x="7147435" y="1117618"/>
            <a:ext cx="1777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W=200 [N]</a:t>
            </a:r>
          </a:p>
          <a:p>
            <a:pPr algn="ctr">
              <a:defRPr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→</a:t>
            </a:r>
            <a:r>
              <a:rPr lang="en-US" altLang="ja-JP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1000 [N/m]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sp>
        <p:nvSpPr>
          <p:cNvPr id="47" name="Text Box 114"/>
          <p:cNvSpPr txBox="1">
            <a:spLocks noChangeArrowheads="1"/>
          </p:cNvSpPr>
          <p:nvPr/>
        </p:nvSpPr>
        <p:spPr bwMode="auto">
          <a:xfrm>
            <a:off x="5021513" y="3043062"/>
            <a:ext cx="16387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L=200 [mm]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50" name="オブジェクト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8327"/>
              </p:ext>
            </p:extLst>
          </p:nvPr>
        </p:nvGraphicFramePr>
        <p:xfrm>
          <a:off x="2647950" y="3176588"/>
          <a:ext cx="171767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0" name="Equation" r:id="rId3" imgW="977760" imgH="419040" progId="Equation.DSMT4">
                  <p:embed/>
                </p:oleObj>
              </mc:Choice>
              <mc:Fallback>
                <p:oleObj name="Equation" r:id="rId3" imgW="977760" imgH="419040" progId="Equation.DSMT4">
                  <p:embed/>
                  <p:pic>
                    <p:nvPicPr>
                      <p:cNvPr id="50" name="オブジェクト 4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47950" y="3176588"/>
                        <a:ext cx="1717675" cy="735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リーフォーム 2"/>
          <p:cNvSpPr/>
          <p:nvPr/>
        </p:nvSpPr>
        <p:spPr>
          <a:xfrm>
            <a:off x="999744" y="2749083"/>
            <a:ext cx="6742176" cy="1125829"/>
          </a:xfrm>
          <a:custGeom>
            <a:avLst/>
            <a:gdLst>
              <a:gd name="connsiteX0" fmla="*/ 6742176 w 6742176"/>
              <a:gd name="connsiteY0" fmla="*/ 18698 h 1140362"/>
              <a:gd name="connsiteX1" fmla="*/ 4620768 w 6742176"/>
              <a:gd name="connsiteY1" fmla="*/ 43082 h 1140362"/>
              <a:gd name="connsiteX2" fmla="*/ 1292352 w 6742176"/>
              <a:gd name="connsiteY2" fmla="*/ 396650 h 1140362"/>
              <a:gd name="connsiteX3" fmla="*/ 231648 w 6742176"/>
              <a:gd name="connsiteY3" fmla="*/ 567338 h 1140362"/>
              <a:gd name="connsiteX4" fmla="*/ 0 w 6742176"/>
              <a:gd name="connsiteY4" fmla="*/ 1140362 h 1140362"/>
              <a:gd name="connsiteX0" fmla="*/ 6742176 w 6742176"/>
              <a:gd name="connsiteY0" fmla="*/ 18698 h 1140362"/>
              <a:gd name="connsiteX1" fmla="*/ 4620768 w 6742176"/>
              <a:gd name="connsiteY1" fmla="*/ 43082 h 1140362"/>
              <a:gd name="connsiteX2" fmla="*/ 1292352 w 6742176"/>
              <a:gd name="connsiteY2" fmla="*/ 396650 h 1140362"/>
              <a:gd name="connsiteX3" fmla="*/ 573024 w 6742176"/>
              <a:gd name="connsiteY3" fmla="*/ 603914 h 1140362"/>
              <a:gd name="connsiteX4" fmla="*/ 0 w 6742176"/>
              <a:gd name="connsiteY4" fmla="*/ 1140362 h 1140362"/>
              <a:gd name="connsiteX0" fmla="*/ 6742176 w 6742176"/>
              <a:gd name="connsiteY0" fmla="*/ 11488 h 1133152"/>
              <a:gd name="connsiteX1" fmla="*/ 4620768 w 6742176"/>
              <a:gd name="connsiteY1" fmla="*/ 35872 h 1133152"/>
              <a:gd name="connsiteX2" fmla="*/ 2243328 w 6742176"/>
              <a:gd name="connsiteY2" fmla="*/ 255328 h 1133152"/>
              <a:gd name="connsiteX3" fmla="*/ 573024 w 6742176"/>
              <a:gd name="connsiteY3" fmla="*/ 596704 h 1133152"/>
              <a:gd name="connsiteX4" fmla="*/ 0 w 6742176"/>
              <a:gd name="connsiteY4" fmla="*/ 1133152 h 1133152"/>
              <a:gd name="connsiteX0" fmla="*/ 6742176 w 6742176"/>
              <a:gd name="connsiteY0" fmla="*/ 4165 h 1125829"/>
              <a:gd name="connsiteX1" fmla="*/ 4523232 w 6742176"/>
              <a:gd name="connsiteY1" fmla="*/ 77317 h 1125829"/>
              <a:gd name="connsiteX2" fmla="*/ 2243328 w 6742176"/>
              <a:gd name="connsiteY2" fmla="*/ 248005 h 1125829"/>
              <a:gd name="connsiteX3" fmla="*/ 573024 w 6742176"/>
              <a:gd name="connsiteY3" fmla="*/ 589381 h 1125829"/>
              <a:gd name="connsiteX4" fmla="*/ 0 w 6742176"/>
              <a:gd name="connsiteY4" fmla="*/ 1125829 h 112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42176" h="1125829">
                <a:moveTo>
                  <a:pt x="6742176" y="4165"/>
                </a:moveTo>
                <a:cubicBezTo>
                  <a:pt x="6135624" y="-15139"/>
                  <a:pt x="5273040" y="36677"/>
                  <a:pt x="4523232" y="77317"/>
                </a:cubicBezTo>
                <a:cubicBezTo>
                  <a:pt x="3773424" y="117957"/>
                  <a:pt x="2901696" y="162661"/>
                  <a:pt x="2243328" y="248005"/>
                </a:cubicBezTo>
                <a:cubicBezTo>
                  <a:pt x="1584960" y="333349"/>
                  <a:pt x="946912" y="443077"/>
                  <a:pt x="573024" y="589381"/>
                </a:cubicBezTo>
                <a:cubicBezTo>
                  <a:pt x="199136" y="735685"/>
                  <a:pt x="8128" y="901293"/>
                  <a:pt x="0" y="1125829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Text Box 114"/>
          <p:cNvSpPr txBox="1">
            <a:spLocks noChangeArrowheads="1"/>
          </p:cNvSpPr>
          <p:nvPr/>
        </p:nvSpPr>
        <p:spPr bwMode="auto">
          <a:xfrm>
            <a:off x="467544" y="4660771"/>
            <a:ext cx="18777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たわみ角：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3" name="オブジェクト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054919"/>
              </p:ext>
            </p:extLst>
          </p:nvPr>
        </p:nvGraphicFramePr>
        <p:xfrm>
          <a:off x="1979712" y="4636196"/>
          <a:ext cx="5758333" cy="938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1" name="Equation" r:id="rId5" imgW="3898800" imgH="634680" progId="Equation.DSMT4">
                  <p:embed/>
                </p:oleObj>
              </mc:Choice>
              <mc:Fallback>
                <p:oleObj name="Equation" r:id="rId5" imgW="3898800" imgH="634680" progId="Equation.DSMT4">
                  <p:embed/>
                  <p:pic>
                    <p:nvPicPr>
                      <p:cNvPr id="53" name="オブジェクト 5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9712" y="4636196"/>
                        <a:ext cx="5758333" cy="938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 Box 114"/>
          <p:cNvSpPr txBox="1">
            <a:spLocks noChangeArrowheads="1"/>
          </p:cNvSpPr>
          <p:nvPr/>
        </p:nvSpPr>
        <p:spPr bwMode="auto">
          <a:xfrm>
            <a:off x="487640" y="5549170"/>
            <a:ext cx="18777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たわみ：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5" name="オブジェクト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5431"/>
              </p:ext>
            </p:extLst>
          </p:nvPr>
        </p:nvGraphicFramePr>
        <p:xfrm>
          <a:off x="1534200" y="5752341"/>
          <a:ext cx="7416427" cy="964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2" name="Equation" r:id="rId7" imgW="4876560" imgH="634680" progId="Equation.DSMT4">
                  <p:embed/>
                </p:oleObj>
              </mc:Choice>
              <mc:Fallback>
                <p:oleObj name="Equation" r:id="rId7" imgW="4876560" imgH="634680" progId="Equation.DSMT4">
                  <p:embed/>
                  <p:pic>
                    <p:nvPicPr>
                      <p:cNvPr id="55" name="オブジェクト 5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34200" y="5752341"/>
                        <a:ext cx="7416427" cy="964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6" name="直線コネクタ 55"/>
          <p:cNvCxnSpPr/>
          <p:nvPr/>
        </p:nvCxnSpPr>
        <p:spPr>
          <a:xfrm>
            <a:off x="6660232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5652120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4668392" y="182158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3676612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2668500" y="1819492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1684772" y="1821584"/>
            <a:ext cx="0" cy="78469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114"/>
          <p:cNvSpPr txBox="1">
            <a:spLocks noChangeArrowheads="1"/>
          </p:cNvSpPr>
          <p:nvPr/>
        </p:nvSpPr>
        <p:spPr bwMode="auto">
          <a:xfrm>
            <a:off x="7005840" y="3012657"/>
            <a:ext cx="19447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S=10*10 [mm^2]</a:t>
            </a:r>
            <a:endParaRPr lang="en-US" altLang="ja-JP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43" name="オブジェクト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299217"/>
              </p:ext>
            </p:extLst>
          </p:nvPr>
        </p:nvGraphicFramePr>
        <p:xfrm>
          <a:off x="6377317" y="3559766"/>
          <a:ext cx="1405036" cy="288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3" name="Equation" r:id="rId9" imgW="990360" imgH="203040" progId="Equation.DSMT4">
                  <p:embed/>
                </p:oleObj>
              </mc:Choice>
              <mc:Fallback>
                <p:oleObj name="Equation" r:id="rId9" imgW="990360" imgH="203040" progId="Equation.DSMT4">
                  <p:embed/>
                  <p:pic>
                    <p:nvPicPr>
                      <p:cNvPr id="50" name="オブジェクト 4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77317" y="3559766"/>
                        <a:ext cx="1405036" cy="288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 Box 114"/>
          <p:cNvSpPr txBox="1">
            <a:spLocks noChangeArrowheads="1"/>
          </p:cNvSpPr>
          <p:nvPr/>
        </p:nvSpPr>
        <p:spPr bwMode="auto">
          <a:xfrm>
            <a:off x="4934478" y="3486418"/>
            <a:ext cx="16387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アルミ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6061:</a:t>
            </a:r>
            <a:endParaRPr lang="en-US" altLang="ja-JP" sz="1800" dirty="0">
              <a:solidFill>
                <a:srgbClr val="FF0000"/>
              </a:solidFill>
            </a:endParaRPr>
          </a:p>
        </p:txBody>
      </p:sp>
      <p:graphicFrame>
        <p:nvGraphicFramePr>
          <p:cNvPr id="48" name="オブジェクト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75134"/>
              </p:ext>
            </p:extLst>
          </p:nvPr>
        </p:nvGraphicFramePr>
        <p:xfrm>
          <a:off x="5164138" y="3924300"/>
          <a:ext cx="135413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4" name="Equation" r:id="rId11" imgW="965160" imgH="419040" progId="Equation.DSMT4">
                  <p:embed/>
                </p:oleObj>
              </mc:Choice>
              <mc:Fallback>
                <p:oleObj name="Equation" r:id="rId11" imgW="965160" imgH="419040" progId="Equation.DSMT4">
                  <p:embed/>
                  <p:pic>
                    <p:nvPicPr>
                      <p:cNvPr id="53" name="オブジェクト 5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64138" y="3924300"/>
                        <a:ext cx="1354137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 Box 114"/>
          <p:cNvSpPr txBox="1">
            <a:spLocks noChangeArrowheads="1"/>
          </p:cNvSpPr>
          <p:nvPr/>
        </p:nvSpPr>
        <p:spPr bwMode="auto">
          <a:xfrm>
            <a:off x="827584" y="1700808"/>
            <a:ext cx="576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ja-JP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endParaRPr lang="en-US" altLang="ja-JP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14563</TotalTime>
  <Words>1261</Words>
  <Application>Microsoft Office PowerPoint</Application>
  <PresentationFormat>画面に合わせる (4:3)</PresentationFormat>
  <Paragraphs>294</Paragraphs>
  <Slides>26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26</vt:i4>
      </vt:variant>
    </vt:vector>
  </HeadingPairs>
  <TitlesOfParts>
    <vt:vector size="35" baseType="lpstr">
      <vt:lpstr>ＭＳ Ｐゴシック</vt:lpstr>
      <vt:lpstr>ＭＳ Ｐ明朝</vt:lpstr>
      <vt:lpstr>Arial</vt:lpstr>
      <vt:lpstr>Calibri</vt:lpstr>
      <vt:lpstr>Calibri Light</vt:lpstr>
      <vt:lpstr>Times New Roman</vt:lpstr>
      <vt:lpstr>Office テーマ</vt:lpstr>
      <vt:lpstr>Equation</vt:lpstr>
      <vt:lpstr>MathType 6.0 Equation</vt:lpstr>
      <vt:lpstr>PowerPoint プレゼンテーション</vt:lpstr>
      <vt:lpstr>たわみ（Deflection）とたわみ角（Slope）</vt:lpstr>
      <vt:lpstr>たわみ角（Slope） </vt:lpstr>
      <vt:lpstr>たわみ角（Slope） </vt:lpstr>
      <vt:lpstr>たわみ角(Slope)</vt:lpstr>
      <vt:lpstr>たわみ（Deflection）</vt:lpstr>
      <vt:lpstr>たわみ(Deflection)</vt:lpstr>
      <vt:lpstr>たわみとたわみ角</vt:lpstr>
      <vt:lpstr>数値構造計算で確かめよう</vt:lpstr>
      <vt:lpstr>数値構造計算で確かめよう</vt:lpstr>
      <vt:lpstr>まとめ</vt:lpstr>
      <vt:lpstr>まとめ</vt:lpstr>
      <vt:lpstr>両端単純支持梁のたわみとたわみ角</vt:lpstr>
      <vt:lpstr>両端単純支持梁のたわみとたわみ角</vt:lpstr>
      <vt:lpstr>両端単純支持梁のたわみとたわみ角</vt:lpstr>
      <vt:lpstr>数値構造計算で確かめよう</vt:lpstr>
      <vt:lpstr>数値構造計算で確かめよう</vt:lpstr>
      <vt:lpstr>支持方法の違い</vt:lpstr>
      <vt:lpstr>静定と不静定</vt:lpstr>
      <vt:lpstr>静定と不静定</vt:lpstr>
      <vt:lpstr>静定と不静定</vt:lpstr>
      <vt:lpstr>静定と不静定</vt:lpstr>
      <vt:lpstr>静定と不静定</vt:lpstr>
      <vt:lpstr>静定と不静定</vt:lpstr>
      <vt:lpstr>構造計算あれこれ</vt:lpstr>
      <vt:lpstr>構造計算あれこれ</vt:lpstr>
    </vt:vector>
  </TitlesOfParts>
  <Company>CIT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構造力学</dc:title>
  <dc:creator>K.KIKUCHI</dc:creator>
  <cp:lastModifiedBy>kikut</cp:lastModifiedBy>
  <cp:revision>1123</cp:revision>
  <cp:lastPrinted>1999-07-09T09:45:22Z</cp:lastPrinted>
  <dcterms:created xsi:type="dcterms:W3CDTF">2001-08-24T08:04:05Z</dcterms:created>
  <dcterms:modified xsi:type="dcterms:W3CDTF">2024-10-19T09:56:39Z</dcterms:modified>
</cp:coreProperties>
</file>