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8"/>
  </p:notesMasterIdLst>
  <p:handoutMasterIdLst>
    <p:handoutMasterId r:id="rId29"/>
  </p:handoutMasterIdLst>
  <p:sldIdLst>
    <p:sldId id="256" r:id="rId2"/>
    <p:sldId id="358" r:id="rId3"/>
    <p:sldId id="383" r:id="rId4"/>
    <p:sldId id="384" r:id="rId5"/>
    <p:sldId id="360" r:id="rId6"/>
    <p:sldId id="361" r:id="rId7"/>
    <p:sldId id="379" r:id="rId8"/>
    <p:sldId id="362" r:id="rId9"/>
    <p:sldId id="363" r:id="rId10"/>
    <p:sldId id="364" r:id="rId11"/>
    <p:sldId id="365" r:id="rId12"/>
    <p:sldId id="372" r:id="rId13"/>
    <p:sldId id="366" r:id="rId14"/>
    <p:sldId id="367" r:id="rId15"/>
    <p:sldId id="368" r:id="rId16"/>
    <p:sldId id="369" r:id="rId17"/>
    <p:sldId id="370" r:id="rId18"/>
    <p:sldId id="371" r:id="rId19"/>
    <p:sldId id="373" r:id="rId20"/>
    <p:sldId id="374" r:id="rId21"/>
    <p:sldId id="375" r:id="rId22"/>
    <p:sldId id="380" r:id="rId23"/>
    <p:sldId id="381" r:id="rId24"/>
    <p:sldId id="376" r:id="rId25"/>
    <p:sldId id="377" r:id="rId26"/>
    <p:sldId id="378" r:id="rId27"/>
  </p:sldIdLst>
  <p:sldSz cx="9144000" cy="6858000" type="screen4x3"/>
  <p:notesSz cx="6888163" cy="96234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0000"/>
    <a:srgbClr val="00FF00"/>
    <a:srgbClr val="0070C0"/>
    <a:srgbClr val="0000CC"/>
    <a:srgbClr val="5B9BD5"/>
    <a:srgbClr val="0A3676"/>
    <a:srgbClr val="FF99FF"/>
    <a:srgbClr val="FFFF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01" autoAdjust="0"/>
    <p:restoredTop sz="93043" autoAdjust="0"/>
  </p:normalViewPr>
  <p:slideViewPr>
    <p:cSldViewPr>
      <p:cViewPr varScale="1">
        <p:scale>
          <a:sx n="97" d="100"/>
          <a:sy n="97" d="100"/>
        </p:scale>
        <p:origin x="636" y="90"/>
      </p:cViewPr>
      <p:guideLst>
        <p:guide orient="horz" pos="2160"/>
        <p:guide pos="25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3.wmf"/><Relationship Id="rId7" Type="http://schemas.openxmlformats.org/officeDocument/2006/relationships/image" Target="../media/image46.wmf"/><Relationship Id="rId2" Type="http://schemas.openxmlformats.org/officeDocument/2006/relationships/image" Target="../media/image36.wmf"/><Relationship Id="rId1" Type="http://schemas.openxmlformats.org/officeDocument/2006/relationships/image" Target="../media/image34.wmf"/><Relationship Id="rId6" Type="http://schemas.openxmlformats.org/officeDocument/2006/relationships/image" Target="../media/image45.wmf"/><Relationship Id="rId11" Type="http://schemas.openxmlformats.org/officeDocument/2006/relationships/image" Target="../media/image50.wmf"/><Relationship Id="rId5" Type="http://schemas.openxmlformats.org/officeDocument/2006/relationships/image" Target="../media/image2.wmf"/><Relationship Id="rId10" Type="http://schemas.openxmlformats.org/officeDocument/2006/relationships/image" Target="../media/image49.wmf"/><Relationship Id="rId4" Type="http://schemas.openxmlformats.org/officeDocument/2006/relationships/image" Target="../media/image44.wmf"/><Relationship Id="rId9" Type="http://schemas.openxmlformats.org/officeDocument/2006/relationships/image" Target="../media/image4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7" Type="http://schemas.openxmlformats.org/officeDocument/2006/relationships/image" Target="../media/image63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30.wmf"/><Relationship Id="rId1" Type="http://schemas.openxmlformats.org/officeDocument/2006/relationships/image" Target="../media/image31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4" Type="http://schemas.openxmlformats.org/officeDocument/2006/relationships/image" Target="../media/image78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2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11.wmf"/><Relationship Id="rId7" Type="http://schemas.openxmlformats.org/officeDocument/2006/relationships/image" Target="../media/image4.wmf"/><Relationship Id="rId2" Type="http://schemas.openxmlformats.org/officeDocument/2006/relationships/image" Target="../media/image10.wmf"/><Relationship Id="rId1" Type="http://schemas.openxmlformats.org/officeDocument/2006/relationships/image" Target="../media/image1.wmf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4" Type="http://schemas.openxmlformats.org/officeDocument/2006/relationships/image" Target="../media/image12.wmf"/><Relationship Id="rId9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5.wmf"/><Relationship Id="rId1" Type="http://schemas.openxmlformats.org/officeDocument/2006/relationships/image" Target="../media/image22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5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6.wmf"/><Relationship Id="rId7" Type="http://schemas.openxmlformats.org/officeDocument/2006/relationships/image" Target="../media/image37.wmf"/><Relationship Id="rId12" Type="http://schemas.openxmlformats.org/officeDocument/2006/relationships/image" Target="../media/image42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4.wmf"/><Relationship Id="rId11" Type="http://schemas.openxmlformats.org/officeDocument/2006/relationships/image" Target="../media/image41.wmf"/><Relationship Id="rId5" Type="http://schemas.openxmlformats.org/officeDocument/2006/relationships/image" Target="../media/image3.wmf"/><Relationship Id="rId10" Type="http://schemas.openxmlformats.org/officeDocument/2006/relationships/image" Target="../media/image40.wmf"/><Relationship Id="rId4" Type="http://schemas.openxmlformats.org/officeDocument/2006/relationships/image" Target="../media/image2.wmf"/><Relationship Id="rId9" Type="http://schemas.openxmlformats.org/officeDocument/2006/relationships/image" Target="../media/image3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608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58" tIns="45729" rIns="91458" bIns="45729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075" y="0"/>
            <a:ext cx="298608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58" tIns="45729" rIns="91458" bIns="45729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2413"/>
            <a:ext cx="298608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58" tIns="45729" rIns="91458" bIns="45729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75" y="9142413"/>
            <a:ext cx="298608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58" tIns="45729" rIns="91458" bIns="45729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572FD485-4BFB-4012-8D8C-C69B7483D277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384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608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58" tIns="45729" rIns="91458" bIns="45729" numCol="1" anchor="t" anchorCtr="0" compatLnSpc="1">
            <a:prstTxWarp prst="textNoShape">
              <a:avLst/>
            </a:prstTxWarp>
          </a:bodyPr>
          <a:lstStyle>
            <a:lvl1pPr>
              <a:defRPr kumimoji="0" sz="10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699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038225" y="720725"/>
            <a:ext cx="4813300" cy="3609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570413"/>
            <a:ext cx="5049837" cy="433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58" tIns="45729" rIns="91458" bIns="457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2 レベル</a:t>
            </a:r>
          </a:p>
          <a:p>
            <a:pPr lvl="2"/>
            <a:r>
              <a:rPr lang="ja-JP" altLang="en-US" noProof="0"/>
              <a:t>第 3 レベル</a:t>
            </a:r>
          </a:p>
          <a:p>
            <a:pPr lvl="3"/>
            <a:r>
              <a:rPr lang="ja-JP" altLang="en-US" noProof="0"/>
              <a:t>第 4 レベル</a:t>
            </a:r>
          </a:p>
          <a:p>
            <a:pPr lvl="4"/>
            <a:r>
              <a:rPr lang="ja-JP" altLang="en-US" noProof="0"/>
              <a:t>第 5 レベル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608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58" tIns="45729" rIns="91458" bIns="45729" numCol="1" anchor="t" anchorCtr="0" compatLnSpc="1">
            <a:prstTxWarp prst="textNoShape">
              <a:avLst/>
            </a:prstTxWarp>
          </a:bodyPr>
          <a:lstStyle>
            <a:lvl1pPr algn="r">
              <a:defRPr kumimoji="0" sz="10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2413"/>
            <a:ext cx="298608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58" tIns="45729" rIns="91458" bIns="45729" numCol="1" anchor="b" anchorCtr="0" compatLnSpc="1">
            <a:prstTxWarp prst="textNoShape">
              <a:avLst/>
            </a:prstTxWarp>
          </a:bodyPr>
          <a:lstStyle>
            <a:lvl1pPr>
              <a:defRPr kumimoji="0" sz="10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142413"/>
            <a:ext cx="298608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58" tIns="45729" rIns="91458" bIns="45729" numCol="1" anchor="b" anchorCtr="0" compatLnSpc="1">
            <a:prstTxWarp prst="textNoShape">
              <a:avLst/>
            </a:prstTxWarp>
          </a:bodyPr>
          <a:lstStyle>
            <a:lvl1pPr algn="r">
              <a:defRPr kumimoji="0" sz="1000"/>
            </a:lvl1pPr>
          </a:lstStyle>
          <a:p>
            <a:fld id="{978C0926-DCE6-4E0B-BD21-8D5A717040C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16994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8D8DD9B-AE13-482A-9B49-3F29071DD9BD}" type="slidenum">
              <a:rPr kumimoji="0" lang="ja-JP" altLang="en-US" sz="1000"/>
              <a:pPr/>
              <a:t>1</a:t>
            </a:fld>
            <a:endParaRPr kumimoji="0" lang="en-US" altLang="ja-JP" sz="10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08457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6279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65384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60757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49378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84581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4103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70057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71315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1998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3629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854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  <a:alpha val="7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17199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39.bin"/><Relationship Id="rId18" Type="http://schemas.openxmlformats.org/officeDocument/2006/relationships/oleObject" Target="../embeddings/oleObject42.bin"/><Relationship Id="rId26" Type="http://schemas.openxmlformats.org/officeDocument/2006/relationships/oleObject" Target="../embeddings/oleObject46.bin"/><Relationship Id="rId3" Type="http://schemas.openxmlformats.org/officeDocument/2006/relationships/oleObject" Target="../embeddings/oleObject34.bin"/><Relationship Id="rId21" Type="http://schemas.openxmlformats.org/officeDocument/2006/relationships/image" Target="../media/image39.wmf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.wmf"/><Relationship Id="rId17" Type="http://schemas.openxmlformats.org/officeDocument/2006/relationships/image" Target="../media/image37.wmf"/><Relationship Id="rId25" Type="http://schemas.openxmlformats.org/officeDocument/2006/relationships/image" Target="../media/image4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1.bin"/><Relationship Id="rId20" Type="http://schemas.openxmlformats.org/officeDocument/2006/relationships/oleObject" Target="../embeddings/oleObject43.bin"/><Relationship Id="rId1" Type="http://schemas.openxmlformats.org/officeDocument/2006/relationships/vmlDrawing" Target="../drawings/vmlDrawing9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8.bin"/><Relationship Id="rId24" Type="http://schemas.openxmlformats.org/officeDocument/2006/relationships/oleObject" Target="../embeddings/oleObject45.bin"/><Relationship Id="rId5" Type="http://schemas.openxmlformats.org/officeDocument/2006/relationships/oleObject" Target="../embeddings/oleObject35.bin"/><Relationship Id="rId15" Type="http://schemas.openxmlformats.org/officeDocument/2006/relationships/image" Target="../media/image4.wmf"/><Relationship Id="rId23" Type="http://schemas.openxmlformats.org/officeDocument/2006/relationships/image" Target="../media/image40.wmf"/><Relationship Id="rId10" Type="http://schemas.openxmlformats.org/officeDocument/2006/relationships/image" Target="../media/image2.wmf"/><Relationship Id="rId19" Type="http://schemas.openxmlformats.org/officeDocument/2006/relationships/image" Target="../media/image38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7.bin"/><Relationship Id="rId14" Type="http://schemas.openxmlformats.org/officeDocument/2006/relationships/oleObject" Target="../embeddings/oleObject40.bin"/><Relationship Id="rId22" Type="http://schemas.openxmlformats.org/officeDocument/2006/relationships/oleObject" Target="../embeddings/oleObject44.bin"/><Relationship Id="rId27" Type="http://schemas.openxmlformats.org/officeDocument/2006/relationships/image" Target="../media/image4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50.bin"/><Relationship Id="rId18" Type="http://schemas.openxmlformats.org/officeDocument/2006/relationships/image" Target="../media/image47.wmf"/><Relationship Id="rId3" Type="http://schemas.openxmlformats.org/officeDocument/2006/relationships/oleObject" Target="../embeddings/oleObject34.bin"/><Relationship Id="rId21" Type="http://schemas.openxmlformats.org/officeDocument/2006/relationships/oleObject" Target="../embeddings/oleObject54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2.wmf"/><Relationship Id="rId17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6.wmf"/><Relationship Id="rId20" Type="http://schemas.openxmlformats.org/officeDocument/2006/relationships/image" Target="../media/image48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49.bin"/><Relationship Id="rId24" Type="http://schemas.openxmlformats.org/officeDocument/2006/relationships/image" Target="../media/image50.wmf"/><Relationship Id="rId5" Type="http://schemas.openxmlformats.org/officeDocument/2006/relationships/oleObject" Target="../embeddings/oleObject36.bin"/><Relationship Id="rId15" Type="http://schemas.openxmlformats.org/officeDocument/2006/relationships/oleObject" Target="../embeddings/oleObject51.bin"/><Relationship Id="rId23" Type="http://schemas.openxmlformats.org/officeDocument/2006/relationships/oleObject" Target="../embeddings/oleObject55.bin"/><Relationship Id="rId10" Type="http://schemas.openxmlformats.org/officeDocument/2006/relationships/image" Target="../media/image44.wmf"/><Relationship Id="rId19" Type="http://schemas.openxmlformats.org/officeDocument/2006/relationships/oleObject" Target="../embeddings/oleObject53.bin"/><Relationship Id="rId4" Type="http://schemas.openxmlformats.org/officeDocument/2006/relationships/image" Target="../media/image34.wmf"/><Relationship Id="rId9" Type="http://schemas.openxmlformats.org/officeDocument/2006/relationships/oleObject" Target="../embeddings/oleObject48.bin"/><Relationship Id="rId14" Type="http://schemas.openxmlformats.org/officeDocument/2006/relationships/image" Target="../media/image45.wmf"/><Relationship Id="rId22" Type="http://schemas.openxmlformats.org/officeDocument/2006/relationships/image" Target="../media/image4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57.bin"/><Relationship Id="rId4" Type="http://schemas.openxmlformats.org/officeDocument/2006/relationships/image" Target="../media/image5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60.bin"/><Relationship Id="rId4" Type="http://schemas.openxmlformats.org/officeDocument/2006/relationships/image" Target="../media/image5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13" Type="http://schemas.openxmlformats.org/officeDocument/2006/relationships/oleObject" Target="../embeddings/oleObject67.bin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4.bin"/><Relationship Id="rId12" Type="http://schemas.openxmlformats.org/officeDocument/2006/relationships/image" Target="../media/image61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3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8.wmf"/><Relationship Id="rId11" Type="http://schemas.openxmlformats.org/officeDocument/2006/relationships/oleObject" Target="../embeddings/oleObject66.bin"/><Relationship Id="rId5" Type="http://schemas.openxmlformats.org/officeDocument/2006/relationships/oleObject" Target="../embeddings/oleObject63.bin"/><Relationship Id="rId15" Type="http://schemas.openxmlformats.org/officeDocument/2006/relationships/oleObject" Target="../embeddings/oleObject68.bin"/><Relationship Id="rId10" Type="http://schemas.openxmlformats.org/officeDocument/2006/relationships/image" Target="../media/image60.wmf"/><Relationship Id="rId4" Type="http://schemas.openxmlformats.org/officeDocument/2006/relationships/image" Target="../media/image57.wmf"/><Relationship Id="rId9" Type="http://schemas.openxmlformats.org/officeDocument/2006/relationships/oleObject" Target="../embeddings/oleObject65.bin"/><Relationship Id="rId14" Type="http://schemas.openxmlformats.org/officeDocument/2006/relationships/image" Target="../media/image62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6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8.png"/><Relationship Id="rId4" Type="http://schemas.openxmlformats.org/officeDocument/2006/relationships/image" Target="../media/image6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2.wmf"/><Relationship Id="rId5" Type="http://schemas.openxmlformats.org/officeDocument/2006/relationships/oleObject" Target="../embeddings/oleObject71.bin"/><Relationship Id="rId4" Type="http://schemas.openxmlformats.org/officeDocument/2006/relationships/image" Target="../media/image7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5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7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74.wmf"/><Relationship Id="rId5" Type="http://schemas.openxmlformats.org/officeDocument/2006/relationships/oleObject" Target="../embeddings/oleObject73.bin"/><Relationship Id="rId4" Type="http://schemas.openxmlformats.org/officeDocument/2006/relationships/image" Target="../media/image73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oleObject" Target="../embeddings/oleObject74.bin"/><Relationship Id="rId7" Type="http://schemas.openxmlformats.org/officeDocument/2006/relationships/oleObject" Target="../embeddings/oleObject7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76.wmf"/><Relationship Id="rId5" Type="http://schemas.openxmlformats.org/officeDocument/2006/relationships/oleObject" Target="../embeddings/oleObject75.bin"/><Relationship Id="rId10" Type="http://schemas.openxmlformats.org/officeDocument/2006/relationships/image" Target="../media/image78.wmf"/><Relationship Id="rId4" Type="http://schemas.openxmlformats.org/officeDocument/2006/relationships/image" Target="../media/image75.wmf"/><Relationship Id="rId9" Type="http://schemas.openxmlformats.org/officeDocument/2006/relationships/oleObject" Target="../embeddings/oleObject77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oleObject" Target="../embeddings/oleObject78.bin"/><Relationship Id="rId7" Type="http://schemas.openxmlformats.org/officeDocument/2006/relationships/oleObject" Target="../embeddings/oleObject8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80.wmf"/><Relationship Id="rId5" Type="http://schemas.openxmlformats.org/officeDocument/2006/relationships/oleObject" Target="../embeddings/oleObject79.bin"/><Relationship Id="rId4" Type="http://schemas.openxmlformats.org/officeDocument/2006/relationships/image" Target="../media/image79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oleObject" Target="../embeddings/oleObject81.bin"/><Relationship Id="rId7" Type="http://schemas.openxmlformats.org/officeDocument/2006/relationships/oleObject" Target="../embeddings/oleObject8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83.wmf"/><Relationship Id="rId5" Type="http://schemas.openxmlformats.org/officeDocument/2006/relationships/oleObject" Target="../embeddings/oleObject82.bin"/><Relationship Id="rId4" Type="http://schemas.openxmlformats.org/officeDocument/2006/relationships/image" Target="../media/image82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2.bin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10.bin"/><Relationship Id="rId4" Type="http://schemas.openxmlformats.org/officeDocument/2006/relationships/image" Target="../media/image2.wmf"/><Relationship Id="rId9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2.wmf"/><Relationship Id="rId1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7.bin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2.bin"/><Relationship Id="rId1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.bin"/><Relationship Id="rId20" Type="http://schemas.openxmlformats.org/officeDocument/2006/relationships/image" Target="../media/image5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2.wmf"/><Relationship Id="rId5" Type="http://schemas.openxmlformats.org/officeDocument/2006/relationships/image" Target="../media/image13.png"/><Relationship Id="rId15" Type="http://schemas.openxmlformats.org/officeDocument/2006/relationships/image" Target="../media/image3.wmf"/><Relationship Id="rId10" Type="http://schemas.openxmlformats.org/officeDocument/2006/relationships/oleObject" Target="../embeddings/oleObject13.bin"/><Relationship Id="rId19" Type="http://schemas.openxmlformats.org/officeDocument/2006/relationships/oleObject" Target="../embeddings/oleObject6.bin"/><Relationship Id="rId4" Type="http://schemas.openxmlformats.org/officeDocument/2006/relationships/image" Target="../media/image1.wmf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3.bin"/><Relationship Id="rId22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6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21.png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3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0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3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6"/>
          <p:cNvSpPr txBox="1">
            <a:spLocks noChangeArrowheads="1"/>
          </p:cNvSpPr>
          <p:nvPr/>
        </p:nvSpPr>
        <p:spPr bwMode="auto">
          <a:xfrm>
            <a:off x="5508104" y="44450"/>
            <a:ext cx="360097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14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Mechanics of Robot Materials and Structures</a:t>
            </a:r>
          </a:p>
        </p:txBody>
      </p:sp>
      <p:sp>
        <p:nvSpPr>
          <p:cNvPr id="4209" name="Text Box 113"/>
          <p:cNvSpPr txBox="1">
            <a:spLocks noChangeArrowheads="1"/>
          </p:cNvSpPr>
          <p:nvPr/>
        </p:nvSpPr>
        <p:spPr bwMode="auto">
          <a:xfrm>
            <a:off x="611560" y="1052736"/>
            <a:ext cx="756084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2400"/>
              </a:spcAft>
              <a:defRPr/>
            </a:pP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ロボット構造力学</a:t>
            </a:r>
            <a:r>
              <a:rPr lang="en-US" altLang="ja-JP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ctr">
              <a:defRPr/>
            </a:pPr>
            <a:r>
              <a:rPr lang="en-US" altLang="ja-JP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Mechanics of Robot Materials and Structures</a:t>
            </a:r>
          </a:p>
        </p:txBody>
      </p:sp>
      <p:sp>
        <p:nvSpPr>
          <p:cNvPr id="4210" name="Text Box 114"/>
          <p:cNvSpPr txBox="1">
            <a:spLocks noChangeArrowheads="1"/>
          </p:cNvSpPr>
          <p:nvPr/>
        </p:nvSpPr>
        <p:spPr bwMode="auto">
          <a:xfrm>
            <a:off x="1691680" y="4509120"/>
            <a:ext cx="6840760" cy="1533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未来ロボティクス学科</a:t>
            </a:r>
            <a:endParaRPr lang="en-US" altLang="ja-JP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>
              <a:defRPr/>
            </a:pPr>
            <a:r>
              <a:rPr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菊池　耕生</a:t>
            </a:r>
            <a:endParaRPr lang="en-US" altLang="ja-JP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defTabSz="542925">
              <a:defRPr/>
            </a:pPr>
            <a:endParaRPr lang="en-US" altLang="ja-JP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>
              <a:spcBef>
                <a:spcPts val="200"/>
              </a:spcBef>
              <a:defRPr/>
            </a:pP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TA:	</a:t>
            </a:r>
            <a:r>
              <a:rPr lang="ja-JP" altLang="en-US" sz="2000" b="1" dirty="0"/>
              <a:t>平野 清</a:t>
            </a:r>
            <a:r>
              <a:rPr lang="ja-JP" altLang="en-US" sz="2000" b="1"/>
              <a:t>遼，三原 千奈，馬頭　莉子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5" name="Text Box 114"/>
          <p:cNvSpPr txBox="1">
            <a:spLocks noChangeArrowheads="1"/>
          </p:cNvSpPr>
          <p:nvPr/>
        </p:nvSpPr>
        <p:spPr bwMode="auto">
          <a:xfrm>
            <a:off x="827584" y="3575531"/>
            <a:ext cx="68407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b="1" dirty="0">
                <a:solidFill>
                  <a:srgbClr val="FF0000"/>
                </a:solidFill>
              </a:rPr>
              <a:t>梁：たわみ，たわみ角，静定，不静定</a:t>
            </a:r>
            <a:endParaRPr lang="en-US" altLang="ja-JP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383004"/>
            <a:ext cx="7448872" cy="6588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ja-JP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数値構造計算で確かめよう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508104" y="44450"/>
            <a:ext cx="360097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14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Mechanics of Robot Materials and Structures</a:t>
            </a:r>
          </a:p>
        </p:txBody>
      </p:sp>
      <p:sp>
        <p:nvSpPr>
          <p:cNvPr id="24" name="Text Box 114"/>
          <p:cNvSpPr txBox="1">
            <a:spLocks noChangeArrowheads="1"/>
          </p:cNvSpPr>
          <p:nvPr/>
        </p:nvSpPr>
        <p:spPr bwMode="auto">
          <a:xfrm>
            <a:off x="539552" y="1300698"/>
            <a:ext cx="655272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000" b="1" dirty="0">
                <a:solidFill>
                  <a:srgbClr val="FF0000"/>
                </a:solidFill>
              </a:rPr>
              <a:t>ほぼ理論値と同じ値が求められる．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/>
          <a:srcRect r="2128"/>
          <a:stretch/>
        </p:blipFill>
        <p:spPr>
          <a:xfrm>
            <a:off x="107504" y="2893662"/>
            <a:ext cx="8878717" cy="3857262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2120" y="1196752"/>
            <a:ext cx="3330908" cy="2837761"/>
          </a:xfrm>
          <a:prstGeom prst="rect">
            <a:avLst/>
          </a:prstGeom>
        </p:spPr>
      </p:pic>
      <p:sp>
        <p:nvSpPr>
          <p:cNvPr id="5" name="楕円 4"/>
          <p:cNvSpPr/>
          <p:nvPr/>
        </p:nvSpPr>
        <p:spPr>
          <a:xfrm>
            <a:off x="2339752" y="3573016"/>
            <a:ext cx="648072" cy="46149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楕円 48"/>
          <p:cNvSpPr/>
          <p:nvPr/>
        </p:nvSpPr>
        <p:spPr>
          <a:xfrm>
            <a:off x="467544" y="6165304"/>
            <a:ext cx="864096" cy="46149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楕円 50"/>
          <p:cNvSpPr/>
          <p:nvPr/>
        </p:nvSpPr>
        <p:spPr>
          <a:xfrm>
            <a:off x="5940152" y="3078660"/>
            <a:ext cx="864096" cy="46149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5208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383004"/>
            <a:ext cx="7448872" cy="6588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ja-JP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まとめ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508104" y="44450"/>
            <a:ext cx="360097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14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Mechanics of Robot Materials and Structures</a:t>
            </a:r>
          </a:p>
        </p:txBody>
      </p:sp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0114643"/>
              </p:ext>
            </p:extLst>
          </p:nvPr>
        </p:nvGraphicFramePr>
        <p:xfrm>
          <a:off x="6227916" y="4990963"/>
          <a:ext cx="1368420" cy="670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97" name="Equation" r:id="rId3" imgW="799920" imgH="393480" progId="Equation.DSMT4">
                  <p:embed/>
                </p:oleObj>
              </mc:Choice>
              <mc:Fallback>
                <p:oleObj name="Equation" r:id="rId3" imgW="799920" imgH="393480" progId="Equation.DSMT4">
                  <p:embed/>
                  <p:pic>
                    <p:nvPicPr>
                      <p:cNvPr id="114" name="オブジェクト 11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27916" y="4990963"/>
                        <a:ext cx="1368420" cy="6702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フリーフォーム 10"/>
          <p:cNvSpPr/>
          <p:nvPr/>
        </p:nvSpPr>
        <p:spPr>
          <a:xfrm>
            <a:off x="994787" y="2316216"/>
            <a:ext cx="6320413" cy="1267720"/>
          </a:xfrm>
          <a:custGeom>
            <a:avLst/>
            <a:gdLst>
              <a:gd name="connsiteX0" fmla="*/ 0 w 6320413"/>
              <a:gd name="connsiteY0" fmla="*/ 18371 h 771998"/>
              <a:gd name="connsiteX1" fmla="*/ 1507253 w 6320413"/>
              <a:gd name="connsiteY1" fmla="*/ 18371 h 771998"/>
              <a:gd name="connsiteX2" fmla="*/ 4511710 w 6320413"/>
              <a:gd name="connsiteY2" fmla="*/ 209290 h 771998"/>
              <a:gd name="connsiteX3" fmla="*/ 6320413 w 6320413"/>
              <a:gd name="connsiteY3" fmla="*/ 771998 h 771998"/>
              <a:gd name="connsiteX0" fmla="*/ 0 w 6320413"/>
              <a:gd name="connsiteY0" fmla="*/ 17666 h 771293"/>
              <a:gd name="connsiteX1" fmla="*/ 1507253 w 6320413"/>
              <a:gd name="connsiteY1" fmla="*/ 17666 h 771293"/>
              <a:gd name="connsiteX2" fmla="*/ 3959051 w 6320413"/>
              <a:gd name="connsiteY2" fmla="*/ 198537 h 771293"/>
              <a:gd name="connsiteX3" fmla="*/ 6320413 w 6320413"/>
              <a:gd name="connsiteY3" fmla="*/ 771293 h 771293"/>
              <a:gd name="connsiteX0" fmla="*/ 0 w 6320413"/>
              <a:gd name="connsiteY0" fmla="*/ 17666 h 771293"/>
              <a:gd name="connsiteX1" fmla="*/ 1708220 w 6320413"/>
              <a:gd name="connsiteY1" fmla="*/ 17666 h 771293"/>
              <a:gd name="connsiteX2" fmla="*/ 3959051 w 6320413"/>
              <a:gd name="connsiteY2" fmla="*/ 198537 h 771293"/>
              <a:gd name="connsiteX3" fmla="*/ 6320413 w 6320413"/>
              <a:gd name="connsiteY3" fmla="*/ 771293 h 771293"/>
              <a:gd name="connsiteX0" fmla="*/ 0 w 6320413"/>
              <a:gd name="connsiteY0" fmla="*/ 20509 h 774136"/>
              <a:gd name="connsiteX1" fmla="*/ 1708220 w 6320413"/>
              <a:gd name="connsiteY1" fmla="*/ 20509 h 774136"/>
              <a:gd name="connsiteX2" fmla="*/ 4119824 w 6320413"/>
              <a:gd name="connsiteY2" fmla="*/ 241573 h 774136"/>
              <a:gd name="connsiteX3" fmla="*/ 6320413 w 6320413"/>
              <a:gd name="connsiteY3" fmla="*/ 774136 h 774136"/>
              <a:gd name="connsiteX0" fmla="*/ 0 w 6320413"/>
              <a:gd name="connsiteY0" fmla="*/ 16887 h 770514"/>
              <a:gd name="connsiteX1" fmla="*/ 1748413 w 6320413"/>
              <a:gd name="connsiteY1" fmla="*/ 22949 h 770514"/>
              <a:gd name="connsiteX2" fmla="*/ 4119824 w 6320413"/>
              <a:gd name="connsiteY2" fmla="*/ 237951 h 770514"/>
              <a:gd name="connsiteX3" fmla="*/ 6320413 w 6320413"/>
              <a:gd name="connsiteY3" fmla="*/ 770514 h 770514"/>
              <a:gd name="connsiteX0" fmla="*/ 0 w 6320413"/>
              <a:gd name="connsiteY0" fmla="*/ 11125 h 764752"/>
              <a:gd name="connsiteX1" fmla="*/ 1668026 w 6320413"/>
              <a:gd name="connsiteY1" fmla="*/ 29310 h 764752"/>
              <a:gd name="connsiteX2" fmla="*/ 4119824 w 6320413"/>
              <a:gd name="connsiteY2" fmla="*/ 232189 h 764752"/>
              <a:gd name="connsiteX3" fmla="*/ 6320413 w 6320413"/>
              <a:gd name="connsiteY3" fmla="*/ 764752 h 764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20413" h="764752">
                <a:moveTo>
                  <a:pt x="0" y="11125"/>
                </a:moveTo>
                <a:cubicBezTo>
                  <a:pt x="377650" y="-4785"/>
                  <a:pt x="981389" y="-7534"/>
                  <a:pt x="1668026" y="29310"/>
                </a:cubicBezTo>
                <a:cubicBezTo>
                  <a:pt x="2354663" y="66154"/>
                  <a:pt x="3344426" y="109615"/>
                  <a:pt x="4119824" y="232189"/>
                </a:cubicBezTo>
                <a:cubicBezTo>
                  <a:pt x="4895222" y="354763"/>
                  <a:pt x="5817158" y="546200"/>
                  <a:pt x="6320413" y="764752"/>
                </a:cubicBezTo>
              </a:path>
            </a:pathLst>
          </a:cu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2" name="グループ化 11"/>
          <p:cNvGrpSpPr/>
          <p:nvPr/>
        </p:nvGrpSpPr>
        <p:grpSpPr>
          <a:xfrm>
            <a:off x="755639" y="1709277"/>
            <a:ext cx="253953" cy="1207198"/>
            <a:chOff x="5015814" y="1556792"/>
            <a:chExt cx="253953" cy="1207198"/>
          </a:xfrm>
        </p:grpSpPr>
        <p:cxnSp>
          <p:nvCxnSpPr>
            <p:cNvPr id="13" name="直線コネクタ 12"/>
            <p:cNvCxnSpPr/>
            <p:nvPr/>
          </p:nvCxnSpPr>
          <p:spPr>
            <a:xfrm>
              <a:off x="5259626" y="1556792"/>
              <a:ext cx="10141" cy="120719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 flipH="1">
              <a:off x="5015814" y="1648171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 flipH="1">
              <a:off x="5015814" y="181850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H="1">
              <a:off x="5015814" y="199715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H="1">
              <a:off x="5015814" y="2165904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 flipH="1">
              <a:off x="5015814" y="233623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H="1">
              <a:off x="5015814" y="251488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 Box 114"/>
          <p:cNvSpPr txBox="1">
            <a:spLocks noChangeArrowheads="1"/>
          </p:cNvSpPr>
          <p:nvPr/>
        </p:nvSpPr>
        <p:spPr bwMode="auto">
          <a:xfrm>
            <a:off x="1719162" y="2433313"/>
            <a:ext cx="6480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755639" y="1709277"/>
            <a:ext cx="253953" cy="1207198"/>
            <a:chOff x="5015814" y="1556792"/>
            <a:chExt cx="253953" cy="1207198"/>
          </a:xfrm>
        </p:grpSpPr>
        <p:cxnSp>
          <p:nvCxnSpPr>
            <p:cNvPr id="22" name="直線コネクタ 21"/>
            <p:cNvCxnSpPr/>
            <p:nvPr/>
          </p:nvCxnSpPr>
          <p:spPr>
            <a:xfrm>
              <a:off x="5259626" y="1556792"/>
              <a:ext cx="10141" cy="120719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 flipH="1">
              <a:off x="5015814" y="1648171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H="1">
              <a:off x="5015814" y="181850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 flipH="1">
              <a:off x="5015814" y="199715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 flipH="1">
              <a:off x="5015814" y="2165904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H="1">
              <a:off x="5015814" y="233623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 flipH="1">
              <a:off x="5015814" y="251488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直線コネクタ 29"/>
          <p:cNvCxnSpPr/>
          <p:nvPr/>
        </p:nvCxnSpPr>
        <p:spPr>
          <a:xfrm>
            <a:off x="999451" y="2318389"/>
            <a:ext cx="6596885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Box 114"/>
          <p:cNvSpPr txBox="1">
            <a:spLocks noChangeArrowheads="1"/>
          </p:cNvSpPr>
          <p:nvPr/>
        </p:nvSpPr>
        <p:spPr bwMode="auto">
          <a:xfrm>
            <a:off x="1572163" y="1823380"/>
            <a:ext cx="5261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endParaRPr lang="en-US" altLang="ja-JP" sz="2000" b="1" i="1" dirty="0">
              <a:solidFill>
                <a:srgbClr val="FF0000"/>
              </a:solidFill>
            </a:endParaRPr>
          </a:p>
        </p:txBody>
      </p:sp>
      <p:cxnSp>
        <p:nvCxnSpPr>
          <p:cNvPr id="32" name="直線コネクタ 31"/>
          <p:cNvCxnSpPr/>
          <p:nvPr/>
        </p:nvCxnSpPr>
        <p:spPr>
          <a:xfrm rot="16200000">
            <a:off x="471093" y="1872481"/>
            <a:ext cx="1052269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Box 114"/>
          <p:cNvSpPr txBox="1">
            <a:spLocks noChangeArrowheads="1"/>
          </p:cNvSpPr>
          <p:nvPr/>
        </p:nvSpPr>
        <p:spPr bwMode="auto">
          <a:xfrm>
            <a:off x="827584" y="1124744"/>
            <a:ext cx="5261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</a:t>
            </a:r>
            <a:endParaRPr lang="en-US" altLang="ja-JP" sz="2000" b="1" i="1" dirty="0">
              <a:solidFill>
                <a:srgbClr val="FF0000"/>
              </a:solidFill>
            </a:endParaRPr>
          </a:p>
        </p:txBody>
      </p:sp>
      <p:cxnSp>
        <p:nvCxnSpPr>
          <p:cNvPr id="34" name="直線コネクタ 33"/>
          <p:cNvCxnSpPr/>
          <p:nvPr/>
        </p:nvCxnSpPr>
        <p:spPr>
          <a:xfrm flipH="1" flipV="1">
            <a:off x="5230063" y="2312876"/>
            <a:ext cx="2085137" cy="12710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オブジェクト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2824097"/>
              </p:ext>
            </p:extLst>
          </p:nvPr>
        </p:nvGraphicFramePr>
        <p:xfrm>
          <a:off x="5645150" y="2309813"/>
          <a:ext cx="40957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98" name="Equation" r:id="rId5" imgW="279360" imgH="228600" progId="Equation.DSMT4">
                  <p:embed/>
                </p:oleObj>
              </mc:Choice>
              <mc:Fallback>
                <p:oleObj name="Equation" r:id="rId5" imgW="279360" imgH="228600" progId="Equation.DSMT4">
                  <p:embed/>
                  <p:pic>
                    <p:nvPicPr>
                      <p:cNvPr id="55" name="オブジェクト 5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45150" y="2309813"/>
                        <a:ext cx="409575" cy="33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6" name="直線コネクタ 35"/>
          <p:cNvCxnSpPr/>
          <p:nvPr/>
        </p:nvCxnSpPr>
        <p:spPr>
          <a:xfrm flipV="1">
            <a:off x="7298198" y="2320032"/>
            <a:ext cx="6302" cy="1191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114"/>
          <p:cNvSpPr txBox="1">
            <a:spLocks noChangeArrowheads="1"/>
          </p:cNvSpPr>
          <p:nvPr/>
        </p:nvSpPr>
        <p:spPr bwMode="auto">
          <a:xfrm>
            <a:off x="7412818" y="2633498"/>
            <a:ext cx="119365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b="1" dirty="0"/>
              <a:t>たわみ</a:t>
            </a:r>
            <a:endParaRPr lang="en-US" altLang="ja-JP" b="1" dirty="0"/>
          </a:p>
          <a:p>
            <a:pPr algn="ctr">
              <a:defRPr/>
            </a:pPr>
            <a:r>
              <a:rPr lang="en-US" altLang="ja-JP" sz="2000" b="1" dirty="0"/>
              <a:t>z</a:t>
            </a:r>
          </a:p>
        </p:txBody>
      </p:sp>
      <p:sp>
        <p:nvSpPr>
          <p:cNvPr id="38" name="Text Box 114"/>
          <p:cNvSpPr txBox="1">
            <a:spLocks noChangeArrowheads="1"/>
          </p:cNvSpPr>
          <p:nvPr/>
        </p:nvSpPr>
        <p:spPr bwMode="auto">
          <a:xfrm>
            <a:off x="5511319" y="1781914"/>
            <a:ext cx="19705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たわみ角 </a:t>
            </a:r>
            <a:r>
              <a:rPr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θ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39" name="Text Box 114"/>
          <p:cNvSpPr txBox="1">
            <a:spLocks noChangeArrowheads="1"/>
          </p:cNvSpPr>
          <p:nvPr/>
        </p:nvSpPr>
        <p:spPr bwMode="auto">
          <a:xfrm>
            <a:off x="6825537" y="3718047"/>
            <a:ext cx="11936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接線</a:t>
            </a:r>
            <a:endParaRPr lang="en-US" altLang="ja-JP" sz="1800" b="1" dirty="0">
              <a:solidFill>
                <a:srgbClr val="FF0000"/>
              </a:solidFill>
            </a:endParaRPr>
          </a:p>
        </p:txBody>
      </p:sp>
      <p:graphicFrame>
        <p:nvGraphicFramePr>
          <p:cNvPr id="40" name="オブジェクト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6449513"/>
              </p:ext>
            </p:extLst>
          </p:nvPr>
        </p:nvGraphicFramePr>
        <p:xfrm>
          <a:off x="6205598" y="5877272"/>
          <a:ext cx="1343923" cy="669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99" name="Equation" r:id="rId7" imgW="660240" imgH="330120" progId="Equation.DSMT4">
                  <p:embed/>
                </p:oleObj>
              </mc:Choice>
              <mc:Fallback>
                <p:oleObj name="Equation" r:id="rId7" imgW="660240" imgH="330120" progId="Equation.DSMT4">
                  <p:embed/>
                  <p:pic>
                    <p:nvPicPr>
                      <p:cNvPr id="52" name="オブジェクト 5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205598" y="5877272"/>
                        <a:ext cx="1343923" cy="6691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円弧 43"/>
          <p:cNvSpPr/>
          <p:nvPr/>
        </p:nvSpPr>
        <p:spPr>
          <a:xfrm rot="578757" flipV="1">
            <a:off x="3430336" y="1610150"/>
            <a:ext cx="1981296" cy="1981296"/>
          </a:xfrm>
          <a:prstGeom prst="arc">
            <a:avLst>
              <a:gd name="adj1" fmla="val 20770253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6" name="直線コネクタ 45"/>
          <p:cNvCxnSpPr/>
          <p:nvPr/>
        </p:nvCxnSpPr>
        <p:spPr>
          <a:xfrm flipV="1">
            <a:off x="3948370" y="2587202"/>
            <a:ext cx="520411" cy="329007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 flipV="1">
            <a:off x="3963175" y="2667374"/>
            <a:ext cx="1031041" cy="3219010"/>
          </a:xfrm>
          <a:prstGeom prst="line">
            <a:avLst/>
          </a:prstGeom>
          <a:ln w="190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 flipH="1" flipV="1">
            <a:off x="3125029" y="2334657"/>
            <a:ext cx="2754289" cy="44411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 flipH="1" flipV="1">
            <a:off x="3625505" y="2312169"/>
            <a:ext cx="2580093" cy="657175"/>
          </a:xfrm>
          <a:prstGeom prst="line">
            <a:avLst/>
          </a:prstGeom>
          <a:ln w="190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フリーフォーム 51"/>
          <p:cNvSpPr/>
          <p:nvPr/>
        </p:nvSpPr>
        <p:spPr>
          <a:xfrm>
            <a:off x="4200211" y="2502040"/>
            <a:ext cx="241160" cy="321547"/>
          </a:xfrm>
          <a:custGeom>
            <a:avLst/>
            <a:gdLst>
              <a:gd name="connsiteX0" fmla="*/ 40193 w 241160"/>
              <a:gd name="connsiteY0" fmla="*/ 0 h 321547"/>
              <a:gd name="connsiteX1" fmla="*/ 0 w 241160"/>
              <a:gd name="connsiteY1" fmla="*/ 301450 h 321547"/>
              <a:gd name="connsiteX2" fmla="*/ 241160 w 241160"/>
              <a:gd name="connsiteY2" fmla="*/ 321547 h 321547"/>
              <a:gd name="connsiteX0" fmla="*/ 40193 w 241160"/>
              <a:gd name="connsiteY0" fmla="*/ 0 h 321547"/>
              <a:gd name="connsiteX1" fmla="*/ 0 w 241160"/>
              <a:gd name="connsiteY1" fmla="*/ 281354 h 321547"/>
              <a:gd name="connsiteX2" fmla="*/ 241160 w 241160"/>
              <a:gd name="connsiteY2" fmla="*/ 321547 h 321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160" h="321547">
                <a:moveTo>
                  <a:pt x="40193" y="0"/>
                </a:moveTo>
                <a:lnTo>
                  <a:pt x="0" y="281354"/>
                </a:lnTo>
                <a:lnTo>
                  <a:pt x="241160" y="321547"/>
                </a:ln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/>
          <p:cNvSpPr/>
          <p:nvPr/>
        </p:nvSpPr>
        <p:spPr>
          <a:xfrm flipH="1">
            <a:off x="4894364" y="2733547"/>
            <a:ext cx="311499" cy="251209"/>
          </a:xfrm>
          <a:custGeom>
            <a:avLst/>
            <a:gdLst>
              <a:gd name="connsiteX0" fmla="*/ 40193 w 241160"/>
              <a:gd name="connsiteY0" fmla="*/ 0 h 321547"/>
              <a:gd name="connsiteX1" fmla="*/ 0 w 241160"/>
              <a:gd name="connsiteY1" fmla="*/ 301450 h 321547"/>
              <a:gd name="connsiteX2" fmla="*/ 241160 w 241160"/>
              <a:gd name="connsiteY2" fmla="*/ 321547 h 321547"/>
              <a:gd name="connsiteX0" fmla="*/ 40193 w 241160"/>
              <a:gd name="connsiteY0" fmla="*/ 0 h 321547"/>
              <a:gd name="connsiteX1" fmla="*/ 0 w 241160"/>
              <a:gd name="connsiteY1" fmla="*/ 281354 h 321547"/>
              <a:gd name="connsiteX2" fmla="*/ 241160 w 241160"/>
              <a:gd name="connsiteY2" fmla="*/ 321547 h 321547"/>
              <a:gd name="connsiteX0" fmla="*/ 40193 w 351692"/>
              <a:gd name="connsiteY0" fmla="*/ 0 h 281354"/>
              <a:gd name="connsiteX1" fmla="*/ 0 w 351692"/>
              <a:gd name="connsiteY1" fmla="*/ 281354 h 281354"/>
              <a:gd name="connsiteX2" fmla="*/ 351692 w 351692"/>
              <a:gd name="connsiteY2" fmla="*/ 190918 h 281354"/>
              <a:gd name="connsiteX0" fmla="*/ 0 w 311499"/>
              <a:gd name="connsiteY0" fmla="*/ 0 h 251209"/>
              <a:gd name="connsiteX1" fmla="*/ 50242 w 311499"/>
              <a:gd name="connsiteY1" fmla="*/ 251209 h 251209"/>
              <a:gd name="connsiteX2" fmla="*/ 311499 w 311499"/>
              <a:gd name="connsiteY2" fmla="*/ 190918 h 251209"/>
              <a:gd name="connsiteX0" fmla="*/ 0 w 311499"/>
              <a:gd name="connsiteY0" fmla="*/ 0 h 251209"/>
              <a:gd name="connsiteX1" fmla="*/ 80387 w 311499"/>
              <a:gd name="connsiteY1" fmla="*/ 251209 h 251209"/>
              <a:gd name="connsiteX2" fmla="*/ 311499 w 311499"/>
              <a:gd name="connsiteY2" fmla="*/ 190918 h 251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1499" h="251209">
                <a:moveTo>
                  <a:pt x="0" y="0"/>
                </a:moveTo>
                <a:lnTo>
                  <a:pt x="80387" y="251209"/>
                </a:lnTo>
                <a:lnTo>
                  <a:pt x="311499" y="190918"/>
                </a:lnTo>
              </a:path>
            </a:pathLst>
          </a:custGeom>
          <a:noFill/>
          <a:ln w="190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Text Box 114"/>
          <p:cNvSpPr txBox="1">
            <a:spLocks noChangeArrowheads="1"/>
          </p:cNvSpPr>
          <p:nvPr/>
        </p:nvSpPr>
        <p:spPr bwMode="auto">
          <a:xfrm>
            <a:off x="3367601" y="2557769"/>
            <a:ext cx="8510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接線</a:t>
            </a:r>
            <a:endParaRPr lang="en-US" altLang="ja-JP" sz="1800" b="1" dirty="0">
              <a:solidFill>
                <a:srgbClr val="FF0000"/>
              </a:solidFill>
            </a:endParaRPr>
          </a:p>
        </p:txBody>
      </p:sp>
      <p:sp>
        <p:nvSpPr>
          <p:cNvPr id="55" name="Text Box 114"/>
          <p:cNvSpPr txBox="1">
            <a:spLocks noChangeArrowheads="1"/>
          </p:cNvSpPr>
          <p:nvPr/>
        </p:nvSpPr>
        <p:spPr bwMode="auto">
          <a:xfrm>
            <a:off x="4878182" y="3070051"/>
            <a:ext cx="8510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接線</a:t>
            </a:r>
            <a:endParaRPr lang="en-US" altLang="ja-JP" sz="1800" b="1" dirty="0">
              <a:solidFill>
                <a:srgbClr val="FF0000"/>
              </a:solidFill>
            </a:endParaRPr>
          </a:p>
        </p:txBody>
      </p:sp>
      <p:graphicFrame>
        <p:nvGraphicFramePr>
          <p:cNvPr id="56" name="オブジェクト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4143944"/>
              </p:ext>
            </p:extLst>
          </p:nvPr>
        </p:nvGraphicFramePr>
        <p:xfrm>
          <a:off x="4146600" y="4311073"/>
          <a:ext cx="334962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100" name="Equation" r:id="rId9" imgW="228600" imgH="177480" progId="Equation.DSMT4">
                  <p:embed/>
                </p:oleObj>
              </mc:Choice>
              <mc:Fallback>
                <p:oleObj name="Equation" r:id="rId9" imgW="228600" imgH="177480" progId="Equation.DSMT4">
                  <p:embed/>
                  <p:pic>
                    <p:nvPicPr>
                      <p:cNvPr id="103" name="オブジェクト 10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146600" y="4311073"/>
                        <a:ext cx="334962" cy="258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オブジェクト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8689937"/>
              </p:ext>
            </p:extLst>
          </p:nvPr>
        </p:nvGraphicFramePr>
        <p:xfrm>
          <a:off x="3913188" y="3865563"/>
          <a:ext cx="223837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101" name="Equation" r:id="rId11" imgW="152280" imgH="164880" progId="Equation.DSMT4">
                  <p:embed/>
                </p:oleObj>
              </mc:Choice>
              <mc:Fallback>
                <p:oleObj name="Equation" r:id="rId11" imgW="152280" imgH="164880" progId="Equation.DSMT4">
                  <p:embed/>
                  <p:pic>
                    <p:nvPicPr>
                      <p:cNvPr id="104" name="オブジェクト 103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913188" y="3865563"/>
                        <a:ext cx="223837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円弧 57"/>
          <p:cNvSpPr/>
          <p:nvPr/>
        </p:nvSpPr>
        <p:spPr>
          <a:xfrm>
            <a:off x="3428697" y="1695697"/>
            <a:ext cx="1981296" cy="1981296"/>
          </a:xfrm>
          <a:prstGeom prst="arc">
            <a:avLst>
              <a:gd name="adj1" fmla="val 20770253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59" name="オブジェクト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6716155"/>
              </p:ext>
            </p:extLst>
          </p:nvPr>
        </p:nvGraphicFramePr>
        <p:xfrm>
          <a:off x="4938898" y="2371649"/>
          <a:ext cx="334962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102" name="Equation" r:id="rId13" imgW="228600" imgH="177480" progId="Equation.DSMT4">
                  <p:embed/>
                </p:oleObj>
              </mc:Choice>
              <mc:Fallback>
                <p:oleObj name="Equation" r:id="rId13" imgW="228600" imgH="177480" progId="Equation.DSMT4">
                  <p:embed/>
                  <p:pic>
                    <p:nvPicPr>
                      <p:cNvPr id="106" name="オブジェクト 10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938898" y="2371649"/>
                        <a:ext cx="334962" cy="258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オブジェクト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7409123"/>
              </p:ext>
            </p:extLst>
          </p:nvPr>
        </p:nvGraphicFramePr>
        <p:xfrm>
          <a:off x="4551363" y="2620963"/>
          <a:ext cx="279400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103" name="Equation" r:id="rId14" imgW="190440" imgH="177480" progId="Equation.DSMT4">
                  <p:embed/>
                </p:oleObj>
              </mc:Choice>
              <mc:Fallback>
                <p:oleObj name="Equation" r:id="rId14" imgW="190440" imgH="177480" progId="Equation.DSMT4">
                  <p:embed/>
                  <p:pic>
                    <p:nvPicPr>
                      <p:cNvPr id="110" name="オブジェクト 109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551363" y="2620963"/>
                        <a:ext cx="279400" cy="258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オブジェクト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5891112"/>
              </p:ext>
            </p:extLst>
          </p:nvPr>
        </p:nvGraphicFramePr>
        <p:xfrm>
          <a:off x="4080061" y="1956471"/>
          <a:ext cx="223837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104" name="Equation" r:id="rId16" imgW="152280" imgH="228600" progId="Equation.DSMT4">
                  <p:embed/>
                </p:oleObj>
              </mc:Choice>
              <mc:Fallback>
                <p:oleObj name="Equation" r:id="rId16" imgW="152280" imgH="228600" progId="Equation.DSMT4">
                  <p:embed/>
                  <p:pic>
                    <p:nvPicPr>
                      <p:cNvPr id="35" name="オブジェクト 34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080061" y="1956471"/>
                        <a:ext cx="223837" cy="33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円弧 60"/>
          <p:cNvSpPr/>
          <p:nvPr/>
        </p:nvSpPr>
        <p:spPr>
          <a:xfrm rot="970223">
            <a:off x="1993966" y="1061690"/>
            <a:ext cx="1981296" cy="1981296"/>
          </a:xfrm>
          <a:prstGeom prst="arc">
            <a:avLst>
              <a:gd name="adj1" fmla="val 20770253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円弧 61"/>
          <p:cNvSpPr/>
          <p:nvPr/>
        </p:nvSpPr>
        <p:spPr>
          <a:xfrm rot="931799" flipV="1">
            <a:off x="1974773" y="1140907"/>
            <a:ext cx="1981296" cy="1981296"/>
          </a:xfrm>
          <a:prstGeom prst="arc">
            <a:avLst>
              <a:gd name="adj1" fmla="val 20770253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円弧 62"/>
          <p:cNvSpPr/>
          <p:nvPr/>
        </p:nvSpPr>
        <p:spPr>
          <a:xfrm rot="970223">
            <a:off x="1452002" y="1049525"/>
            <a:ext cx="1981296" cy="1981296"/>
          </a:xfrm>
          <a:prstGeom prst="arc">
            <a:avLst>
              <a:gd name="adj1" fmla="val 20770253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円弧 63"/>
          <p:cNvSpPr/>
          <p:nvPr/>
        </p:nvSpPr>
        <p:spPr>
          <a:xfrm rot="931799" flipV="1">
            <a:off x="1432809" y="1128742"/>
            <a:ext cx="1981296" cy="1981296"/>
          </a:xfrm>
          <a:prstGeom prst="arc">
            <a:avLst>
              <a:gd name="adj1" fmla="val 20770253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65" name="オブジェクト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7051658"/>
              </p:ext>
            </p:extLst>
          </p:nvPr>
        </p:nvGraphicFramePr>
        <p:xfrm>
          <a:off x="3422650" y="1866900"/>
          <a:ext cx="334963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105" name="Equation" r:id="rId18" imgW="228600" imgH="228600" progId="Equation.DSMT4">
                  <p:embed/>
                </p:oleObj>
              </mc:Choice>
              <mc:Fallback>
                <p:oleObj name="Equation" r:id="rId18" imgW="228600" imgH="228600" progId="Equation.DSMT4">
                  <p:embed/>
                  <p:pic>
                    <p:nvPicPr>
                      <p:cNvPr id="60" name="オブジェクト 59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422650" y="1866900"/>
                        <a:ext cx="334963" cy="33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オブジェクト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5935333"/>
              </p:ext>
            </p:extLst>
          </p:nvPr>
        </p:nvGraphicFramePr>
        <p:xfrm>
          <a:off x="813475" y="3660146"/>
          <a:ext cx="2325687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106" name="Equation" r:id="rId20" imgW="1358640" imgH="228600" progId="Equation.DSMT4">
                  <p:embed/>
                </p:oleObj>
              </mc:Choice>
              <mc:Fallback>
                <p:oleObj name="Equation" r:id="rId20" imgW="1358640" imgH="228600" progId="Equation.DSMT4">
                  <p:embed/>
                  <p:pic>
                    <p:nvPicPr>
                      <p:cNvPr id="10" name="オブジェクト 9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813475" y="3660146"/>
                        <a:ext cx="2325687" cy="388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" name="Text Box 114"/>
          <p:cNvSpPr txBox="1">
            <a:spLocks noChangeArrowheads="1"/>
          </p:cNvSpPr>
          <p:nvPr/>
        </p:nvSpPr>
        <p:spPr bwMode="auto">
          <a:xfrm>
            <a:off x="6014314" y="4549442"/>
            <a:ext cx="11936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1800" b="1" dirty="0">
                <a:solidFill>
                  <a:srgbClr val="FF0000"/>
                </a:solidFill>
              </a:rPr>
              <a:t>一般式</a:t>
            </a:r>
            <a:endParaRPr lang="en-US" altLang="ja-JP" sz="1800" b="1" dirty="0">
              <a:solidFill>
                <a:srgbClr val="FF0000"/>
              </a:solidFill>
            </a:endParaRPr>
          </a:p>
        </p:txBody>
      </p:sp>
      <p:graphicFrame>
        <p:nvGraphicFramePr>
          <p:cNvPr id="68" name="オブジェクト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9239058"/>
              </p:ext>
            </p:extLst>
          </p:nvPr>
        </p:nvGraphicFramePr>
        <p:xfrm>
          <a:off x="833142" y="4290711"/>
          <a:ext cx="1671637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107" name="Equation" r:id="rId22" imgW="977760" imgH="393480" progId="Equation.DSMT4">
                  <p:embed/>
                </p:oleObj>
              </mc:Choice>
              <mc:Fallback>
                <p:oleObj name="Equation" r:id="rId22" imgW="977760" imgH="393480" progId="Equation.DSMT4">
                  <p:embed/>
                  <p:pic>
                    <p:nvPicPr>
                      <p:cNvPr id="10" name="オブジェクト 9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833142" y="4290711"/>
                        <a:ext cx="1671637" cy="669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オブジェクト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5229878"/>
              </p:ext>
            </p:extLst>
          </p:nvPr>
        </p:nvGraphicFramePr>
        <p:xfrm>
          <a:off x="848304" y="5654719"/>
          <a:ext cx="173355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108" name="Equation" r:id="rId24" imgW="850680" imgH="330120" progId="Equation.DSMT4">
                  <p:embed/>
                </p:oleObj>
              </mc:Choice>
              <mc:Fallback>
                <p:oleObj name="Equation" r:id="rId24" imgW="850680" imgH="330120" progId="Equation.DSMT4">
                  <p:embed/>
                  <p:pic>
                    <p:nvPicPr>
                      <p:cNvPr id="40" name="オブジェクト 39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848304" y="5654719"/>
                        <a:ext cx="1733550" cy="669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オブジェクト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832"/>
              </p:ext>
            </p:extLst>
          </p:nvPr>
        </p:nvGraphicFramePr>
        <p:xfrm>
          <a:off x="823159" y="5202264"/>
          <a:ext cx="2815338" cy="380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109" name="Equation" r:id="rId26" imgW="1688760" imgH="228600" progId="Equation.DSMT4">
                  <p:embed/>
                </p:oleObj>
              </mc:Choice>
              <mc:Fallback>
                <p:oleObj name="Equation" r:id="rId26" imgW="1688760" imgH="228600" progId="Equation.DSMT4">
                  <p:embed/>
                  <p:pic>
                    <p:nvPicPr>
                      <p:cNvPr id="69" name="オブジェクト 68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823159" y="5202264"/>
                        <a:ext cx="2815338" cy="3804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5879318" y="4437112"/>
            <a:ext cx="2139873" cy="223224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7757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フリーフォーム 44"/>
          <p:cNvSpPr/>
          <p:nvPr/>
        </p:nvSpPr>
        <p:spPr>
          <a:xfrm>
            <a:off x="2582426" y="5014128"/>
            <a:ext cx="713433" cy="502417"/>
          </a:xfrm>
          <a:custGeom>
            <a:avLst/>
            <a:gdLst>
              <a:gd name="connsiteX0" fmla="*/ 0 w 713433"/>
              <a:gd name="connsiteY0" fmla="*/ 0 h 502417"/>
              <a:gd name="connsiteX1" fmla="*/ 713433 w 713433"/>
              <a:gd name="connsiteY1" fmla="*/ 40193 h 502417"/>
              <a:gd name="connsiteX2" fmla="*/ 693336 w 713433"/>
              <a:gd name="connsiteY2" fmla="*/ 502417 h 502417"/>
              <a:gd name="connsiteX3" fmla="*/ 0 w 713433"/>
              <a:gd name="connsiteY3" fmla="*/ 0 h 502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3433" h="502417">
                <a:moveTo>
                  <a:pt x="0" y="0"/>
                </a:moveTo>
                <a:lnTo>
                  <a:pt x="713433" y="40193"/>
                </a:lnTo>
                <a:lnTo>
                  <a:pt x="693336" y="50241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383004"/>
            <a:ext cx="7448872" cy="6588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ja-JP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まとめ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508104" y="44450"/>
            <a:ext cx="360097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14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Mechanics of Robot Materials and Structures</a:t>
            </a:r>
          </a:p>
        </p:txBody>
      </p:sp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0139489"/>
              </p:ext>
            </p:extLst>
          </p:nvPr>
        </p:nvGraphicFramePr>
        <p:xfrm>
          <a:off x="960158" y="2366737"/>
          <a:ext cx="1368420" cy="670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68" name="Equation" r:id="rId3" imgW="799920" imgH="393480" progId="Equation.DSMT4">
                  <p:embed/>
                </p:oleObj>
              </mc:Choice>
              <mc:Fallback>
                <p:oleObj name="Equation" r:id="rId3" imgW="799920" imgH="393480" progId="Equation.DSMT4">
                  <p:embed/>
                  <p:pic>
                    <p:nvPicPr>
                      <p:cNvPr id="10" name="オブジェクト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60158" y="2366737"/>
                        <a:ext cx="1368420" cy="6702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オブジェクト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293838"/>
              </p:ext>
            </p:extLst>
          </p:nvPr>
        </p:nvGraphicFramePr>
        <p:xfrm>
          <a:off x="937840" y="3140968"/>
          <a:ext cx="1343923" cy="669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69" name="Equation" r:id="rId5" imgW="660240" imgH="330120" progId="Equation.DSMT4">
                  <p:embed/>
                </p:oleObj>
              </mc:Choice>
              <mc:Fallback>
                <p:oleObj name="Equation" r:id="rId5" imgW="660240" imgH="330120" progId="Equation.DSMT4">
                  <p:embed/>
                  <p:pic>
                    <p:nvPicPr>
                      <p:cNvPr id="40" name="オブジェクト 3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37840" y="3140968"/>
                        <a:ext cx="1343923" cy="6691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" name="Text Box 114"/>
          <p:cNvSpPr txBox="1">
            <a:spLocks noChangeArrowheads="1"/>
          </p:cNvSpPr>
          <p:nvPr/>
        </p:nvSpPr>
        <p:spPr bwMode="auto">
          <a:xfrm>
            <a:off x="746556" y="1925216"/>
            <a:ext cx="11936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1800" b="1" dirty="0">
                <a:solidFill>
                  <a:srgbClr val="FF0000"/>
                </a:solidFill>
              </a:rPr>
              <a:t>一般式</a:t>
            </a:r>
            <a:endParaRPr lang="en-US" altLang="ja-JP" sz="1800" b="1" dirty="0">
              <a:solidFill>
                <a:srgbClr val="FF0000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11560" y="1812886"/>
            <a:ext cx="2139873" cy="223224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Text Box 114"/>
          <p:cNvSpPr txBox="1">
            <a:spLocks noChangeArrowheads="1"/>
          </p:cNvSpPr>
          <p:nvPr/>
        </p:nvSpPr>
        <p:spPr bwMode="auto">
          <a:xfrm>
            <a:off x="539552" y="1124744"/>
            <a:ext cx="655272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000" b="1" dirty="0">
                <a:solidFill>
                  <a:srgbClr val="FF0000"/>
                </a:solidFill>
              </a:rPr>
              <a:t>たわみ角とたわみの式の別表現：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72" name="オブジェクト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063476"/>
              </p:ext>
            </p:extLst>
          </p:nvPr>
        </p:nvGraphicFramePr>
        <p:xfrm>
          <a:off x="5353050" y="2222500"/>
          <a:ext cx="1549400" cy="170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70" name="Equation" r:id="rId7" imgW="761760" imgH="838080" progId="Equation.DSMT4">
                  <p:embed/>
                </p:oleObj>
              </mc:Choice>
              <mc:Fallback>
                <p:oleObj name="Equation" r:id="rId7" imgW="761760" imgH="838080" progId="Equation.DSMT4">
                  <p:embed/>
                  <p:pic>
                    <p:nvPicPr>
                      <p:cNvPr id="40" name="オブジェクト 3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53050" y="2222500"/>
                        <a:ext cx="1549400" cy="1700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" name="正方形/長方形 73"/>
          <p:cNvSpPr/>
          <p:nvPr/>
        </p:nvSpPr>
        <p:spPr>
          <a:xfrm>
            <a:off x="5054144" y="1812886"/>
            <a:ext cx="2139873" cy="223224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Text Box 114"/>
          <p:cNvSpPr txBox="1">
            <a:spLocks noChangeArrowheads="1"/>
          </p:cNvSpPr>
          <p:nvPr/>
        </p:nvSpPr>
        <p:spPr bwMode="auto">
          <a:xfrm>
            <a:off x="5076056" y="1884894"/>
            <a:ext cx="11936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1800" b="1" dirty="0">
                <a:solidFill>
                  <a:srgbClr val="FF0000"/>
                </a:solidFill>
              </a:rPr>
              <a:t>別表現</a:t>
            </a:r>
            <a:endParaRPr lang="en-US" altLang="ja-JP" sz="1800" b="1" dirty="0">
              <a:solidFill>
                <a:srgbClr val="FF0000"/>
              </a:solidFill>
            </a:endParaRPr>
          </a:p>
        </p:txBody>
      </p:sp>
      <p:sp>
        <p:nvSpPr>
          <p:cNvPr id="79" name="Text Box 114"/>
          <p:cNvSpPr txBox="1">
            <a:spLocks noChangeArrowheads="1"/>
          </p:cNvSpPr>
          <p:nvPr/>
        </p:nvSpPr>
        <p:spPr bwMode="auto">
          <a:xfrm>
            <a:off x="4797296" y="4221088"/>
            <a:ext cx="41671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600" dirty="0">
                <a:solidFill>
                  <a:srgbClr val="FF0000"/>
                </a:solidFill>
              </a:rPr>
              <a:t>機械系，建築系の分野ではこっちを暗記している．符号が異なるのは向きの定義が違うから</a:t>
            </a:r>
            <a:endParaRPr lang="en-US" altLang="ja-JP" sz="1600" dirty="0">
              <a:solidFill>
                <a:srgbClr val="FF0000"/>
              </a:solidFill>
            </a:endParaRPr>
          </a:p>
        </p:txBody>
      </p:sp>
      <p:graphicFrame>
        <p:nvGraphicFramePr>
          <p:cNvPr id="81" name="オブジェクト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009972"/>
              </p:ext>
            </p:extLst>
          </p:nvPr>
        </p:nvGraphicFramePr>
        <p:xfrm>
          <a:off x="5148064" y="4808908"/>
          <a:ext cx="1224136" cy="1540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71" name="Equation" r:id="rId9" imgW="825480" imgH="1041120" progId="Equation.DSMT4">
                  <p:embed/>
                </p:oleObj>
              </mc:Choice>
              <mc:Fallback>
                <p:oleObj name="Equation" r:id="rId9" imgW="825480" imgH="1041120" progId="Equation.DSMT4">
                  <p:embed/>
                  <p:pic>
                    <p:nvPicPr>
                      <p:cNvPr id="72" name="オブジェクト 7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148064" y="4808908"/>
                        <a:ext cx="1224136" cy="15400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" name="Text Box 114"/>
          <p:cNvSpPr txBox="1">
            <a:spLocks noChangeArrowheads="1"/>
          </p:cNvSpPr>
          <p:nvPr/>
        </p:nvSpPr>
        <p:spPr bwMode="auto">
          <a:xfrm>
            <a:off x="6596186" y="5005987"/>
            <a:ext cx="221363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600" dirty="0">
                <a:solidFill>
                  <a:srgbClr val="FF0000"/>
                </a:solidFill>
              </a:rPr>
              <a:t>により導出</a:t>
            </a:r>
            <a:endParaRPr lang="en-US" altLang="ja-JP" sz="1600" dirty="0">
              <a:solidFill>
                <a:srgbClr val="FF0000"/>
              </a:solidFill>
            </a:endParaRPr>
          </a:p>
        </p:txBody>
      </p:sp>
      <p:sp>
        <p:nvSpPr>
          <p:cNvPr id="102" name="円弧 101"/>
          <p:cNvSpPr/>
          <p:nvPr/>
        </p:nvSpPr>
        <p:spPr>
          <a:xfrm>
            <a:off x="467544" y="4950590"/>
            <a:ext cx="3158930" cy="3158930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3" name="直線コネクタ 102"/>
          <p:cNvCxnSpPr/>
          <p:nvPr/>
        </p:nvCxnSpPr>
        <p:spPr>
          <a:xfrm>
            <a:off x="1976287" y="6507796"/>
            <a:ext cx="2669212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コネクタ 103"/>
          <p:cNvCxnSpPr/>
          <p:nvPr/>
        </p:nvCxnSpPr>
        <p:spPr>
          <a:xfrm flipH="1" flipV="1">
            <a:off x="1976287" y="4480423"/>
            <a:ext cx="1" cy="2027374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コネクタ 104"/>
          <p:cNvCxnSpPr/>
          <p:nvPr/>
        </p:nvCxnSpPr>
        <p:spPr>
          <a:xfrm flipV="1">
            <a:off x="1976287" y="4197534"/>
            <a:ext cx="942964" cy="231026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コネクタ 105"/>
          <p:cNvCxnSpPr/>
          <p:nvPr/>
        </p:nvCxnSpPr>
        <p:spPr>
          <a:xfrm>
            <a:off x="1888569" y="4753990"/>
            <a:ext cx="2018607" cy="8240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コネクタ 106"/>
          <p:cNvCxnSpPr/>
          <p:nvPr/>
        </p:nvCxnSpPr>
        <p:spPr>
          <a:xfrm flipV="1">
            <a:off x="1976286" y="4999054"/>
            <a:ext cx="1930890" cy="1508743"/>
          </a:xfrm>
          <a:prstGeom prst="line">
            <a:avLst/>
          </a:prstGeom>
          <a:ln w="190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コネクタ 107"/>
          <p:cNvCxnSpPr/>
          <p:nvPr/>
        </p:nvCxnSpPr>
        <p:spPr>
          <a:xfrm>
            <a:off x="2447769" y="4526704"/>
            <a:ext cx="1574504" cy="1913112"/>
          </a:xfrm>
          <a:prstGeom prst="line">
            <a:avLst/>
          </a:prstGeom>
          <a:ln w="190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フリーフォーム 108"/>
          <p:cNvSpPr/>
          <p:nvPr/>
        </p:nvSpPr>
        <p:spPr>
          <a:xfrm>
            <a:off x="3155012" y="5590598"/>
            <a:ext cx="197379" cy="125007"/>
          </a:xfrm>
          <a:custGeom>
            <a:avLst/>
            <a:gdLst>
              <a:gd name="connsiteX0" fmla="*/ 0 w 301451"/>
              <a:gd name="connsiteY0" fmla="*/ 0 h 190919"/>
              <a:gd name="connsiteX1" fmla="*/ 150725 w 301451"/>
              <a:gd name="connsiteY1" fmla="*/ 190919 h 190919"/>
              <a:gd name="connsiteX2" fmla="*/ 301451 w 301451"/>
              <a:gd name="connsiteY2" fmla="*/ 70338 h 190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1451" h="190919">
                <a:moveTo>
                  <a:pt x="0" y="0"/>
                </a:moveTo>
                <a:lnTo>
                  <a:pt x="150725" y="190919"/>
                </a:lnTo>
                <a:lnTo>
                  <a:pt x="301451" y="70338"/>
                </a:lnTo>
              </a:path>
            </a:pathLst>
          </a:custGeom>
          <a:noFill/>
          <a:ln w="190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 109"/>
          <p:cNvSpPr/>
          <p:nvPr/>
        </p:nvSpPr>
        <p:spPr>
          <a:xfrm>
            <a:off x="2518697" y="5096337"/>
            <a:ext cx="228170" cy="143341"/>
          </a:xfrm>
          <a:custGeom>
            <a:avLst/>
            <a:gdLst>
              <a:gd name="connsiteX0" fmla="*/ 0 w 301451"/>
              <a:gd name="connsiteY0" fmla="*/ 0 h 190919"/>
              <a:gd name="connsiteX1" fmla="*/ 150725 w 301451"/>
              <a:gd name="connsiteY1" fmla="*/ 190919 h 190919"/>
              <a:gd name="connsiteX2" fmla="*/ 301451 w 301451"/>
              <a:gd name="connsiteY2" fmla="*/ 70338 h 190919"/>
              <a:gd name="connsiteX0" fmla="*/ 0 w 351692"/>
              <a:gd name="connsiteY0" fmla="*/ 0 h 190919"/>
              <a:gd name="connsiteX1" fmla="*/ 150725 w 351692"/>
              <a:gd name="connsiteY1" fmla="*/ 190919 h 190919"/>
              <a:gd name="connsiteX2" fmla="*/ 351692 w 351692"/>
              <a:gd name="connsiteY2" fmla="*/ 190918 h 190919"/>
              <a:gd name="connsiteX0" fmla="*/ 110532 w 200967"/>
              <a:gd name="connsiteY0" fmla="*/ 0 h 301451"/>
              <a:gd name="connsiteX1" fmla="*/ 0 w 200967"/>
              <a:gd name="connsiteY1" fmla="*/ 301451 h 301451"/>
              <a:gd name="connsiteX2" fmla="*/ 200967 w 200967"/>
              <a:gd name="connsiteY2" fmla="*/ 301450 h 301451"/>
              <a:gd name="connsiteX0" fmla="*/ 90435 w 180870"/>
              <a:gd name="connsiteY0" fmla="*/ 0 h 301450"/>
              <a:gd name="connsiteX1" fmla="*/ 0 w 180870"/>
              <a:gd name="connsiteY1" fmla="*/ 231113 h 301450"/>
              <a:gd name="connsiteX2" fmla="*/ 180870 w 180870"/>
              <a:gd name="connsiteY2" fmla="*/ 301450 h 301450"/>
              <a:gd name="connsiteX0" fmla="*/ 0 w 409437"/>
              <a:gd name="connsiteY0" fmla="*/ 0 h 413993"/>
              <a:gd name="connsiteX1" fmla="*/ 409437 w 409437"/>
              <a:gd name="connsiteY1" fmla="*/ 413993 h 413993"/>
              <a:gd name="connsiteX2" fmla="*/ 90435 w 409437"/>
              <a:gd name="connsiteY2" fmla="*/ 301450 h 413993"/>
              <a:gd name="connsiteX0" fmla="*/ 348477 w 348477"/>
              <a:gd name="connsiteY0" fmla="*/ 0 h 218921"/>
              <a:gd name="connsiteX1" fmla="*/ 319002 w 348477"/>
              <a:gd name="connsiteY1" fmla="*/ 218921 h 218921"/>
              <a:gd name="connsiteX2" fmla="*/ 0 w 348477"/>
              <a:gd name="connsiteY2" fmla="*/ 106378 h 218921"/>
              <a:gd name="connsiteX0" fmla="*/ 348477 w 348477"/>
              <a:gd name="connsiteY0" fmla="*/ 0 h 218921"/>
              <a:gd name="connsiteX1" fmla="*/ 245850 w 348477"/>
              <a:gd name="connsiteY1" fmla="*/ 218921 h 218921"/>
              <a:gd name="connsiteX2" fmla="*/ 0 w 348477"/>
              <a:gd name="connsiteY2" fmla="*/ 106378 h 218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8477" h="218921">
                <a:moveTo>
                  <a:pt x="348477" y="0"/>
                </a:moveTo>
                <a:lnTo>
                  <a:pt x="245850" y="218921"/>
                </a:lnTo>
                <a:lnTo>
                  <a:pt x="0" y="106378"/>
                </a:ln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11" name="オブジェクト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4078364"/>
              </p:ext>
            </p:extLst>
          </p:nvPr>
        </p:nvGraphicFramePr>
        <p:xfrm>
          <a:off x="2152115" y="6049732"/>
          <a:ext cx="219321" cy="169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72" name="Equation" r:id="rId11" imgW="228600" imgH="177480" progId="Equation.DSMT4">
                  <p:embed/>
                </p:oleObj>
              </mc:Choice>
              <mc:Fallback>
                <p:oleObj name="Equation" r:id="rId11" imgW="228600" imgH="177480" progId="Equation.DSMT4">
                  <p:embed/>
                  <p:pic>
                    <p:nvPicPr>
                      <p:cNvPr id="78" name="オブジェクト 7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152115" y="6049732"/>
                        <a:ext cx="219321" cy="1694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" name="オブジェクト 1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531934"/>
              </p:ext>
            </p:extLst>
          </p:nvPr>
        </p:nvGraphicFramePr>
        <p:xfrm>
          <a:off x="1705854" y="6538119"/>
          <a:ext cx="145521" cy="156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73" name="Equation" r:id="rId13" imgW="152280" imgH="164880" progId="Equation.DSMT4">
                  <p:embed/>
                </p:oleObj>
              </mc:Choice>
              <mc:Fallback>
                <p:oleObj name="Equation" r:id="rId13" imgW="152280" imgH="164880" progId="Equation.DSMT4">
                  <p:embed/>
                  <p:pic>
                    <p:nvPicPr>
                      <p:cNvPr id="84" name="オブジェクト 83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705854" y="6538119"/>
                        <a:ext cx="145521" cy="1569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" name="オブジェクト 1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9679839"/>
              </p:ext>
            </p:extLst>
          </p:nvPr>
        </p:nvGraphicFramePr>
        <p:xfrm>
          <a:off x="2763856" y="5004846"/>
          <a:ext cx="122238" cy="16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74" name="Equation" r:id="rId15" imgW="126720" imgH="177480" progId="Equation.DSMT4">
                  <p:embed/>
                </p:oleObj>
              </mc:Choice>
              <mc:Fallback>
                <p:oleObj name="Equation" r:id="rId15" imgW="126720" imgH="177480" progId="Equation.DSMT4">
                  <p:embed/>
                  <p:pic>
                    <p:nvPicPr>
                      <p:cNvPr id="111" name="オブジェクト 110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763856" y="5004846"/>
                        <a:ext cx="122238" cy="169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" name="オブジェクト 1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921677"/>
              </p:ext>
            </p:extLst>
          </p:nvPr>
        </p:nvGraphicFramePr>
        <p:xfrm>
          <a:off x="2943225" y="4803775"/>
          <a:ext cx="182563" cy="16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75" name="Equation" r:id="rId17" imgW="190440" imgH="177480" progId="Equation.DSMT4">
                  <p:embed/>
                </p:oleObj>
              </mc:Choice>
              <mc:Fallback>
                <p:oleObj name="Equation" r:id="rId17" imgW="190440" imgH="177480" progId="Equation.DSMT4">
                  <p:embed/>
                  <p:pic>
                    <p:nvPicPr>
                      <p:cNvPr id="111" name="オブジェクト 110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943225" y="4803775"/>
                        <a:ext cx="182563" cy="169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" name="オブジェクト 1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0494795"/>
              </p:ext>
            </p:extLst>
          </p:nvPr>
        </p:nvGraphicFramePr>
        <p:xfrm>
          <a:off x="3377120" y="5066449"/>
          <a:ext cx="182563" cy="16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76" name="Equation" r:id="rId19" imgW="190440" imgH="177480" progId="Equation.DSMT4">
                  <p:embed/>
                </p:oleObj>
              </mc:Choice>
              <mc:Fallback>
                <p:oleObj name="Equation" r:id="rId19" imgW="190440" imgH="177480" progId="Equation.DSMT4">
                  <p:embed/>
                  <p:pic>
                    <p:nvPicPr>
                      <p:cNvPr id="123" name="オブジェクト 122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377120" y="5066449"/>
                        <a:ext cx="182563" cy="169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" name="オブジェクト 1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7627716"/>
              </p:ext>
            </p:extLst>
          </p:nvPr>
        </p:nvGraphicFramePr>
        <p:xfrm>
          <a:off x="2756579" y="5267733"/>
          <a:ext cx="182563" cy="16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77" name="Equation" r:id="rId21" imgW="190440" imgH="177480" progId="Equation.DSMT4">
                  <p:embed/>
                </p:oleObj>
              </mc:Choice>
              <mc:Fallback>
                <p:oleObj name="Equation" r:id="rId21" imgW="190440" imgH="177480" progId="Equation.DSMT4">
                  <p:embed/>
                  <p:pic>
                    <p:nvPicPr>
                      <p:cNvPr id="124" name="オブジェクト 123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2756579" y="5267733"/>
                        <a:ext cx="182563" cy="169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" name="オブジェクト 1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386538"/>
              </p:ext>
            </p:extLst>
          </p:nvPr>
        </p:nvGraphicFramePr>
        <p:xfrm>
          <a:off x="2087563" y="5419725"/>
          <a:ext cx="1460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78" name="Equation" r:id="rId23" imgW="152280" imgH="164880" progId="Equation.DSMT4">
                  <p:embed/>
                </p:oleObj>
              </mc:Choice>
              <mc:Fallback>
                <p:oleObj name="Equation" r:id="rId23" imgW="152280" imgH="164880" progId="Equation.DSMT4">
                  <p:embed/>
                  <p:pic>
                    <p:nvPicPr>
                      <p:cNvPr id="111" name="オブジェクト 110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2087563" y="5419725"/>
                        <a:ext cx="1460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 Box 114">
            <a:extLst>
              <a:ext uri="{FF2B5EF4-FFF2-40B4-BE49-F238E27FC236}">
                <a16:creationId xmlns:a16="http://schemas.microsoft.com/office/drawing/2014/main" id="{5AA47A6E-7F25-4D98-9EC8-4E1B5EE20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1" y="6463788"/>
            <a:ext cx="460851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600" dirty="0">
                <a:solidFill>
                  <a:srgbClr val="FF0000"/>
                </a:solidFill>
              </a:rPr>
              <a:t>変数定義が異なるので注意．結局</a:t>
            </a:r>
            <a:r>
              <a:rPr lang="en-US" altLang="ja-JP" sz="1600" dirty="0">
                <a:solidFill>
                  <a:srgbClr val="FF0000"/>
                </a:solidFill>
              </a:rPr>
              <a:t>dx=ds</a:t>
            </a:r>
            <a:r>
              <a:rPr lang="ja-JP" altLang="en-US" sz="1600" dirty="0" err="1">
                <a:solidFill>
                  <a:srgbClr val="FF0000"/>
                </a:solidFill>
              </a:rPr>
              <a:t>で近</a:t>
            </a:r>
            <a:r>
              <a:rPr lang="ja-JP" altLang="en-US" sz="1600" dirty="0">
                <a:solidFill>
                  <a:srgbClr val="FF0000"/>
                </a:solidFill>
              </a:rPr>
              <a:t>似する．</a:t>
            </a:r>
            <a:endParaRPr lang="en-US" altLang="ja-JP" sz="1600" dirty="0">
              <a:solidFill>
                <a:srgbClr val="FF0000"/>
              </a:solidFill>
            </a:endParaRPr>
          </a:p>
        </p:txBody>
      </p:sp>
      <p:cxnSp>
        <p:nvCxnSpPr>
          <p:cNvPr id="4" name="直線矢印コネクタ 3">
            <a:extLst>
              <a:ext uri="{FF2B5EF4-FFF2-40B4-BE49-F238E27FC236}">
                <a16:creationId xmlns:a16="http://schemas.microsoft.com/office/drawing/2014/main" id="{CB81E098-9E8E-4463-BCAD-A8637F01C680}"/>
              </a:ext>
            </a:extLst>
          </p:cNvPr>
          <p:cNvCxnSpPr>
            <a:cxnSpLocks/>
          </p:cNvCxnSpPr>
          <p:nvPr/>
        </p:nvCxnSpPr>
        <p:spPr>
          <a:xfrm>
            <a:off x="2337607" y="3517463"/>
            <a:ext cx="29192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114">
            <a:extLst>
              <a:ext uri="{FF2B5EF4-FFF2-40B4-BE49-F238E27FC236}">
                <a16:creationId xmlns:a16="http://schemas.microsoft.com/office/drawing/2014/main" id="{10892312-9D00-45A9-9E96-3341B0EF9A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9096" y="3171448"/>
            <a:ext cx="11882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600" i="1" dirty="0">
                <a:solidFill>
                  <a:srgbClr val="FF0000"/>
                </a:solidFill>
              </a:rPr>
              <a:t>x</a:t>
            </a:r>
            <a:r>
              <a:rPr lang="ja-JP" altLang="en-US" sz="1600" dirty="0">
                <a:solidFill>
                  <a:srgbClr val="FF0000"/>
                </a:solidFill>
              </a:rPr>
              <a:t>で微分</a:t>
            </a:r>
            <a:endParaRPr lang="en-US" altLang="ja-JP" sz="1600" dirty="0">
              <a:solidFill>
                <a:srgbClr val="FF0000"/>
              </a:solidFill>
            </a:endParaRPr>
          </a:p>
        </p:txBody>
      </p: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248E63C5-ACBD-4D48-BB77-B30349E00CF6}"/>
              </a:ext>
            </a:extLst>
          </p:cNvPr>
          <p:cNvCxnSpPr>
            <a:cxnSpLocks/>
          </p:cNvCxnSpPr>
          <p:nvPr/>
        </p:nvCxnSpPr>
        <p:spPr>
          <a:xfrm flipV="1">
            <a:off x="2371436" y="2636912"/>
            <a:ext cx="2829543" cy="792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 Box 114">
            <a:extLst>
              <a:ext uri="{FF2B5EF4-FFF2-40B4-BE49-F238E27FC236}">
                <a16:creationId xmlns:a16="http://schemas.microsoft.com/office/drawing/2014/main" id="{6C419C88-8B27-4C18-BAA9-FAE1E6930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5856" y="2412177"/>
            <a:ext cx="17001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600" i="1" dirty="0">
                <a:solidFill>
                  <a:srgbClr val="FF0000"/>
                </a:solidFill>
              </a:rPr>
              <a:t>x</a:t>
            </a:r>
            <a:r>
              <a:rPr lang="ja-JP" altLang="en-US" sz="1600" dirty="0">
                <a:solidFill>
                  <a:srgbClr val="FF0000"/>
                </a:solidFill>
              </a:rPr>
              <a:t>で</a:t>
            </a:r>
            <a:r>
              <a:rPr lang="en-US" altLang="ja-JP" sz="1600" dirty="0">
                <a:solidFill>
                  <a:srgbClr val="FF0000"/>
                </a:solidFill>
              </a:rPr>
              <a:t>2</a:t>
            </a:r>
            <a:r>
              <a:rPr lang="ja-JP" altLang="en-US" sz="1600" dirty="0">
                <a:solidFill>
                  <a:srgbClr val="FF0000"/>
                </a:solidFill>
              </a:rPr>
              <a:t>回微分して，上式を代入</a:t>
            </a:r>
            <a:endParaRPr lang="en-US" altLang="ja-JP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961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383004"/>
            <a:ext cx="7448872" cy="6588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ja-JP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両端単純支持梁のたわみとたわみ角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508104" y="44450"/>
            <a:ext cx="360097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14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Mechanics of Robot Materials and Structures</a:t>
            </a:r>
          </a:p>
        </p:txBody>
      </p:sp>
      <p:sp>
        <p:nvSpPr>
          <p:cNvPr id="65" name="正方形/長方形 64"/>
          <p:cNvSpPr/>
          <p:nvPr/>
        </p:nvSpPr>
        <p:spPr>
          <a:xfrm>
            <a:off x="1130348" y="2496670"/>
            <a:ext cx="2540259" cy="219798"/>
          </a:xfrm>
          <a:prstGeom prst="rect">
            <a:avLst/>
          </a:prstGeom>
          <a:ln w="190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 65"/>
          <p:cNvSpPr/>
          <p:nvPr/>
        </p:nvSpPr>
        <p:spPr>
          <a:xfrm>
            <a:off x="925037" y="2712694"/>
            <a:ext cx="431800" cy="457200"/>
          </a:xfrm>
          <a:custGeom>
            <a:avLst/>
            <a:gdLst>
              <a:gd name="connsiteX0" fmla="*/ 190500 w 469900"/>
              <a:gd name="connsiteY0" fmla="*/ 0 h 457200"/>
              <a:gd name="connsiteX1" fmla="*/ 0 w 469900"/>
              <a:gd name="connsiteY1" fmla="*/ 457200 h 457200"/>
              <a:gd name="connsiteX2" fmla="*/ 469900 w 469900"/>
              <a:gd name="connsiteY2" fmla="*/ 457200 h 457200"/>
              <a:gd name="connsiteX3" fmla="*/ 190500 w 469900"/>
              <a:gd name="connsiteY3" fmla="*/ 0 h 457200"/>
              <a:gd name="connsiteX0" fmla="*/ 190500 w 431800"/>
              <a:gd name="connsiteY0" fmla="*/ 0 h 457200"/>
              <a:gd name="connsiteX1" fmla="*/ 0 w 431800"/>
              <a:gd name="connsiteY1" fmla="*/ 457200 h 457200"/>
              <a:gd name="connsiteX2" fmla="*/ 431800 w 431800"/>
              <a:gd name="connsiteY2" fmla="*/ 457200 h 457200"/>
              <a:gd name="connsiteX3" fmla="*/ 190500 w 431800"/>
              <a:gd name="connsiteY3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800" h="457200">
                <a:moveTo>
                  <a:pt x="190500" y="0"/>
                </a:moveTo>
                <a:lnTo>
                  <a:pt x="0" y="457200"/>
                </a:lnTo>
                <a:lnTo>
                  <a:pt x="431800" y="457200"/>
                </a:lnTo>
                <a:lnTo>
                  <a:pt x="190500" y="0"/>
                </a:lnTo>
                <a:close/>
              </a:path>
            </a:pathLst>
          </a:cu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7" name="グループ化 66"/>
          <p:cNvGrpSpPr/>
          <p:nvPr/>
        </p:nvGrpSpPr>
        <p:grpSpPr>
          <a:xfrm rot="5400000" flipH="1">
            <a:off x="1050887" y="2696844"/>
            <a:ext cx="253953" cy="1207198"/>
            <a:chOff x="5015814" y="1556792"/>
            <a:chExt cx="253953" cy="1207198"/>
          </a:xfrm>
        </p:grpSpPr>
        <p:cxnSp>
          <p:nvCxnSpPr>
            <p:cNvPr id="68" name="直線コネクタ 67"/>
            <p:cNvCxnSpPr/>
            <p:nvPr/>
          </p:nvCxnSpPr>
          <p:spPr>
            <a:xfrm>
              <a:off x="5259626" y="1556792"/>
              <a:ext cx="10141" cy="120719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>
            <a:xfrm flipH="1">
              <a:off x="5015814" y="1648171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>
            <a:xfrm flipH="1">
              <a:off x="5015814" y="181850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>
            <a:xfrm flipH="1">
              <a:off x="5015814" y="199715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/>
            <p:nvPr/>
          </p:nvCxnSpPr>
          <p:spPr>
            <a:xfrm flipH="1">
              <a:off x="5015814" y="2165904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/>
            <p:nvPr/>
          </p:nvCxnSpPr>
          <p:spPr>
            <a:xfrm flipH="1">
              <a:off x="5015814" y="233623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>
            <a:xfrm flipH="1">
              <a:off x="5015814" y="251488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グループ化 74"/>
          <p:cNvGrpSpPr/>
          <p:nvPr/>
        </p:nvGrpSpPr>
        <p:grpSpPr>
          <a:xfrm rot="5400000" flipH="1">
            <a:off x="7855489" y="2703379"/>
            <a:ext cx="253953" cy="1207198"/>
            <a:chOff x="5015814" y="1556792"/>
            <a:chExt cx="253953" cy="1207198"/>
          </a:xfrm>
        </p:grpSpPr>
        <p:cxnSp>
          <p:nvCxnSpPr>
            <p:cNvPr id="76" name="直線コネクタ 75"/>
            <p:cNvCxnSpPr/>
            <p:nvPr/>
          </p:nvCxnSpPr>
          <p:spPr>
            <a:xfrm>
              <a:off x="5259626" y="1556792"/>
              <a:ext cx="10141" cy="120719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/>
            <p:nvPr/>
          </p:nvCxnSpPr>
          <p:spPr>
            <a:xfrm flipH="1">
              <a:off x="5015814" y="1648171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/>
            <p:cNvCxnSpPr/>
            <p:nvPr/>
          </p:nvCxnSpPr>
          <p:spPr>
            <a:xfrm flipH="1">
              <a:off x="5015814" y="181850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コネクタ 78"/>
            <p:cNvCxnSpPr/>
            <p:nvPr/>
          </p:nvCxnSpPr>
          <p:spPr>
            <a:xfrm flipH="1">
              <a:off x="5015814" y="199715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コネクタ 79"/>
            <p:cNvCxnSpPr/>
            <p:nvPr/>
          </p:nvCxnSpPr>
          <p:spPr>
            <a:xfrm flipH="1">
              <a:off x="5015814" y="2165904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コネクタ 80"/>
            <p:cNvCxnSpPr/>
            <p:nvPr/>
          </p:nvCxnSpPr>
          <p:spPr>
            <a:xfrm flipH="1">
              <a:off x="5015814" y="233623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コネクタ 81"/>
            <p:cNvCxnSpPr/>
            <p:nvPr/>
          </p:nvCxnSpPr>
          <p:spPr>
            <a:xfrm flipH="1">
              <a:off x="5015814" y="251488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楕円 82"/>
          <p:cNvSpPr/>
          <p:nvPr/>
        </p:nvSpPr>
        <p:spPr>
          <a:xfrm>
            <a:off x="7700419" y="2716468"/>
            <a:ext cx="457200" cy="457200"/>
          </a:xfrm>
          <a:prstGeom prst="ellips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正方形/長方形 83"/>
          <p:cNvSpPr/>
          <p:nvPr/>
        </p:nvSpPr>
        <p:spPr>
          <a:xfrm>
            <a:off x="3979148" y="2492896"/>
            <a:ext cx="3937268" cy="210111"/>
          </a:xfrm>
          <a:prstGeom prst="rect">
            <a:avLst/>
          </a:prstGeom>
          <a:ln w="190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6" name="直線コネクタ 85"/>
          <p:cNvCxnSpPr>
            <a:endCxn id="102" idx="6"/>
          </p:cNvCxnSpPr>
          <p:nvPr/>
        </p:nvCxnSpPr>
        <p:spPr>
          <a:xfrm flipV="1">
            <a:off x="1124256" y="2606841"/>
            <a:ext cx="2586307" cy="15892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/>
          <p:cNvCxnSpPr/>
          <p:nvPr/>
        </p:nvCxnSpPr>
        <p:spPr>
          <a:xfrm>
            <a:off x="2878520" y="1709056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 Box 114"/>
          <p:cNvSpPr txBox="1">
            <a:spLocks noChangeArrowheads="1"/>
          </p:cNvSpPr>
          <p:nvPr/>
        </p:nvSpPr>
        <p:spPr bwMode="auto">
          <a:xfrm>
            <a:off x="2037364" y="1542519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cxnSp>
        <p:nvCxnSpPr>
          <p:cNvPr id="89" name="直線コネクタ 88"/>
          <p:cNvCxnSpPr/>
          <p:nvPr/>
        </p:nvCxnSpPr>
        <p:spPr>
          <a:xfrm>
            <a:off x="4390688" y="1684128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/>
          <p:cNvCxnSpPr/>
          <p:nvPr/>
        </p:nvCxnSpPr>
        <p:spPr>
          <a:xfrm>
            <a:off x="5974864" y="1684128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/>
          <p:cNvCxnSpPr/>
          <p:nvPr/>
        </p:nvCxnSpPr>
        <p:spPr>
          <a:xfrm flipV="1">
            <a:off x="1124256" y="1438554"/>
            <a:ext cx="0" cy="1055193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 Box 114"/>
          <p:cNvSpPr txBox="1">
            <a:spLocks noChangeArrowheads="1"/>
          </p:cNvSpPr>
          <p:nvPr/>
        </p:nvSpPr>
        <p:spPr bwMode="auto">
          <a:xfrm>
            <a:off x="393445" y="1474414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rgbClr val="FF0000"/>
                </a:solidFill>
              </a:rPr>
              <a:t>R</a:t>
            </a:r>
            <a:r>
              <a:rPr lang="en-US" altLang="ja-JP" sz="1600" b="1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95" name="直線コネクタ 94"/>
          <p:cNvCxnSpPr/>
          <p:nvPr/>
        </p:nvCxnSpPr>
        <p:spPr>
          <a:xfrm flipV="1">
            <a:off x="7916416" y="1438554"/>
            <a:ext cx="0" cy="1055193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 Box 114"/>
          <p:cNvSpPr txBox="1">
            <a:spLocks noChangeArrowheads="1"/>
          </p:cNvSpPr>
          <p:nvPr/>
        </p:nvSpPr>
        <p:spPr bwMode="auto">
          <a:xfrm>
            <a:off x="7185605" y="1474414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rgbClr val="FF0000"/>
                </a:solidFill>
              </a:rPr>
              <a:t>R</a:t>
            </a:r>
            <a:r>
              <a:rPr lang="en-US" altLang="ja-JP" sz="16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7" name="Text Box 114"/>
          <p:cNvSpPr txBox="1">
            <a:spLocks noChangeArrowheads="1"/>
          </p:cNvSpPr>
          <p:nvPr/>
        </p:nvSpPr>
        <p:spPr bwMode="auto">
          <a:xfrm>
            <a:off x="3000511" y="1830623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98" name="Text Box 114"/>
          <p:cNvSpPr txBox="1">
            <a:spLocks noChangeArrowheads="1"/>
          </p:cNvSpPr>
          <p:nvPr/>
        </p:nvSpPr>
        <p:spPr bwMode="auto">
          <a:xfrm>
            <a:off x="2730076" y="1477116"/>
            <a:ext cx="18552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1600" b="1" dirty="0">
                <a:solidFill>
                  <a:srgbClr val="FF0000"/>
                </a:solidFill>
              </a:rPr>
              <a:t>作用，反作用</a:t>
            </a:r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99" name="円弧 98"/>
          <p:cNvSpPr/>
          <p:nvPr/>
        </p:nvSpPr>
        <p:spPr>
          <a:xfrm>
            <a:off x="3230376" y="2261457"/>
            <a:ext cx="555976" cy="744051"/>
          </a:xfrm>
          <a:prstGeom prst="arc">
            <a:avLst>
              <a:gd name="adj1" fmla="val 16200000"/>
              <a:gd name="adj2" fmla="val 5021135"/>
            </a:avLst>
          </a:prstGeom>
          <a:noFill/>
          <a:ln w="19050"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Text Box 114"/>
          <p:cNvSpPr txBox="1">
            <a:spLocks noChangeArrowheads="1"/>
          </p:cNvSpPr>
          <p:nvPr/>
        </p:nvSpPr>
        <p:spPr bwMode="auto">
          <a:xfrm>
            <a:off x="3643229" y="1869341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-M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102" name="楕円 101"/>
          <p:cNvSpPr/>
          <p:nvPr/>
        </p:nvSpPr>
        <p:spPr>
          <a:xfrm>
            <a:off x="3603560" y="2553339"/>
            <a:ext cx="107003" cy="107003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楕円 102"/>
          <p:cNvSpPr/>
          <p:nvPr/>
        </p:nvSpPr>
        <p:spPr>
          <a:xfrm>
            <a:off x="3920193" y="2553339"/>
            <a:ext cx="107003" cy="107003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4" name="直線コネクタ 103"/>
          <p:cNvCxnSpPr/>
          <p:nvPr/>
        </p:nvCxnSpPr>
        <p:spPr>
          <a:xfrm>
            <a:off x="2026998" y="1709056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コネクタ 104"/>
          <p:cNvCxnSpPr/>
          <p:nvPr/>
        </p:nvCxnSpPr>
        <p:spPr>
          <a:xfrm>
            <a:off x="5195350" y="1684128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コネクタ 105"/>
          <p:cNvCxnSpPr/>
          <p:nvPr/>
        </p:nvCxnSpPr>
        <p:spPr>
          <a:xfrm>
            <a:off x="6851534" y="1684128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7" name="オブジェクト 10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5350790"/>
              </p:ext>
            </p:extLst>
          </p:nvPr>
        </p:nvGraphicFramePr>
        <p:xfrm>
          <a:off x="2335213" y="3687763"/>
          <a:ext cx="1843087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91" name="Equation" r:id="rId3" imgW="1155600" imgH="228600" progId="Equation.DSMT4">
                  <p:embed/>
                </p:oleObj>
              </mc:Choice>
              <mc:Fallback>
                <p:oleObj name="Equation" r:id="rId3" imgW="1155600" imgH="228600" progId="Equation.DSMT4">
                  <p:embed/>
                  <p:pic>
                    <p:nvPicPr>
                      <p:cNvPr id="40" name="オブジェクト 3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35213" y="3687763"/>
                        <a:ext cx="1843087" cy="360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" name="Text Box 114"/>
          <p:cNvSpPr txBox="1">
            <a:spLocks noChangeArrowheads="1"/>
          </p:cNvSpPr>
          <p:nvPr/>
        </p:nvSpPr>
        <p:spPr bwMode="auto">
          <a:xfrm>
            <a:off x="4843448" y="2872056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109" name="オブジェクト 10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6249695"/>
              </p:ext>
            </p:extLst>
          </p:nvPr>
        </p:nvGraphicFramePr>
        <p:xfrm>
          <a:off x="2510939" y="4171322"/>
          <a:ext cx="3463925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92" name="Equation" r:id="rId5" imgW="2273040" imgH="812520" progId="Equation.DSMT4">
                  <p:embed/>
                </p:oleObj>
              </mc:Choice>
              <mc:Fallback>
                <p:oleObj name="Equation" r:id="rId5" imgW="2273040" imgH="812520" progId="Equation.DSMT4">
                  <p:embed/>
                  <p:pic>
                    <p:nvPicPr>
                      <p:cNvPr id="107" name="オブジェクト 10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10939" y="4171322"/>
                        <a:ext cx="3463925" cy="1225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" name="Text Box 114"/>
          <p:cNvSpPr txBox="1">
            <a:spLocks noChangeArrowheads="1"/>
          </p:cNvSpPr>
          <p:nvPr/>
        </p:nvSpPr>
        <p:spPr bwMode="auto">
          <a:xfrm>
            <a:off x="2640137" y="2656219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112" name="Text Box 114"/>
          <p:cNvSpPr txBox="1">
            <a:spLocks noChangeArrowheads="1"/>
          </p:cNvSpPr>
          <p:nvPr/>
        </p:nvSpPr>
        <p:spPr bwMode="auto">
          <a:xfrm>
            <a:off x="507720" y="3698618"/>
            <a:ext cx="18552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1600" b="1" dirty="0">
                <a:solidFill>
                  <a:srgbClr val="FF0000"/>
                </a:solidFill>
              </a:rPr>
              <a:t>力の釣り合いから：</a:t>
            </a:r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48" name="Text Box 114"/>
          <p:cNvSpPr txBox="1">
            <a:spLocks noChangeArrowheads="1"/>
          </p:cNvSpPr>
          <p:nvPr/>
        </p:nvSpPr>
        <p:spPr bwMode="auto">
          <a:xfrm>
            <a:off x="496728" y="4181765"/>
            <a:ext cx="197116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1600" b="1" dirty="0">
                <a:solidFill>
                  <a:srgbClr val="FF0000"/>
                </a:solidFill>
              </a:rPr>
              <a:t>左端まわりのモーメントの釣り合いから：</a:t>
            </a:r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49" name="Text Box 114"/>
          <p:cNvSpPr txBox="1">
            <a:spLocks noChangeArrowheads="1"/>
          </p:cNvSpPr>
          <p:nvPr/>
        </p:nvSpPr>
        <p:spPr bwMode="auto">
          <a:xfrm>
            <a:off x="496728" y="4850473"/>
            <a:ext cx="19551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1600" b="1" dirty="0">
                <a:solidFill>
                  <a:srgbClr val="FF0000"/>
                </a:solidFill>
              </a:rPr>
              <a:t>右端まわりのモーメントの釣り合いから：</a:t>
            </a:r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50" name="Text Box 114"/>
          <p:cNvSpPr txBox="1">
            <a:spLocks noChangeArrowheads="1"/>
          </p:cNvSpPr>
          <p:nvPr/>
        </p:nvSpPr>
        <p:spPr bwMode="auto">
          <a:xfrm>
            <a:off x="496728" y="5652537"/>
            <a:ext cx="19551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1600" b="1" dirty="0">
                <a:solidFill>
                  <a:srgbClr val="FF0000"/>
                </a:solidFill>
              </a:rPr>
              <a:t>左側の梁の，赤い点周りのモーメントの釣り合いから：</a:t>
            </a:r>
            <a:endParaRPr lang="en-US" altLang="ja-JP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51" name="オブジェクト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5872881"/>
              </p:ext>
            </p:extLst>
          </p:nvPr>
        </p:nvGraphicFramePr>
        <p:xfrm>
          <a:off x="2478088" y="5641975"/>
          <a:ext cx="4605337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93" name="Equation" r:id="rId7" imgW="3022560" imgH="393480" progId="Equation.DSMT4">
                  <p:embed/>
                </p:oleObj>
              </mc:Choice>
              <mc:Fallback>
                <p:oleObj name="Equation" r:id="rId7" imgW="3022560" imgH="393480" progId="Equation.DSMT4">
                  <p:embed/>
                  <p:pic>
                    <p:nvPicPr>
                      <p:cNvPr id="109" name="オブジェクト 10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78088" y="5641975"/>
                        <a:ext cx="4605337" cy="595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2" name="直線コネクタ 51"/>
          <p:cNvCxnSpPr/>
          <p:nvPr/>
        </p:nvCxnSpPr>
        <p:spPr>
          <a:xfrm>
            <a:off x="1124256" y="2553339"/>
            <a:ext cx="1113582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 Box 114"/>
          <p:cNvSpPr txBox="1">
            <a:spLocks noChangeArrowheads="1"/>
          </p:cNvSpPr>
          <p:nvPr/>
        </p:nvSpPr>
        <p:spPr bwMode="auto">
          <a:xfrm>
            <a:off x="1803755" y="2105132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ξ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55" name="円弧 54"/>
          <p:cNvSpPr/>
          <p:nvPr/>
        </p:nvSpPr>
        <p:spPr>
          <a:xfrm flipH="1">
            <a:off x="3841864" y="2250970"/>
            <a:ext cx="555976" cy="744051"/>
          </a:xfrm>
          <a:prstGeom prst="arc">
            <a:avLst>
              <a:gd name="adj1" fmla="val 16200000"/>
              <a:gd name="adj2" fmla="val 5021135"/>
            </a:avLst>
          </a:prstGeom>
          <a:noFill/>
          <a:ln w="19050"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Text Box 114"/>
          <p:cNvSpPr txBox="1">
            <a:spLocks noChangeArrowheads="1"/>
          </p:cNvSpPr>
          <p:nvPr/>
        </p:nvSpPr>
        <p:spPr bwMode="auto">
          <a:xfrm>
            <a:off x="6444208" y="6482391"/>
            <a:ext cx="25453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1600" b="1" dirty="0">
                <a:solidFill>
                  <a:srgbClr val="FF0000"/>
                </a:solidFill>
              </a:rPr>
              <a:t>注：時計回りが正</a:t>
            </a:r>
            <a:endParaRPr lang="en-US" altLang="ja-JP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241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383004"/>
            <a:ext cx="7448872" cy="6588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ja-JP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両端単純支持梁のたわみとたわみ角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508104" y="44450"/>
            <a:ext cx="360097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14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Mechanics of Robot Materials and Structures</a:t>
            </a:r>
          </a:p>
        </p:txBody>
      </p:sp>
      <p:graphicFrame>
        <p:nvGraphicFramePr>
          <p:cNvPr id="51" name="オブジェクト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1574875"/>
              </p:ext>
            </p:extLst>
          </p:nvPr>
        </p:nvGraphicFramePr>
        <p:xfrm>
          <a:off x="3623934" y="4002094"/>
          <a:ext cx="1547812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84" name="Equation" r:id="rId3" imgW="1015920" imgH="393480" progId="Equation.DSMT4">
                  <p:embed/>
                </p:oleObj>
              </mc:Choice>
              <mc:Fallback>
                <p:oleObj name="Equation" r:id="rId3" imgW="1015920" imgH="393480" progId="Equation.DSMT4">
                  <p:embed/>
                  <p:pic>
                    <p:nvPicPr>
                      <p:cNvPr id="51" name="オブジェクト 5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23934" y="4002094"/>
                        <a:ext cx="1547812" cy="595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Text Box 114"/>
          <p:cNvSpPr txBox="1">
            <a:spLocks noChangeArrowheads="1"/>
          </p:cNvSpPr>
          <p:nvPr/>
        </p:nvSpPr>
        <p:spPr bwMode="auto">
          <a:xfrm>
            <a:off x="322007" y="4236976"/>
            <a:ext cx="6480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b="1" dirty="0"/>
              <a:t>M</a:t>
            </a:r>
            <a:endParaRPr lang="en-US" altLang="ja-JP" sz="1600" b="1" dirty="0"/>
          </a:p>
        </p:txBody>
      </p:sp>
      <p:cxnSp>
        <p:nvCxnSpPr>
          <p:cNvPr id="56" name="直線コネクタ 55"/>
          <p:cNvCxnSpPr/>
          <p:nvPr/>
        </p:nvCxnSpPr>
        <p:spPr>
          <a:xfrm>
            <a:off x="1092140" y="3604793"/>
            <a:ext cx="0" cy="1264367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1086045" y="3617369"/>
            <a:ext cx="7161289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 Box 114"/>
          <p:cNvSpPr txBox="1">
            <a:spLocks noChangeArrowheads="1"/>
          </p:cNvSpPr>
          <p:nvPr/>
        </p:nvSpPr>
        <p:spPr bwMode="auto">
          <a:xfrm>
            <a:off x="7740351" y="3702135"/>
            <a:ext cx="6480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endParaRPr lang="en-US" altLang="ja-JP" sz="1600" b="1" i="1" dirty="0">
              <a:solidFill>
                <a:srgbClr val="FF0000"/>
              </a:solidFill>
            </a:endParaRPr>
          </a:p>
        </p:txBody>
      </p:sp>
      <p:sp>
        <p:nvSpPr>
          <p:cNvPr id="2" name="フリーフォーム 1"/>
          <p:cNvSpPr/>
          <p:nvPr/>
        </p:nvSpPr>
        <p:spPr>
          <a:xfrm>
            <a:off x="1085222" y="3617407"/>
            <a:ext cx="6752492" cy="1240581"/>
          </a:xfrm>
          <a:custGeom>
            <a:avLst/>
            <a:gdLst>
              <a:gd name="connsiteX0" fmla="*/ 0 w 6752492"/>
              <a:gd name="connsiteY0" fmla="*/ 10048 h 1377061"/>
              <a:gd name="connsiteX1" fmla="*/ 1788607 w 6752492"/>
              <a:gd name="connsiteY1" fmla="*/ 994786 h 1377061"/>
              <a:gd name="connsiteX2" fmla="*/ 3315956 w 6752492"/>
              <a:gd name="connsiteY2" fmla="*/ 1376624 h 1377061"/>
              <a:gd name="connsiteX3" fmla="*/ 4923692 w 6752492"/>
              <a:gd name="connsiteY3" fmla="*/ 934496 h 1377061"/>
              <a:gd name="connsiteX4" fmla="*/ 6752492 w 6752492"/>
              <a:gd name="connsiteY4" fmla="*/ 0 h 1377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52492" h="1377061">
                <a:moveTo>
                  <a:pt x="0" y="10048"/>
                </a:moveTo>
                <a:cubicBezTo>
                  <a:pt x="617974" y="388535"/>
                  <a:pt x="1235948" y="767023"/>
                  <a:pt x="1788607" y="994786"/>
                </a:cubicBezTo>
                <a:cubicBezTo>
                  <a:pt x="2341266" y="1222549"/>
                  <a:pt x="2793442" y="1386672"/>
                  <a:pt x="3315956" y="1376624"/>
                </a:cubicBezTo>
                <a:cubicBezTo>
                  <a:pt x="3838470" y="1366576"/>
                  <a:pt x="4350936" y="1163933"/>
                  <a:pt x="4923692" y="934496"/>
                </a:cubicBezTo>
                <a:cubicBezTo>
                  <a:pt x="5496448" y="705059"/>
                  <a:pt x="6124470" y="352529"/>
                  <a:pt x="6752492" y="0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62" name="オブジェクト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2756142"/>
              </p:ext>
            </p:extLst>
          </p:nvPr>
        </p:nvGraphicFramePr>
        <p:xfrm>
          <a:off x="1519749" y="5069726"/>
          <a:ext cx="513080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85" name="Equation" r:id="rId5" imgW="3454200" imgH="419040" progId="Equation.DSMT4">
                  <p:embed/>
                </p:oleObj>
              </mc:Choice>
              <mc:Fallback>
                <p:oleObj name="Equation" r:id="rId5" imgW="3454200" imgH="419040" progId="Equation.DSMT4">
                  <p:embed/>
                  <p:pic>
                    <p:nvPicPr>
                      <p:cNvPr id="68" name="オブジェクト 6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19749" y="5069726"/>
                        <a:ext cx="5130800" cy="619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Text Box 114"/>
          <p:cNvSpPr txBox="1">
            <a:spLocks noChangeArrowheads="1"/>
          </p:cNvSpPr>
          <p:nvPr/>
        </p:nvSpPr>
        <p:spPr bwMode="auto">
          <a:xfrm>
            <a:off x="322007" y="5226768"/>
            <a:ext cx="12581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1800" b="1" dirty="0">
                <a:solidFill>
                  <a:srgbClr val="FF0000"/>
                </a:solidFill>
              </a:rPr>
              <a:t>たわみ角：</a:t>
            </a:r>
            <a:endParaRPr lang="en-US" altLang="ja-JP" sz="1800" b="1" dirty="0">
              <a:solidFill>
                <a:srgbClr val="FF0000"/>
              </a:solidFill>
            </a:endParaRPr>
          </a:p>
        </p:txBody>
      </p:sp>
      <p:sp>
        <p:nvSpPr>
          <p:cNvPr id="64" name="Text Box 114"/>
          <p:cNvSpPr txBox="1">
            <a:spLocks noChangeArrowheads="1"/>
          </p:cNvSpPr>
          <p:nvPr/>
        </p:nvSpPr>
        <p:spPr bwMode="auto">
          <a:xfrm>
            <a:off x="251520" y="6043604"/>
            <a:ext cx="12581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1800" b="1" dirty="0">
                <a:solidFill>
                  <a:srgbClr val="FF0000"/>
                </a:solidFill>
              </a:rPr>
              <a:t>たわみ：</a:t>
            </a:r>
            <a:endParaRPr lang="en-US" altLang="ja-JP" sz="1800" b="1" dirty="0">
              <a:solidFill>
                <a:srgbClr val="FF0000"/>
              </a:solidFill>
            </a:endParaRPr>
          </a:p>
        </p:txBody>
      </p:sp>
      <p:graphicFrame>
        <p:nvGraphicFramePr>
          <p:cNvPr id="85" name="オブジェクト 8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5686547"/>
              </p:ext>
            </p:extLst>
          </p:nvPr>
        </p:nvGraphicFramePr>
        <p:xfrm>
          <a:off x="1432647" y="5885573"/>
          <a:ext cx="633730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86" name="Equation" r:id="rId7" imgW="4267080" imgH="419040" progId="Equation.DSMT4">
                  <p:embed/>
                </p:oleObj>
              </mc:Choice>
              <mc:Fallback>
                <p:oleObj name="Equation" r:id="rId7" imgW="4267080" imgH="419040" progId="Equation.DSMT4">
                  <p:embed/>
                  <p:pic>
                    <p:nvPicPr>
                      <p:cNvPr id="62" name="オブジェクト 6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32647" y="5885573"/>
                        <a:ext cx="6337300" cy="619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正方形/長方形 56"/>
          <p:cNvSpPr/>
          <p:nvPr/>
        </p:nvSpPr>
        <p:spPr>
          <a:xfrm>
            <a:off x="1130348" y="2496670"/>
            <a:ext cx="2540259" cy="219798"/>
          </a:xfrm>
          <a:prstGeom prst="rect">
            <a:avLst/>
          </a:prstGeom>
          <a:ln w="190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/>
          <p:cNvSpPr/>
          <p:nvPr/>
        </p:nvSpPr>
        <p:spPr>
          <a:xfrm>
            <a:off x="925037" y="2712694"/>
            <a:ext cx="431800" cy="457200"/>
          </a:xfrm>
          <a:custGeom>
            <a:avLst/>
            <a:gdLst>
              <a:gd name="connsiteX0" fmla="*/ 190500 w 469900"/>
              <a:gd name="connsiteY0" fmla="*/ 0 h 457200"/>
              <a:gd name="connsiteX1" fmla="*/ 0 w 469900"/>
              <a:gd name="connsiteY1" fmla="*/ 457200 h 457200"/>
              <a:gd name="connsiteX2" fmla="*/ 469900 w 469900"/>
              <a:gd name="connsiteY2" fmla="*/ 457200 h 457200"/>
              <a:gd name="connsiteX3" fmla="*/ 190500 w 469900"/>
              <a:gd name="connsiteY3" fmla="*/ 0 h 457200"/>
              <a:gd name="connsiteX0" fmla="*/ 190500 w 431800"/>
              <a:gd name="connsiteY0" fmla="*/ 0 h 457200"/>
              <a:gd name="connsiteX1" fmla="*/ 0 w 431800"/>
              <a:gd name="connsiteY1" fmla="*/ 457200 h 457200"/>
              <a:gd name="connsiteX2" fmla="*/ 431800 w 431800"/>
              <a:gd name="connsiteY2" fmla="*/ 457200 h 457200"/>
              <a:gd name="connsiteX3" fmla="*/ 190500 w 431800"/>
              <a:gd name="connsiteY3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800" h="457200">
                <a:moveTo>
                  <a:pt x="190500" y="0"/>
                </a:moveTo>
                <a:lnTo>
                  <a:pt x="0" y="457200"/>
                </a:lnTo>
                <a:lnTo>
                  <a:pt x="431800" y="457200"/>
                </a:lnTo>
                <a:lnTo>
                  <a:pt x="190500" y="0"/>
                </a:lnTo>
                <a:close/>
              </a:path>
            </a:pathLst>
          </a:cu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1" name="グループ化 60"/>
          <p:cNvGrpSpPr/>
          <p:nvPr/>
        </p:nvGrpSpPr>
        <p:grpSpPr>
          <a:xfrm rot="5400000" flipH="1">
            <a:off x="1050887" y="2696844"/>
            <a:ext cx="253953" cy="1207198"/>
            <a:chOff x="5015814" y="1556792"/>
            <a:chExt cx="253953" cy="1207198"/>
          </a:xfrm>
        </p:grpSpPr>
        <p:cxnSp>
          <p:nvCxnSpPr>
            <p:cNvPr id="91" name="直線コネクタ 90"/>
            <p:cNvCxnSpPr/>
            <p:nvPr/>
          </p:nvCxnSpPr>
          <p:spPr>
            <a:xfrm>
              <a:off x="5259626" y="1556792"/>
              <a:ext cx="10141" cy="120719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コネクタ 91"/>
            <p:cNvCxnSpPr/>
            <p:nvPr/>
          </p:nvCxnSpPr>
          <p:spPr>
            <a:xfrm flipH="1">
              <a:off x="5015814" y="1648171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コネクタ 106"/>
            <p:cNvCxnSpPr/>
            <p:nvPr/>
          </p:nvCxnSpPr>
          <p:spPr>
            <a:xfrm flipH="1">
              <a:off x="5015814" y="181850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コネクタ 108"/>
            <p:cNvCxnSpPr/>
            <p:nvPr/>
          </p:nvCxnSpPr>
          <p:spPr>
            <a:xfrm flipH="1">
              <a:off x="5015814" y="199715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コネクタ 110"/>
            <p:cNvCxnSpPr/>
            <p:nvPr/>
          </p:nvCxnSpPr>
          <p:spPr>
            <a:xfrm flipH="1">
              <a:off x="5015814" y="2165904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コネクタ 111"/>
            <p:cNvCxnSpPr/>
            <p:nvPr/>
          </p:nvCxnSpPr>
          <p:spPr>
            <a:xfrm flipH="1">
              <a:off x="5015814" y="233623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/>
            <p:nvPr/>
          </p:nvCxnSpPr>
          <p:spPr>
            <a:xfrm flipH="1">
              <a:off x="5015814" y="251488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グループ化 113"/>
          <p:cNvGrpSpPr/>
          <p:nvPr/>
        </p:nvGrpSpPr>
        <p:grpSpPr>
          <a:xfrm rot="5400000" flipH="1">
            <a:off x="7855489" y="2703379"/>
            <a:ext cx="253953" cy="1207198"/>
            <a:chOff x="5015814" y="1556792"/>
            <a:chExt cx="253953" cy="1207198"/>
          </a:xfrm>
        </p:grpSpPr>
        <p:cxnSp>
          <p:nvCxnSpPr>
            <p:cNvPr id="115" name="直線コネクタ 114"/>
            <p:cNvCxnSpPr/>
            <p:nvPr/>
          </p:nvCxnSpPr>
          <p:spPr>
            <a:xfrm>
              <a:off x="5259626" y="1556792"/>
              <a:ext cx="10141" cy="120719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線コネクタ 115"/>
            <p:cNvCxnSpPr/>
            <p:nvPr/>
          </p:nvCxnSpPr>
          <p:spPr>
            <a:xfrm flipH="1">
              <a:off x="5015814" y="1648171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H="1">
              <a:off x="5015814" y="181850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コネクタ 117"/>
            <p:cNvCxnSpPr/>
            <p:nvPr/>
          </p:nvCxnSpPr>
          <p:spPr>
            <a:xfrm flipH="1">
              <a:off x="5015814" y="199715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H="1">
              <a:off x="5015814" y="2165904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線コネクタ 119"/>
            <p:cNvCxnSpPr/>
            <p:nvPr/>
          </p:nvCxnSpPr>
          <p:spPr>
            <a:xfrm flipH="1">
              <a:off x="5015814" y="233623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H="1">
              <a:off x="5015814" y="251488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2" name="楕円 121"/>
          <p:cNvSpPr/>
          <p:nvPr/>
        </p:nvSpPr>
        <p:spPr>
          <a:xfrm>
            <a:off x="7700419" y="2716468"/>
            <a:ext cx="457200" cy="457200"/>
          </a:xfrm>
          <a:prstGeom prst="ellips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正方形/長方形 122"/>
          <p:cNvSpPr/>
          <p:nvPr/>
        </p:nvSpPr>
        <p:spPr>
          <a:xfrm>
            <a:off x="3979148" y="2492896"/>
            <a:ext cx="3937268" cy="210111"/>
          </a:xfrm>
          <a:prstGeom prst="rect">
            <a:avLst/>
          </a:prstGeom>
          <a:ln w="190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4" name="直線コネクタ 123"/>
          <p:cNvCxnSpPr>
            <a:endCxn id="137" idx="6"/>
          </p:cNvCxnSpPr>
          <p:nvPr/>
        </p:nvCxnSpPr>
        <p:spPr>
          <a:xfrm flipV="1">
            <a:off x="1124256" y="2606841"/>
            <a:ext cx="2586307" cy="15892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線コネクタ 124"/>
          <p:cNvCxnSpPr/>
          <p:nvPr/>
        </p:nvCxnSpPr>
        <p:spPr>
          <a:xfrm>
            <a:off x="2878520" y="1709056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 Box 114"/>
          <p:cNvSpPr txBox="1">
            <a:spLocks noChangeArrowheads="1"/>
          </p:cNvSpPr>
          <p:nvPr/>
        </p:nvSpPr>
        <p:spPr bwMode="auto">
          <a:xfrm>
            <a:off x="2037364" y="1542519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cxnSp>
        <p:nvCxnSpPr>
          <p:cNvPr id="127" name="直線コネクタ 126"/>
          <p:cNvCxnSpPr/>
          <p:nvPr/>
        </p:nvCxnSpPr>
        <p:spPr>
          <a:xfrm>
            <a:off x="4390688" y="1684128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コネクタ 127"/>
          <p:cNvCxnSpPr/>
          <p:nvPr/>
        </p:nvCxnSpPr>
        <p:spPr>
          <a:xfrm>
            <a:off x="5974864" y="1684128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コネクタ 128"/>
          <p:cNvCxnSpPr/>
          <p:nvPr/>
        </p:nvCxnSpPr>
        <p:spPr>
          <a:xfrm flipV="1">
            <a:off x="1124256" y="1438554"/>
            <a:ext cx="0" cy="1055193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 Box 114"/>
          <p:cNvSpPr txBox="1">
            <a:spLocks noChangeArrowheads="1"/>
          </p:cNvSpPr>
          <p:nvPr/>
        </p:nvSpPr>
        <p:spPr bwMode="auto">
          <a:xfrm>
            <a:off x="393445" y="1474414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rgbClr val="FF0000"/>
                </a:solidFill>
              </a:rPr>
              <a:t>R</a:t>
            </a:r>
            <a:r>
              <a:rPr lang="en-US" altLang="ja-JP" sz="1600" b="1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131" name="直線コネクタ 130"/>
          <p:cNvCxnSpPr/>
          <p:nvPr/>
        </p:nvCxnSpPr>
        <p:spPr>
          <a:xfrm flipV="1">
            <a:off x="7916416" y="1438554"/>
            <a:ext cx="0" cy="1055193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 Box 114"/>
          <p:cNvSpPr txBox="1">
            <a:spLocks noChangeArrowheads="1"/>
          </p:cNvSpPr>
          <p:nvPr/>
        </p:nvSpPr>
        <p:spPr bwMode="auto">
          <a:xfrm>
            <a:off x="7185605" y="1474414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rgbClr val="FF0000"/>
                </a:solidFill>
              </a:rPr>
              <a:t>R</a:t>
            </a:r>
            <a:r>
              <a:rPr lang="en-US" altLang="ja-JP" sz="16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33" name="Text Box 114"/>
          <p:cNvSpPr txBox="1">
            <a:spLocks noChangeArrowheads="1"/>
          </p:cNvSpPr>
          <p:nvPr/>
        </p:nvSpPr>
        <p:spPr bwMode="auto">
          <a:xfrm>
            <a:off x="2868155" y="1758982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134" name="Text Box 114"/>
          <p:cNvSpPr txBox="1">
            <a:spLocks noChangeArrowheads="1"/>
          </p:cNvSpPr>
          <p:nvPr/>
        </p:nvSpPr>
        <p:spPr bwMode="auto">
          <a:xfrm>
            <a:off x="2730076" y="1477116"/>
            <a:ext cx="18552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1600" b="1" dirty="0">
                <a:solidFill>
                  <a:srgbClr val="FF0000"/>
                </a:solidFill>
              </a:rPr>
              <a:t>作用，反作用</a:t>
            </a:r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135" name="円弧 134"/>
          <p:cNvSpPr/>
          <p:nvPr/>
        </p:nvSpPr>
        <p:spPr>
          <a:xfrm>
            <a:off x="3230376" y="2261457"/>
            <a:ext cx="555976" cy="744051"/>
          </a:xfrm>
          <a:prstGeom prst="arc">
            <a:avLst>
              <a:gd name="adj1" fmla="val 16200000"/>
              <a:gd name="adj2" fmla="val 5021135"/>
            </a:avLst>
          </a:prstGeom>
          <a:noFill/>
          <a:ln w="19050"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Text Box 114"/>
          <p:cNvSpPr txBox="1">
            <a:spLocks noChangeArrowheads="1"/>
          </p:cNvSpPr>
          <p:nvPr/>
        </p:nvSpPr>
        <p:spPr bwMode="auto">
          <a:xfrm>
            <a:off x="3643229" y="1869341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-M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137" name="楕円 136"/>
          <p:cNvSpPr/>
          <p:nvPr/>
        </p:nvSpPr>
        <p:spPr>
          <a:xfrm>
            <a:off x="3603560" y="2553339"/>
            <a:ext cx="107003" cy="107003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楕円 137"/>
          <p:cNvSpPr/>
          <p:nvPr/>
        </p:nvSpPr>
        <p:spPr>
          <a:xfrm>
            <a:off x="3920193" y="2553339"/>
            <a:ext cx="107003" cy="107003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9" name="直線コネクタ 138"/>
          <p:cNvCxnSpPr/>
          <p:nvPr/>
        </p:nvCxnSpPr>
        <p:spPr>
          <a:xfrm>
            <a:off x="2026998" y="1709056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線コネクタ 139"/>
          <p:cNvCxnSpPr/>
          <p:nvPr/>
        </p:nvCxnSpPr>
        <p:spPr>
          <a:xfrm>
            <a:off x="5195350" y="1684128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直線コネクタ 140"/>
          <p:cNvCxnSpPr/>
          <p:nvPr/>
        </p:nvCxnSpPr>
        <p:spPr>
          <a:xfrm>
            <a:off x="6851534" y="1684128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 Box 114"/>
          <p:cNvSpPr txBox="1">
            <a:spLocks noChangeArrowheads="1"/>
          </p:cNvSpPr>
          <p:nvPr/>
        </p:nvSpPr>
        <p:spPr bwMode="auto">
          <a:xfrm>
            <a:off x="4843448" y="2872056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143" name="Text Box 114"/>
          <p:cNvSpPr txBox="1">
            <a:spLocks noChangeArrowheads="1"/>
          </p:cNvSpPr>
          <p:nvPr/>
        </p:nvSpPr>
        <p:spPr bwMode="auto">
          <a:xfrm>
            <a:off x="2640137" y="2656219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cxnSp>
        <p:nvCxnSpPr>
          <p:cNvPr id="144" name="直線コネクタ 143"/>
          <p:cNvCxnSpPr/>
          <p:nvPr/>
        </p:nvCxnSpPr>
        <p:spPr>
          <a:xfrm>
            <a:off x="1124256" y="2553339"/>
            <a:ext cx="1113582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 Box 114"/>
          <p:cNvSpPr txBox="1">
            <a:spLocks noChangeArrowheads="1"/>
          </p:cNvSpPr>
          <p:nvPr/>
        </p:nvSpPr>
        <p:spPr bwMode="auto">
          <a:xfrm>
            <a:off x="1803755" y="2105132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ξ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146" name="円弧 145"/>
          <p:cNvSpPr/>
          <p:nvPr/>
        </p:nvSpPr>
        <p:spPr>
          <a:xfrm flipH="1">
            <a:off x="3841864" y="2250970"/>
            <a:ext cx="555976" cy="744051"/>
          </a:xfrm>
          <a:prstGeom prst="arc">
            <a:avLst>
              <a:gd name="adj1" fmla="val 16200000"/>
              <a:gd name="adj2" fmla="val 5021135"/>
            </a:avLst>
          </a:prstGeom>
          <a:noFill/>
          <a:ln w="19050"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294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383004"/>
            <a:ext cx="7448872" cy="6588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ja-JP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両端単純支持梁のたわみとたわみ角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508104" y="44450"/>
            <a:ext cx="360097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14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Mechanics of Robot Materials and Structures</a:t>
            </a:r>
          </a:p>
        </p:txBody>
      </p:sp>
      <p:sp>
        <p:nvSpPr>
          <p:cNvPr id="64" name="Text Box 114"/>
          <p:cNvSpPr txBox="1">
            <a:spLocks noChangeArrowheads="1"/>
          </p:cNvSpPr>
          <p:nvPr/>
        </p:nvSpPr>
        <p:spPr bwMode="auto">
          <a:xfrm>
            <a:off x="447546" y="3703783"/>
            <a:ext cx="12581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1800" b="1" dirty="0">
                <a:solidFill>
                  <a:srgbClr val="FF0000"/>
                </a:solidFill>
              </a:rPr>
              <a:t>たわみ：</a:t>
            </a:r>
            <a:endParaRPr lang="en-US" altLang="ja-JP" sz="1800" b="1" dirty="0">
              <a:solidFill>
                <a:srgbClr val="FF0000"/>
              </a:solidFill>
            </a:endParaRPr>
          </a:p>
        </p:txBody>
      </p:sp>
      <p:graphicFrame>
        <p:nvGraphicFramePr>
          <p:cNvPr id="57" name="オブジェクト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8648339"/>
              </p:ext>
            </p:extLst>
          </p:nvPr>
        </p:nvGraphicFramePr>
        <p:xfrm>
          <a:off x="724887" y="4367654"/>
          <a:ext cx="755650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993" name="Equation" r:id="rId3" imgW="507960" imgH="203040" progId="Equation.DSMT4">
                  <p:embed/>
                </p:oleObj>
              </mc:Choice>
              <mc:Fallback>
                <p:oleObj name="Equation" r:id="rId3" imgW="507960" imgH="203040" progId="Equation.DSMT4">
                  <p:embed/>
                  <p:pic>
                    <p:nvPicPr>
                      <p:cNvPr id="85" name="オブジェクト 8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4887" y="4367654"/>
                        <a:ext cx="755650" cy="300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Text Box 114"/>
          <p:cNvSpPr txBox="1">
            <a:spLocks noChangeArrowheads="1"/>
          </p:cNvSpPr>
          <p:nvPr/>
        </p:nvSpPr>
        <p:spPr bwMode="auto">
          <a:xfrm>
            <a:off x="1452110" y="4328028"/>
            <a:ext cx="12581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1800" b="1" dirty="0">
                <a:solidFill>
                  <a:srgbClr val="FF0000"/>
                </a:solidFill>
              </a:rPr>
              <a:t>において</a:t>
            </a:r>
            <a:endParaRPr lang="en-US" altLang="ja-JP" sz="1800" b="1" dirty="0">
              <a:solidFill>
                <a:srgbClr val="FF0000"/>
              </a:solidFill>
            </a:endParaRPr>
          </a:p>
        </p:txBody>
      </p:sp>
      <p:graphicFrame>
        <p:nvGraphicFramePr>
          <p:cNvPr id="61" name="オブジェクト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699600"/>
              </p:ext>
            </p:extLst>
          </p:nvPr>
        </p:nvGraphicFramePr>
        <p:xfrm>
          <a:off x="2759573" y="4380931"/>
          <a:ext cx="528637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994" name="Equation" r:id="rId5" imgW="355320" imgH="177480" progId="Equation.DSMT4">
                  <p:embed/>
                </p:oleObj>
              </mc:Choice>
              <mc:Fallback>
                <p:oleObj name="Equation" r:id="rId5" imgW="355320" imgH="177480" progId="Equation.DSMT4">
                  <p:embed/>
                  <p:pic>
                    <p:nvPicPr>
                      <p:cNvPr id="57" name="オブジェクト 5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59573" y="4380931"/>
                        <a:ext cx="528637" cy="263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" name="Text Box 114"/>
          <p:cNvSpPr txBox="1">
            <a:spLocks noChangeArrowheads="1"/>
          </p:cNvSpPr>
          <p:nvPr/>
        </p:nvSpPr>
        <p:spPr bwMode="auto">
          <a:xfrm>
            <a:off x="3245073" y="4328028"/>
            <a:ext cx="8228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1800" b="1">
                <a:solidFill>
                  <a:srgbClr val="FF0000"/>
                </a:solidFill>
              </a:rPr>
              <a:t>より</a:t>
            </a:r>
            <a:endParaRPr lang="en-US" altLang="ja-JP" sz="1800" b="1" dirty="0">
              <a:solidFill>
                <a:srgbClr val="FF0000"/>
              </a:solidFill>
            </a:endParaRPr>
          </a:p>
        </p:txBody>
      </p:sp>
      <p:graphicFrame>
        <p:nvGraphicFramePr>
          <p:cNvPr id="92" name="オブジェクト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9333357"/>
              </p:ext>
            </p:extLst>
          </p:nvPr>
        </p:nvGraphicFramePr>
        <p:xfrm>
          <a:off x="5445265" y="4387986"/>
          <a:ext cx="660400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995" name="Equation" r:id="rId7" imgW="444240" imgH="228600" progId="Equation.DSMT4">
                  <p:embed/>
                </p:oleObj>
              </mc:Choice>
              <mc:Fallback>
                <p:oleObj name="Equation" r:id="rId7" imgW="444240" imgH="228600" progId="Equation.DSMT4">
                  <p:embed/>
                  <p:pic>
                    <p:nvPicPr>
                      <p:cNvPr id="85" name="オブジェクト 8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45265" y="4387986"/>
                        <a:ext cx="660400" cy="338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" name="オブジェクト 10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899900"/>
              </p:ext>
            </p:extLst>
          </p:nvPr>
        </p:nvGraphicFramePr>
        <p:xfrm>
          <a:off x="4044950" y="4214813"/>
          <a:ext cx="1208088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996" name="Equation" r:id="rId9" imgW="812520" imgH="419040" progId="Equation.DSMT4">
                  <p:embed/>
                </p:oleObj>
              </mc:Choice>
              <mc:Fallback>
                <p:oleObj name="Equation" r:id="rId9" imgW="812520" imgH="419040" progId="Equation.DSMT4">
                  <p:embed/>
                  <p:pic>
                    <p:nvPicPr>
                      <p:cNvPr id="85" name="オブジェクト 8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044950" y="4214813"/>
                        <a:ext cx="1208088" cy="619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オブジェクト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3918516"/>
              </p:ext>
            </p:extLst>
          </p:nvPr>
        </p:nvGraphicFramePr>
        <p:xfrm>
          <a:off x="1678919" y="3515476"/>
          <a:ext cx="28670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997" name="Equation" r:id="rId11" imgW="1930320" imgH="419040" progId="Equation.DSMT4">
                  <p:embed/>
                </p:oleObj>
              </mc:Choice>
              <mc:Fallback>
                <p:oleObj name="Equation" r:id="rId11" imgW="1930320" imgH="419040" progId="Equation.DSMT4">
                  <p:embed/>
                  <p:pic>
                    <p:nvPicPr>
                      <p:cNvPr id="85" name="オブジェクト 8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678919" y="3515476"/>
                        <a:ext cx="2867025" cy="619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" name="オブジェクト 1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4132425"/>
              </p:ext>
            </p:extLst>
          </p:nvPr>
        </p:nvGraphicFramePr>
        <p:xfrm>
          <a:off x="626408" y="5112854"/>
          <a:ext cx="514985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998" name="Equation" r:id="rId13" imgW="3466800" imgH="419040" progId="Equation.DSMT4">
                  <p:embed/>
                </p:oleObj>
              </mc:Choice>
              <mc:Fallback>
                <p:oleObj name="Equation" r:id="rId13" imgW="3466800" imgH="419040" progId="Equation.DSMT4">
                  <p:embed/>
                  <p:pic>
                    <p:nvPicPr>
                      <p:cNvPr id="111" name="オブジェクト 110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26408" y="5112854"/>
                        <a:ext cx="5149850" cy="619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" name="オブジェクト 1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1569642"/>
              </p:ext>
            </p:extLst>
          </p:nvPr>
        </p:nvGraphicFramePr>
        <p:xfrm>
          <a:off x="896938" y="5902325"/>
          <a:ext cx="4884737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999" name="Equation" r:id="rId15" imgW="3288960" imgH="469800" progId="Equation.DSMT4">
                  <p:embed/>
                </p:oleObj>
              </mc:Choice>
              <mc:Fallback>
                <p:oleObj name="Equation" r:id="rId15" imgW="3288960" imgH="469800" progId="Equation.DSMT4">
                  <p:embed/>
                  <p:pic>
                    <p:nvPicPr>
                      <p:cNvPr id="112" name="オブジェクト 11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96938" y="5902325"/>
                        <a:ext cx="4884737" cy="693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正方形/長方形 57"/>
          <p:cNvSpPr/>
          <p:nvPr/>
        </p:nvSpPr>
        <p:spPr>
          <a:xfrm>
            <a:off x="1130348" y="2496670"/>
            <a:ext cx="2540259" cy="219798"/>
          </a:xfrm>
          <a:prstGeom prst="rect">
            <a:avLst/>
          </a:prstGeom>
          <a:ln w="190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/>
          <p:cNvSpPr/>
          <p:nvPr/>
        </p:nvSpPr>
        <p:spPr>
          <a:xfrm>
            <a:off x="925037" y="2712694"/>
            <a:ext cx="431800" cy="457200"/>
          </a:xfrm>
          <a:custGeom>
            <a:avLst/>
            <a:gdLst>
              <a:gd name="connsiteX0" fmla="*/ 190500 w 469900"/>
              <a:gd name="connsiteY0" fmla="*/ 0 h 457200"/>
              <a:gd name="connsiteX1" fmla="*/ 0 w 469900"/>
              <a:gd name="connsiteY1" fmla="*/ 457200 h 457200"/>
              <a:gd name="connsiteX2" fmla="*/ 469900 w 469900"/>
              <a:gd name="connsiteY2" fmla="*/ 457200 h 457200"/>
              <a:gd name="connsiteX3" fmla="*/ 190500 w 469900"/>
              <a:gd name="connsiteY3" fmla="*/ 0 h 457200"/>
              <a:gd name="connsiteX0" fmla="*/ 190500 w 431800"/>
              <a:gd name="connsiteY0" fmla="*/ 0 h 457200"/>
              <a:gd name="connsiteX1" fmla="*/ 0 w 431800"/>
              <a:gd name="connsiteY1" fmla="*/ 457200 h 457200"/>
              <a:gd name="connsiteX2" fmla="*/ 431800 w 431800"/>
              <a:gd name="connsiteY2" fmla="*/ 457200 h 457200"/>
              <a:gd name="connsiteX3" fmla="*/ 190500 w 431800"/>
              <a:gd name="connsiteY3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800" h="457200">
                <a:moveTo>
                  <a:pt x="190500" y="0"/>
                </a:moveTo>
                <a:lnTo>
                  <a:pt x="0" y="457200"/>
                </a:lnTo>
                <a:lnTo>
                  <a:pt x="431800" y="457200"/>
                </a:lnTo>
                <a:lnTo>
                  <a:pt x="190500" y="0"/>
                </a:lnTo>
                <a:close/>
              </a:path>
            </a:pathLst>
          </a:cu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2" name="グループ化 61"/>
          <p:cNvGrpSpPr/>
          <p:nvPr/>
        </p:nvGrpSpPr>
        <p:grpSpPr>
          <a:xfrm rot="5400000" flipH="1">
            <a:off x="1050887" y="2696844"/>
            <a:ext cx="253953" cy="1207198"/>
            <a:chOff x="5015814" y="1556792"/>
            <a:chExt cx="253953" cy="1207198"/>
          </a:xfrm>
        </p:grpSpPr>
        <p:cxnSp>
          <p:nvCxnSpPr>
            <p:cNvPr id="63" name="直線コネクタ 62"/>
            <p:cNvCxnSpPr/>
            <p:nvPr/>
          </p:nvCxnSpPr>
          <p:spPr>
            <a:xfrm>
              <a:off x="5259626" y="1556792"/>
              <a:ext cx="10141" cy="120719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コネクタ 84"/>
            <p:cNvCxnSpPr/>
            <p:nvPr/>
          </p:nvCxnSpPr>
          <p:spPr>
            <a:xfrm flipH="1">
              <a:off x="5015814" y="1648171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コネクタ 108"/>
            <p:cNvCxnSpPr/>
            <p:nvPr/>
          </p:nvCxnSpPr>
          <p:spPr>
            <a:xfrm flipH="1">
              <a:off x="5015814" y="181850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 flipH="1">
              <a:off x="5015814" y="199715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線コネクタ 115"/>
            <p:cNvCxnSpPr/>
            <p:nvPr/>
          </p:nvCxnSpPr>
          <p:spPr>
            <a:xfrm flipH="1">
              <a:off x="5015814" y="2165904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H="1">
              <a:off x="5015814" y="233623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コネクタ 117"/>
            <p:cNvCxnSpPr/>
            <p:nvPr/>
          </p:nvCxnSpPr>
          <p:spPr>
            <a:xfrm flipH="1">
              <a:off x="5015814" y="251488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グループ化 118"/>
          <p:cNvGrpSpPr/>
          <p:nvPr/>
        </p:nvGrpSpPr>
        <p:grpSpPr>
          <a:xfrm rot="5400000" flipH="1">
            <a:off x="7855489" y="2703379"/>
            <a:ext cx="253953" cy="1207198"/>
            <a:chOff x="5015814" y="1556792"/>
            <a:chExt cx="253953" cy="1207198"/>
          </a:xfrm>
        </p:grpSpPr>
        <p:cxnSp>
          <p:nvCxnSpPr>
            <p:cNvPr id="120" name="直線コネクタ 119"/>
            <p:cNvCxnSpPr/>
            <p:nvPr/>
          </p:nvCxnSpPr>
          <p:spPr>
            <a:xfrm>
              <a:off x="5259626" y="1556792"/>
              <a:ext cx="10141" cy="120719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H="1">
              <a:off x="5015814" y="1648171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線コネクタ 121"/>
            <p:cNvCxnSpPr/>
            <p:nvPr/>
          </p:nvCxnSpPr>
          <p:spPr>
            <a:xfrm flipH="1">
              <a:off x="5015814" y="181850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flipH="1">
              <a:off x="5015814" y="199715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線コネクタ 123"/>
            <p:cNvCxnSpPr/>
            <p:nvPr/>
          </p:nvCxnSpPr>
          <p:spPr>
            <a:xfrm flipH="1">
              <a:off x="5015814" y="2165904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H="1">
              <a:off x="5015814" y="233623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線コネクタ 125"/>
            <p:cNvCxnSpPr/>
            <p:nvPr/>
          </p:nvCxnSpPr>
          <p:spPr>
            <a:xfrm flipH="1">
              <a:off x="5015814" y="251488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7" name="楕円 126"/>
          <p:cNvSpPr/>
          <p:nvPr/>
        </p:nvSpPr>
        <p:spPr>
          <a:xfrm>
            <a:off x="7700419" y="2716468"/>
            <a:ext cx="457200" cy="457200"/>
          </a:xfrm>
          <a:prstGeom prst="ellips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正方形/長方形 127"/>
          <p:cNvSpPr/>
          <p:nvPr/>
        </p:nvSpPr>
        <p:spPr>
          <a:xfrm>
            <a:off x="3979148" y="2492896"/>
            <a:ext cx="3937268" cy="210111"/>
          </a:xfrm>
          <a:prstGeom prst="rect">
            <a:avLst/>
          </a:prstGeom>
          <a:ln w="190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9" name="直線コネクタ 128"/>
          <p:cNvCxnSpPr>
            <a:endCxn id="142" idx="6"/>
          </p:cNvCxnSpPr>
          <p:nvPr/>
        </p:nvCxnSpPr>
        <p:spPr>
          <a:xfrm flipV="1">
            <a:off x="1124256" y="2606841"/>
            <a:ext cx="2586307" cy="15892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線コネクタ 129"/>
          <p:cNvCxnSpPr/>
          <p:nvPr/>
        </p:nvCxnSpPr>
        <p:spPr>
          <a:xfrm>
            <a:off x="2878520" y="1709056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 Box 114"/>
          <p:cNvSpPr txBox="1">
            <a:spLocks noChangeArrowheads="1"/>
          </p:cNvSpPr>
          <p:nvPr/>
        </p:nvSpPr>
        <p:spPr bwMode="auto">
          <a:xfrm>
            <a:off x="2037364" y="1542519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cxnSp>
        <p:nvCxnSpPr>
          <p:cNvPr id="132" name="直線コネクタ 131"/>
          <p:cNvCxnSpPr/>
          <p:nvPr/>
        </p:nvCxnSpPr>
        <p:spPr>
          <a:xfrm>
            <a:off x="4390688" y="1684128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線コネクタ 132"/>
          <p:cNvCxnSpPr/>
          <p:nvPr/>
        </p:nvCxnSpPr>
        <p:spPr>
          <a:xfrm>
            <a:off x="5974864" y="1684128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線コネクタ 133"/>
          <p:cNvCxnSpPr/>
          <p:nvPr/>
        </p:nvCxnSpPr>
        <p:spPr>
          <a:xfrm flipV="1">
            <a:off x="1124256" y="1438554"/>
            <a:ext cx="0" cy="1055193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 Box 114"/>
          <p:cNvSpPr txBox="1">
            <a:spLocks noChangeArrowheads="1"/>
          </p:cNvSpPr>
          <p:nvPr/>
        </p:nvSpPr>
        <p:spPr bwMode="auto">
          <a:xfrm>
            <a:off x="393445" y="1474414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rgbClr val="FF0000"/>
                </a:solidFill>
              </a:rPr>
              <a:t>R</a:t>
            </a:r>
            <a:r>
              <a:rPr lang="en-US" altLang="ja-JP" sz="1600" b="1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136" name="直線コネクタ 135"/>
          <p:cNvCxnSpPr/>
          <p:nvPr/>
        </p:nvCxnSpPr>
        <p:spPr>
          <a:xfrm flipV="1">
            <a:off x="7916416" y="1438554"/>
            <a:ext cx="0" cy="1055193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 Box 114"/>
          <p:cNvSpPr txBox="1">
            <a:spLocks noChangeArrowheads="1"/>
          </p:cNvSpPr>
          <p:nvPr/>
        </p:nvSpPr>
        <p:spPr bwMode="auto">
          <a:xfrm>
            <a:off x="7185605" y="1474414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rgbClr val="FF0000"/>
                </a:solidFill>
              </a:rPr>
              <a:t>R</a:t>
            </a:r>
            <a:r>
              <a:rPr lang="en-US" altLang="ja-JP" sz="16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38" name="Text Box 114"/>
          <p:cNvSpPr txBox="1">
            <a:spLocks noChangeArrowheads="1"/>
          </p:cNvSpPr>
          <p:nvPr/>
        </p:nvSpPr>
        <p:spPr bwMode="auto">
          <a:xfrm>
            <a:off x="2868155" y="1758982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139" name="Text Box 114"/>
          <p:cNvSpPr txBox="1">
            <a:spLocks noChangeArrowheads="1"/>
          </p:cNvSpPr>
          <p:nvPr/>
        </p:nvSpPr>
        <p:spPr bwMode="auto">
          <a:xfrm>
            <a:off x="2730076" y="1477116"/>
            <a:ext cx="18552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1600" b="1" dirty="0">
                <a:solidFill>
                  <a:srgbClr val="FF0000"/>
                </a:solidFill>
              </a:rPr>
              <a:t>作用，反作用</a:t>
            </a:r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140" name="円弧 139"/>
          <p:cNvSpPr/>
          <p:nvPr/>
        </p:nvSpPr>
        <p:spPr>
          <a:xfrm>
            <a:off x="3230376" y="2261457"/>
            <a:ext cx="555976" cy="744051"/>
          </a:xfrm>
          <a:prstGeom prst="arc">
            <a:avLst>
              <a:gd name="adj1" fmla="val 16200000"/>
              <a:gd name="adj2" fmla="val 5021135"/>
            </a:avLst>
          </a:prstGeom>
          <a:noFill/>
          <a:ln w="19050"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Text Box 114"/>
          <p:cNvSpPr txBox="1">
            <a:spLocks noChangeArrowheads="1"/>
          </p:cNvSpPr>
          <p:nvPr/>
        </p:nvSpPr>
        <p:spPr bwMode="auto">
          <a:xfrm>
            <a:off x="3643229" y="1869341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-M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142" name="楕円 141"/>
          <p:cNvSpPr/>
          <p:nvPr/>
        </p:nvSpPr>
        <p:spPr>
          <a:xfrm>
            <a:off x="3603560" y="2553339"/>
            <a:ext cx="107003" cy="107003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楕円 142"/>
          <p:cNvSpPr/>
          <p:nvPr/>
        </p:nvSpPr>
        <p:spPr>
          <a:xfrm>
            <a:off x="3920193" y="2553339"/>
            <a:ext cx="107003" cy="107003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4" name="直線コネクタ 143"/>
          <p:cNvCxnSpPr/>
          <p:nvPr/>
        </p:nvCxnSpPr>
        <p:spPr>
          <a:xfrm>
            <a:off x="2026998" y="1709056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直線コネクタ 144"/>
          <p:cNvCxnSpPr/>
          <p:nvPr/>
        </p:nvCxnSpPr>
        <p:spPr>
          <a:xfrm>
            <a:off x="5195350" y="1684128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コネクタ 145"/>
          <p:cNvCxnSpPr/>
          <p:nvPr/>
        </p:nvCxnSpPr>
        <p:spPr>
          <a:xfrm>
            <a:off x="6851534" y="1684128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 Box 114"/>
          <p:cNvSpPr txBox="1">
            <a:spLocks noChangeArrowheads="1"/>
          </p:cNvSpPr>
          <p:nvPr/>
        </p:nvSpPr>
        <p:spPr bwMode="auto">
          <a:xfrm>
            <a:off x="4843448" y="2872056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148" name="Text Box 114"/>
          <p:cNvSpPr txBox="1">
            <a:spLocks noChangeArrowheads="1"/>
          </p:cNvSpPr>
          <p:nvPr/>
        </p:nvSpPr>
        <p:spPr bwMode="auto">
          <a:xfrm>
            <a:off x="2640137" y="2656219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cxnSp>
        <p:nvCxnSpPr>
          <p:cNvPr id="149" name="直線コネクタ 148"/>
          <p:cNvCxnSpPr/>
          <p:nvPr/>
        </p:nvCxnSpPr>
        <p:spPr>
          <a:xfrm>
            <a:off x="1124256" y="2553339"/>
            <a:ext cx="1113582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 Box 114"/>
          <p:cNvSpPr txBox="1">
            <a:spLocks noChangeArrowheads="1"/>
          </p:cNvSpPr>
          <p:nvPr/>
        </p:nvSpPr>
        <p:spPr bwMode="auto">
          <a:xfrm>
            <a:off x="1803755" y="2105132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ξ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151" name="円弧 150"/>
          <p:cNvSpPr/>
          <p:nvPr/>
        </p:nvSpPr>
        <p:spPr>
          <a:xfrm flipH="1">
            <a:off x="3841864" y="2250970"/>
            <a:ext cx="555976" cy="744051"/>
          </a:xfrm>
          <a:prstGeom prst="arc">
            <a:avLst>
              <a:gd name="adj1" fmla="val 16200000"/>
              <a:gd name="adj2" fmla="val 5021135"/>
            </a:avLst>
          </a:prstGeom>
          <a:noFill/>
          <a:ln w="19050"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48841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383004"/>
            <a:ext cx="7448872" cy="6588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ja-JP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数値構造計算で確かめよう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508104" y="44450"/>
            <a:ext cx="360097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14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Mechanics of Robot Materials and Structures</a:t>
            </a:r>
          </a:p>
        </p:txBody>
      </p:sp>
      <p:sp>
        <p:nvSpPr>
          <p:cNvPr id="54" name="Text Box 114"/>
          <p:cNvSpPr txBox="1">
            <a:spLocks noChangeArrowheads="1"/>
          </p:cNvSpPr>
          <p:nvPr/>
        </p:nvSpPr>
        <p:spPr bwMode="auto">
          <a:xfrm>
            <a:off x="700289" y="4797152"/>
            <a:ext cx="187774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000" b="1" dirty="0">
                <a:solidFill>
                  <a:srgbClr val="FF0000"/>
                </a:solidFill>
              </a:rPr>
              <a:t>たわみ：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78" name="正方形/長方形 77"/>
          <p:cNvSpPr/>
          <p:nvPr/>
        </p:nvSpPr>
        <p:spPr>
          <a:xfrm>
            <a:off x="1130348" y="2506718"/>
            <a:ext cx="6786068" cy="186427"/>
          </a:xfrm>
          <a:prstGeom prst="rect">
            <a:avLst/>
          </a:prstGeom>
          <a:ln w="190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 78"/>
          <p:cNvSpPr/>
          <p:nvPr/>
        </p:nvSpPr>
        <p:spPr>
          <a:xfrm>
            <a:off x="925037" y="2712694"/>
            <a:ext cx="431800" cy="457200"/>
          </a:xfrm>
          <a:custGeom>
            <a:avLst/>
            <a:gdLst>
              <a:gd name="connsiteX0" fmla="*/ 190500 w 469900"/>
              <a:gd name="connsiteY0" fmla="*/ 0 h 457200"/>
              <a:gd name="connsiteX1" fmla="*/ 0 w 469900"/>
              <a:gd name="connsiteY1" fmla="*/ 457200 h 457200"/>
              <a:gd name="connsiteX2" fmla="*/ 469900 w 469900"/>
              <a:gd name="connsiteY2" fmla="*/ 457200 h 457200"/>
              <a:gd name="connsiteX3" fmla="*/ 190500 w 469900"/>
              <a:gd name="connsiteY3" fmla="*/ 0 h 457200"/>
              <a:gd name="connsiteX0" fmla="*/ 190500 w 431800"/>
              <a:gd name="connsiteY0" fmla="*/ 0 h 457200"/>
              <a:gd name="connsiteX1" fmla="*/ 0 w 431800"/>
              <a:gd name="connsiteY1" fmla="*/ 457200 h 457200"/>
              <a:gd name="connsiteX2" fmla="*/ 431800 w 431800"/>
              <a:gd name="connsiteY2" fmla="*/ 457200 h 457200"/>
              <a:gd name="connsiteX3" fmla="*/ 190500 w 431800"/>
              <a:gd name="connsiteY3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800" h="457200">
                <a:moveTo>
                  <a:pt x="190500" y="0"/>
                </a:moveTo>
                <a:lnTo>
                  <a:pt x="0" y="457200"/>
                </a:lnTo>
                <a:lnTo>
                  <a:pt x="431800" y="457200"/>
                </a:lnTo>
                <a:lnTo>
                  <a:pt x="190500" y="0"/>
                </a:lnTo>
                <a:close/>
              </a:path>
            </a:pathLst>
          </a:cu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0" name="グループ化 79"/>
          <p:cNvGrpSpPr/>
          <p:nvPr/>
        </p:nvGrpSpPr>
        <p:grpSpPr>
          <a:xfrm rot="5400000" flipH="1">
            <a:off x="1050887" y="2696844"/>
            <a:ext cx="253953" cy="1207198"/>
            <a:chOff x="5015814" y="1556792"/>
            <a:chExt cx="253953" cy="1207198"/>
          </a:xfrm>
        </p:grpSpPr>
        <p:cxnSp>
          <p:nvCxnSpPr>
            <p:cNvPr id="81" name="直線コネクタ 80"/>
            <p:cNvCxnSpPr/>
            <p:nvPr/>
          </p:nvCxnSpPr>
          <p:spPr>
            <a:xfrm>
              <a:off x="5259626" y="1556792"/>
              <a:ext cx="10141" cy="120719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コネクタ 81"/>
            <p:cNvCxnSpPr/>
            <p:nvPr/>
          </p:nvCxnSpPr>
          <p:spPr>
            <a:xfrm flipH="1">
              <a:off x="5015814" y="1648171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コネクタ 82"/>
            <p:cNvCxnSpPr/>
            <p:nvPr/>
          </p:nvCxnSpPr>
          <p:spPr>
            <a:xfrm flipH="1">
              <a:off x="5015814" y="181850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コネクタ 83"/>
            <p:cNvCxnSpPr/>
            <p:nvPr/>
          </p:nvCxnSpPr>
          <p:spPr>
            <a:xfrm flipH="1">
              <a:off x="5015814" y="199715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コネクタ 84"/>
            <p:cNvCxnSpPr/>
            <p:nvPr/>
          </p:nvCxnSpPr>
          <p:spPr>
            <a:xfrm flipH="1">
              <a:off x="5015814" y="2165904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コネクタ 85"/>
            <p:cNvCxnSpPr/>
            <p:nvPr/>
          </p:nvCxnSpPr>
          <p:spPr>
            <a:xfrm flipH="1">
              <a:off x="5015814" y="233623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コネクタ 86"/>
            <p:cNvCxnSpPr/>
            <p:nvPr/>
          </p:nvCxnSpPr>
          <p:spPr>
            <a:xfrm flipH="1">
              <a:off x="5015814" y="251488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グループ化 87"/>
          <p:cNvGrpSpPr/>
          <p:nvPr/>
        </p:nvGrpSpPr>
        <p:grpSpPr>
          <a:xfrm rot="5400000" flipH="1">
            <a:off x="7855489" y="2703379"/>
            <a:ext cx="253953" cy="1207198"/>
            <a:chOff x="5015814" y="1556792"/>
            <a:chExt cx="253953" cy="1207198"/>
          </a:xfrm>
        </p:grpSpPr>
        <p:cxnSp>
          <p:nvCxnSpPr>
            <p:cNvPr id="89" name="直線コネクタ 88"/>
            <p:cNvCxnSpPr/>
            <p:nvPr/>
          </p:nvCxnSpPr>
          <p:spPr>
            <a:xfrm>
              <a:off x="5259626" y="1556792"/>
              <a:ext cx="10141" cy="120719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コネクタ 89"/>
            <p:cNvCxnSpPr/>
            <p:nvPr/>
          </p:nvCxnSpPr>
          <p:spPr>
            <a:xfrm flipH="1">
              <a:off x="5015814" y="1648171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コネクタ 90"/>
            <p:cNvCxnSpPr/>
            <p:nvPr/>
          </p:nvCxnSpPr>
          <p:spPr>
            <a:xfrm flipH="1">
              <a:off x="5015814" y="181850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コネクタ 91"/>
            <p:cNvCxnSpPr/>
            <p:nvPr/>
          </p:nvCxnSpPr>
          <p:spPr>
            <a:xfrm flipH="1">
              <a:off x="5015814" y="199715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コネクタ 92"/>
            <p:cNvCxnSpPr/>
            <p:nvPr/>
          </p:nvCxnSpPr>
          <p:spPr>
            <a:xfrm flipH="1">
              <a:off x="5015814" y="2165904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コネクタ 93"/>
            <p:cNvCxnSpPr/>
            <p:nvPr/>
          </p:nvCxnSpPr>
          <p:spPr>
            <a:xfrm flipH="1">
              <a:off x="5015814" y="233623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コネクタ 94"/>
            <p:cNvCxnSpPr/>
            <p:nvPr/>
          </p:nvCxnSpPr>
          <p:spPr>
            <a:xfrm flipH="1">
              <a:off x="5015814" y="251488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楕円 95"/>
          <p:cNvSpPr/>
          <p:nvPr/>
        </p:nvSpPr>
        <p:spPr>
          <a:xfrm>
            <a:off x="7700419" y="2716468"/>
            <a:ext cx="457200" cy="457200"/>
          </a:xfrm>
          <a:prstGeom prst="ellips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8" name="直線コネクタ 97"/>
          <p:cNvCxnSpPr/>
          <p:nvPr/>
        </p:nvCxnSpPr>
        <p:spPr>
          <a:xfrm flipV="1">
            <a:off x="1124256" y="2606841"/>
            <a:ext cx="2586307" cy="15892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/>
          <p:cNvCxnSpPr/>
          <p:nvPr/>
        </p:nvCxnSpPr>
        <p:spPr>
          <a:xfrm>
            <a:off x="2878520" y="1709056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コネクタ 100"/>
          <p:cNvCxnSpPr/>
          <p:nvPr/>
        </p:nvCxnSpPr>
        <p:spPr>
          <a:xfrm>
            <a:off x="4390688" y="1684128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/>
          <p:nvPr/>
        </p:nvCxnSpPr>
        <p:spPr>
          <a:xfrm>
            <a:off x="5974864" y="1684128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コネクタ 102"/>
          <p:cNvCxnSpPr/>
          <p:nvPr/>
        </p:nvCxnSpPr>
        <p:spPr>
          <a:xfrm flipV="1">
            <a:off x="1124256" y="1438554"/>
            <a:ext cx="0" cy="1055193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 Box 114"/>
          <p:cNvSpPr txBox="1">
            <a:spLocks noChangeArrowheads="1"/>
          </p:cNvSpPr>
          <p:nvPr/>
        </p:nvSpPr>
        <p:spPr bwMode="auto">
          <a:xfrm>
            <a:off x="393445" y="1474414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rgbClr val="FF0000"/>
                </a:solidFill>
              </a:rPr>
              <a:t>R</a:t>
            </a:r>
            <a:r>
              <a:rPr lang="en-US" altLang="ja-JP" sz="1600" b="1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105" name="直線コネクタ 104"/>
          <p:cNvCxnSpPr/>
          <p:nvPr/>
        </p:nvCxnSpPr>
        <p:spPr>
          <a:xfrm flipV="1">
            <a:off x="7916416" y="1438554"/>
            <a:ext cx="0" cy="1055193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 Box 114"/>
          <p:cNvSpPr txBox="1">
            <a:spLocks noChangeArrowheads="1"/>
          </p:cNvSpPr>
          <p:nvPr/>
        </p:nvSpPr>
        <p:spPr bwMode="auto">
          <a:xfrm>
            <a:off x="7185605" y="1474414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rgbClr val="FF0000"/>
                </a:solidFill>
              </a:rPr>
              <a:t>R</a:t>
            </a:r>
            <a:r>
              <a:rPr lang="en-US" altLang="ja-JP" sz="1600" b="1" dirty="0">
                <a:solidFill>
                  <a:srgbClr val="FF0000"/>
                </a:solidFill>
              </a:rPr>
              <a:t>2</a:t>
            </a:r>
          </a:p>
        </p:txBody>
      </p:sp>
      <p:cxnSp>
        <p:nvCxnSpPr>
          <p:cNvPr id="114" name="直線コネクタ 113"/>
          <p:cNvCxnSpPr/>
          <p:nvPr/>
        </p:nvCxnSpPr>
        <p:spPr>
          <a:xfrm>
            <a:off x="2026998" y="1709056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コネクタ 114"/>
          <p:cNvCxnSpPr/>
          <p:nvPr/>
        </p:nvCxnSpPr>
        <p:spPr>
          <a:xfrm>
            <a:off x="5195350" y="1684128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コネクタ 115"/>
          <p:cNvCxnSpPr/>
          <p:nvPr/>
        </p:nvCxnSpPr>
        <p:spPr>
          <a:xfrm>
            <a:off x="6851534" y="1684128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 Box 114"/>
          <p:cNvSpPr txBox="1">
            <a:spLocks noChangeArrowheads="1"/>
          </p:cNvSpPr>
          <p:nvPr/>
        </p:nvSpPr>
        <p:spPr bwMode="auto">
          <a:xfrm>
            <a:off x="2640137" y="2656219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121" name="Text Box 114"/>
          <p:cNvSpPr txBox="1">
            <a:spLocks noChangeArrowheads="1"/>
          </p:cNvSpPr>
          <p:nvPr/>
        </p:nvSpPr>
        <p:spPr bwMode="auto">
          <a:xfrm>
            <a:off x="2730505" y="1589168"/>
            <a:ext cx="177797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ja-JP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W=200 [N]</a:t>
            </a:r>
          </a:p>
          <a:p>
            <a:pPr algn="ctr">
              <a:defRPr/>
            </a:pPr>
            <a:r>
              <a:rPr lang="ja-JP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→</a:t>
            </a:r>
            <a:r>
              <a:rPr lang="en-US" altLang="ja-JP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1000 [N/m]</a:t>
            </a:r>
            <a:endParaRPr lang="en-US" altLang="ja-JP" sz="1800" b="1" dirty="0">
              <a:solidFill>
                <a:srgbClr val="FF0000"/>
              </a:solidFill>
            </a:endParaRPr>
          </a:p>
        </p:txBody>
      </p:sp>
      <p:sp>
        <p:nvSpPr>
          <p:cNvPr id="122" name="Text Box 114"/>
          <p:cNvSpPr txBox="1">
            <a:spLocks noChangeArrowheads="1"/>
          </p:cNvSpPr>
          <p:nvPr/>
        </p:nvSpPr>
        <p:spPr bwMode="auto">
          <a:xfrm>
            <a:off x="4879556" y="2854088"/>
            <a:ext cx="16387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ja-JP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L=200 [mm]</a:t>
            </a:r>
            <a:endParaRPr lang="en-US" altLang="ja-JP" sz="1800" b="1" dirty="0">
              <a:solidFill>
                <a:srgbClr val="FF0000"/>
              </a:solidFill>
            </a:endParaRPr>
          </a:p>
        </p:txBody>
      </p:sp>
      <p:sp>
        <p:nvSpPr>
          <p:cNvPr id="123" name="Text Box 114"/>
          <p:cNvSpPr txBox="1">
            <a:spLocks noChangeArrowheads="1"/>
          </p:cNvSpPr>
          <p:nvPr/>
        </p:nvSpPr>
        <p:spPr bwMode="auto">
          <a:xfrm>
            <a:off x="7214539" y="2037655"/>
            <a:ext cx="19447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ja-JP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S=10*10 [mm^2]</a:t>
            </a:r>
            <a:endParaRPr lang="en-US" altLang="ja-JP" sz="1800" b="1" dirty="0">
              <a:solidFill>
                <a:srgbClr val="FF0000"/>
              </a:solidFill>
            </a:endParaRPr>
          </a:p>
        </p:txBody>
      </p:sp>
      <p:sp>
        <p:nvSpPr>
          <p:cNvPr id="124" name="Text Box 114"/>
          <p:cNvSpPr txBox="1">
            <a:spLocks noChangeArrowheads="1"/>
          </p:cNvSpPr>
          <p:nvPr/>
        </p:nvSpPr>
        <p:spPr bwMode="auto">
          <a:xfrm>
            <a:off x="4435809" y="3249289"/>
            <a:ext cx="16387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アルミ</a:t>
            </a:r>
            <a:r>
              <a:rPr lang="en-US" altLang="ja-JP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6061:</a:t>
            </a:r>
            <a:endParaRPr lang="en-US" altLang="ja-JP" sz="1800" dirty="0">
              <a:solidFill>
                <a:srgbClr val="FF0000"/>
              </a:solidFill>
            </a:endParaRPr>
          </a:p>
        </p:txBody>
      </p:sp>
      <p:graphicFrame>
        <p:nvGraphicFramePr>
          <p:cNvPr id="125" name="オブジェクト 1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2745898"/>
              </p:ext>
            </p:extLst>
          </p:nvPr>
        </p:nvGraphicFramePr>
        <p:xfrm>
          <a:off x="5034261" y="3563752"/>
          <a:ext cx="1354137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500" name="Equation" r:id="rId3" imgW="965160" imgH="419040" progId="Equation.DSMT4">
                  <p:embed/>
                </p:oleObj>
              </mc:Choice>
              <mc:Fallback>
                <p:oleObj name="Equation" r:id="rId3" imgW="965160" imgH="419040" progId="Equation.DSMT4">
                  <p:embed/>
                  <p:pic>
                    <p:nvPicPr>
                      <p:cNvPr id="48" name="オブジェクト 4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34261" y="3563752"/>
                        <a:ext cx="1354137" cy="58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" name="オブジェクト 1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4180643"/>
              </p:ext>
            </p:extLst>
          </p:nvPr>
        </p:nvGraphicFramePr>
        <p:xfrm>
          <a:off x="5883849" y="3318471"/>
          <a:ext cx="1405036" cy="288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501" name="Equation" r:id="rId5" imgW="990360" imgH="203040" progId="Equation.DSMT4">
                  <p:embed/>
                </p:oleObj>
              </mc:Choice>
              <mc:Fallback>
                <p:oleObj name="Equation" r:id="rId5" imgW="990360" imgH="203040" progId="Equation.DSMT4">
                  <p:embed/>
                  <p:pic>
                    <p:nvPicPr>
                      <p:cNvPr id="43" name="オブジェクト 4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83849" y="3318471"/>
                        <a:ext cx="1405036" cy="2881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7" name="オブジェクト 1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7152691"/>
              </p:ext>
            </p:extLst>
          </p:nvPr>
        </p:nvGraphicFramePr>
        <p:xfrm>
          <a:off x="1766888" y="4687888"/>
          <a:ext cx="6977062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502" name="Equation" r:id="rId7" imgW="4698720" imgH="609480" progId="Equation.DSMT4">
                  <p:embed/>
                </p:oleObj>
              </mc:Choice>
              <mc:Fallback>
                <p:oleObj name="Equation" r:id="rId7" imgW="4698720" imgH="609480" progId="Equation.DSMT4">
                  <p:embed/>
                  <p:pic>
                    <p:nvPicPr>
                      <p:cNvPr id="113" name="オブジェクト 11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66888" y="4687888"/>
                        <a:ext cx="6977062" cy="900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8" name="Text Box 114"/>
          <p:cNvSpPr txBox="1">
            <a:spLocks noChangeArrowheads="1"/>
          </p:cNvSpPr>
          <p:nvPr/>
        </p:nvSpPr>
        <p:spPr bwMode="auto">
          <a:xfrm>
            <a:off x="707550" y="5791559"/>
            <a:ext cx="696885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000" b="1" dirty="0">
                <a:solidFill>
                  <a:srgbClr val="FF0000"/>
                </a:solidFill>
              </a:rPr>
              <a:t>片持ちに対して両持ちの方が圧倒的に撓まないことが分かる．</a:t>
            </a:r>
            <a:endParaRPr lang="en-US" altLang="ja-JP" sz="2000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ja-JP" altLang="en-US" sz="2000" b="1" dirty="0">
                <a:solidFill>
                  <a:srgbClr val="FF0000"/>
                </a:solidFill>
              </a:rPr>
              <a:t>　→製作論で片持ちのシャフトとか設計しませんでしたか！？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8648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>
            <a:extLst>
              <a:ext uri="{FF2B5EF4-FFF2-40B4-BE49-F238E27FC236}">
                <a16:creationId xmlns:a16="http://schemas.microsoft.com/office/drawing/2014/main" id="{4F1549F8-8F56-4ED8-9415-B782222C424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750"/>
          <a:stretch/>
        </p:blipFill>
        <p:spPr>
          <a:xfrm>
            <a:off x="125760" y="2943253"/>
            <a:ext cx="8892480" cy="3737798"/>
          </a:xfrm>
          <a:prstGeom prst="rect">
            <a:avLst/>
          </a:prstGeom>
        </p:spPr>
      </p:pic>
      <p:sp>
        <p:nvSpPr>
          <p:cNvPr id="165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383004"/>
            <a:ext cx="7448872" cy="6588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ja-JP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数値構造計算で確かめよう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508104" y="44450"/>
            <a:ext cx="360097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14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Mechanics of Robot Materials and Structures</a:t>
            </a:r>
          </a:p>
        </p:txBody>
      </p:sp>
      <p:sp>
        <p:nvSpPr>
          <p:cNvPr id="48" name="Text Box 114"/>
          <p:cNvSpPr txBox="1">
            <a:spLocks noChangeArrowheads="1"/>
          </p:cNvSpPr>
          <p:nvPr/>
        </p:nvSpPr>
        <p:spPr bwMode="auto">
          <a:xfrm>
            <a:off x="467544" y="1238413"/>
            <a:ext cx="230425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000" b="1" dirty="0">
                <a:solidFill>
                  <a:srgbClr val="FF0000"/>
                </a:solidFill>
              </a:rPr>
              <a:t>ほぼ理論値と同じ値が求められる．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49" name="楕円 48"/>
          <p:cNvSpPr/>
          <p:nvPr/>
        </p:nvSpPr>
        <p:spPr>
          <a:xfrm>
            <a:off x="447572" y="5805264"/>
            <a:ext cx="884068" cy="46149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楕円 49"/>
          <p:cNvSpPr/>
          <p:nvPr/>
        </p:nvSpPr>
        <p:spPr>
          <a:xfrm>
            <a:off x="2175764" y="3543567"/>
            <a:ext cx="884068" cy="46149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5E450126-26F4-4632-9CC0-B90A15A19F9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4083"/>
          <a:stretch/>
        </p:blipFill>
        <p:spPr>
          <a:xfrm>
            <a:off x="3063014" y="3733245"/>
            <a:ext cx="2751049" cy="1893598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45DD4F53-B475-41E6-9DF0-9413C86F168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0028"/>
          <a:stretch/>
        </p:blipFill>
        <p:spPr>
          <a:xfrm>
            <a:off x="3059832" y="1450891"/>
            <a:ext cx="2767318" cy="2006526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2743F80B-0D93-4398-AAB1-FA3A436F9AC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19304"/>
          <a:stretch/>
        </p:blipFill>
        <p:spPr>
          <a:xfrm>
            <a:off x="6269636" y="3427399"/>
            <a:ext cx="2839439" cy="2077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45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383004"/>
            <a:ext cx="7448872" cy="6588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ja-JP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支持方法の違い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508104" y="44450"/>
            <a:ext cx="360097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14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Mechanics of Robot Materials and Structures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87" y="2945726"/>
            <a:ext cx="9056198" cy="3735876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 rotWithShape="1">
          <a:blip r:embed="rId3"/>
          <a:srcRect b="63341"/>
          <a:stretch/>
        </p:blipFill>
        <p:spPr>
          <a:xfrm>
            <a:off x="3059833" y="4437112"/>
            <a:ext cx="2705288" cy="899170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 rotWithShape="1">
          <a:blip r:embed="rId3"/>
          <a:srcRect b="63341"/>
          <a:stretch/>
        </p:blipFill>
        <p:spPr>
          <a:xfrm>
            <a:off x="6393397" y="4437112"/>
            <a:ext cx="2705288" cy="899170"/>
          </a:xfrm>
          <a:prstGeom prst="rect">
            <a:avLst/>
          </a:prstGeom>
        </p:spPr>
      </p:pic>
      <p:sp>
        <p:nvSpPr>
          <p:cNvPr id="14" name="Text Box 114"/>
          <p:cNvSpPr txBox="1">
            <a:spLocks noChangeArrowheads="1"/>
          </p:cNvSpPr>
          <p:nvPr/>
        </p:nvSpPr>
        <p:spPr bwMode="auto">
          <a:xfrm>
            <a:off x="467544" y="1361606"/>
            <a:ext cx="705678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000" b="1" dirty="0">
                <a:solidFill>
                  <a:srgbClr val="FF0000"/>
                </a:solidFill>
              </a:rPr>
              <a:t>両端の固定（拘束）の仕方を変えると，たわみが変化する．</a:t>
            </a:r>
            <a:endParaRPr lang="en-US" altLang="ja-JP" sz="2000" b="1" dirty="0">
              <a:solidFill>
                <a:srgbClr val="FF0000"/>
              </a:solidFill>
            </a:endParaRPr>
          </a:p>
          <a:p>
            <a:pPr>
              <a:defRPr/>
            </a:pPr>
            <a:endParaRPr lang="en-US" altLang="ja-JP" sz="2000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ja-JP" altLang="en-US" sz="2000" b="1" dirty="0">
                <a:solidFill>
                  <a:srgbClr val="FF0000"/>
                </a:solidFill>
              </a:rPr>
              <a:t>両端の固定方法を考えて設計しましょう．</a:t>
            </a:r>
            <a:endParaRPr lang="en-US" altLang="ja-JP" sz="2000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ja-JP" altLang="en-US" sz="2000" b="1" dirty="0">
                <a:solidFill>
                  <a:srgbClr val="FF0000"/>
                </a:solidFill>
              </a:rPr>
              <a:t>片持ちは弱いですよ．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15" name="楕円 14"/>
          <p:cNvSpPr/>
          <p:nvPr/>
        </p:nvSpPr>
        <p:spPr>
          <a:xfrm>
            <a:off x="2175765" y="3619460"/>
            <a:ext cx="884068" cy="46149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Text Box 114"/>
          <p:cNvSpPr txBox="1">
            <a:spLocks noChangeArrowheads="1"/>
          </p:cNvSpPr>
          <p:nvPr/>
        </p:nvSpPr>
        <p:spPr bwMode="auto">
          <a:xfrm>
            <a:off x="2124777" y="6305124"/>
            <a:ext cx="70567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800" b="1" dirty="0">
                <a:solidFill>
                  <a:srgbClr val="FF0000"/>
                </a:solidFill>
              </a:rPr>
              <a:t>軸方向の力が発生するので，構造力学では扱わない問題ですが．．．．</a:t>
            </a:r>
            <a:endParaRPr lang="en-US" altLang="ja-JP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107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383004"/>
            <a:ext cx="7448872" cy="6588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ja-JP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静定と不静定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508104" y="44450"/>
            <a:ext cx="360097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14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Mechanics of Robot Materials and Structures</a:t>
            </a:r>
          </a:p>
        </p:txBody>
      </p:sp>
      <p:sp>
        <p:nvSpPr>
          <p:cNvPr id="10" name="Text Box 114"/>
          <p:cNvSpPr txBox="1">
            <a:spLocks noChangeArrowheads="1"/>
          </p:cNvSpPr>
          <p:nvPr/>
        </p:nvSpPr>
        <p:spPr bwMode="auto">
          <a:xfrm>
            <a:off x="467544" y="1268760"/>
            <a:ext cx="77048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000" b="1" dirty="0">
                <a:solidFill>
                  <a:srgbClr val="FF0000"/>
                </a:solidFill>
              </a:rPr>
              <a:t>これまで学んできたのは静定梁（</a:t>
            </a:r>
            <a:r>
              <a:rPr lang="en-US" altLang="ja-JP" sz="2000" b="1" dirty="0">
                <a:solidFill>
                  <a:srgbClr val="FF0000"/>
                </a:solidFill>
              </a:rPr>
              <a:t>Statically-determinate beam</a:t>
            </a:r>
            <a:r>
              <a:rPr lang="ja-JP" altLang="en-US" sz="2000" b="1" dirty="0">
                <a:solidFill>
                  <a:srgbClr val="FF0000"/>
                </a:solidFill>
              </a:rPr>
              <a:t>）：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130348" y="2974948"/>
            <a:ext cx="6786068" cy="191096"/>
          </a:xfrm>
          <a:prstGeom prst="rect">
            <a:avLst/>
          </a:prstGeom>
          <a:ln w="190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/>
          <p:cNvSpPr/>
          <p:nvPr/>
        </p:nvSpPr>
        <p:spPr>
          <a:xfrm>
            <a:off x="7724332" y="3189594"/>
            <a:ext cx="431800" cy="457200"/>
          </a:xfrm>
          <a:custGeom>
            <a:avLst/>
            <a:gdLst>
              <a:gd name="connsiteX0" fmla="*/ 190500 w 469900"/>
              <a:gd name="connsiteY0" fmla="*/ 0 h 457200"/>
              <a:gd name="connsiteX1" fmla="*/ 0 w 469900"/>
              <a:gd name="connsiteY1" fmla="*/ 457200 h 457200"/>
              <a:gd name="connsiteX2" fmla="*/ 469900 w 469900"/>
              <a:gd name="connsiteY2" fmla="*/ 457200 h 457200"/>
              <a:gd name="connsiteX3" fmla="*/ 190500 w 469900"/>
              <a:gd name="connsiteY3" fmla="*/ 0 h 457200"/>
              <a:gd name="connsiteX0" fmla="*/ 190500 w 431800"/>
              <a:gd name="connsiteY0" fmla="*/ 0 h 457200"/>
              <a:gd name="connsiteX1" fmla="*/ 0 w 431800"/>
              <a:gd name="connsiteY1" fmla="*/ 457200 h 457200"/>
              <a:gd name="connsiteX2" fmla="*/ 431800 w 431800"/>
              <a:gd name="connsiteY2" fmla="*/ 457200 h 457200"/>
              <a:gd name="connsiteX3" fmla="*/ 190500 w 431800"/>
              <a:gd name="connsiteY3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800" h="457200">
                <a:moveTo>
                  <a:pt x="190500" y="0"/>
                </a:moveTo>
                <a:lnTo>
                  <a:pt x="0" y="457200"/>
                </a:lnTo>
                <a:lnTo>
                  <a:pt x="431800" y="457200"/>
                </a:lnTo>
                <a:lnTo>
                  <a:pt x="190500" y="0"/>
                </a:lnTo>
                <a:close/>
              </a:path>
            </a:pathLst>
          </a:cu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6" name="グループ化 15"/>
          <p:cNvGrpSpPr/>
          <p:nvPr/>
        </p:nvGrpSpPr>
        <p:grpSpPr>
          <a:xfrm rot="5400000" flipH="1">
            <a:off x="1050887" y="3175122"/>
            <a:ext cx="253953" cy="1207198"/>
            <a:chOff x="5015814" y="1556792"/>
            <a:chExt cx="253953" cy="1207198"/>
          </a:xfrm>
        </p:grpSpPr>
        <p:cxnSp>
          <p:nvCxnSpPr>
            <p:cNvPr id="17" name="直線コネクタ 16"/>
            <p:cNvCxnSpPr/>
            <p:nvPr/>
          </p:nvCxnSpPr>
          <p:spPr>
            <a:xfrm>
              <a:off x="5259626" y="1556792"/>
              <a:ext cx="10141" cy="120719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 flipH="1">
              <a:off x="5015814" y="1648171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H="1">
              <a:off x="5015814" y="181850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 flipH="1">
              <a:off x="5015814" y="199715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 flipH="1">
              <a:off x="5015814" y="2165904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H="1">
              <a:off x="5015814" y="233623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 flipH="1">
              <a:off x="5015814" y="251488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グループ化 23"/>
          <p:cNvGrpSpPr/>
          <p:nvPr/>
        </p:nvGrpSpPr>
        <p:grpSpPr>
          <a:xfrm rot="5400000" flipH="1">
            <a:off x="7855489" y="3181657"/>
            <a:ext cx="253953" cy="1207198"/>
            <a:chOff x="5015814" y="1556792"/>
            <a:chExt cx="253953" cy="1207198"/>
          </a:xfrm>
        </p:grpSpPr>
        <p:cxnSp>
          <p:nvCxnSpPr>
            <p:cNvPr id="25" name="直線コネクタ 24"/>
            <p:cNvCxnSpPr/>
            <p:nvPr/>
          </p:nvCxnSpPr>
          <p:spPr>
            <a:xfrm>
              <a:off x="5259626" y="1556792"/>
              <a:ext cx="10141" cy="120719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 flipH="1">
              <a:off x="5015814" y="1648171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 flipH="1">
              <a:off x="5015814" y="181850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H="1">
              <a:off x="5015814" y="199715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 flipH="1">
              <a:off x="5015814" y="2165904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 flipH="1">
              <a:off x="5015814" y="233623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H="1">
              <a:off x="5015814" y="251488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楕円 31"/>
          <p:cNvSpPr/>
          <p:nvPr/>
        </p:nvSpPr>
        <p:spPr>
          <a:xfrm>
            <a:off x="895656" y="3183561"/>
            <a:ext cx="457200" cy="457200"/>
          </a:xfrm>
          <a:prstGeom prst="ellips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4" name="直線コネクタ 33"/>
          <p:cNvCxnSpPr/>
          <p:nvPr/>
        </p:nvCxnSpPr>
        <p:spPr>
          <a:xfrm flipV="1">
            <a:off x="1124256" y="3080259"/>
            <a:ext cx="7200095" cy="20752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2878520" y="2187334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114"/>
          <p:cNvSpPr txBox="1">
            <a:spLocks noChangeArrowheads="1"/>
          </p:cNvSpPr>
          <p:nvPr/>
        </p:nvSpPr>
        <p:spPr bwMode="auto">
          <a:xfrm>
            <a:off x="2037364" y="2020797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cxnSp>
        <p:nvCxnSpPr>
          <p:cNvPr id="37" name="直線コネクタ 36"/>
          <p:cNvCxnSpPr/>
          <p:nvPr/>
        </p:nvCxnSpPr>
        <p:spPr>
          <a:xfrm>
            <a:off x="4390688" y="2162406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5974864" y="2162406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V="1">
            <a:off x="1124256" y="1916832"/>
            <a:ext cx="0" cy="1055193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114"/>
          <p:cNvSpPr txBox="1">
            <a:spLocks noChangeArrowheads="1"/>
          </p:cNvSpPr>
          <p:nvPr/>
        </p:nvSpPr>
        <p:spPr bwMode="auto">
          <a:xfrm>
            <a:off x="393445" y="1952692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rgbClr val="FF0000"/>
                </a:solidFill>
              </a:rPr>
              <a:t>R</a:t>
            </a:r>
            <a:r>
              <a:rPr lang="en-US" altLang="ja-JP" sz="1600" b="1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41" name="直線コネクタ 40"/>
          <p:cNvCxnSpPr/>
          <p:nvPr/>
        </p:nvCxnSpPr>
        <p:spPr>
          <a:xfrm flipV="1">
            <a:off x="7916416" y="1916832"/>
            <a:ext cx="0" cy="1055193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 Box 114"/>
          <p:cNvSpPr txBox="1">
            <a:spLocks noChangeArrowheads="1"/>
          </p:cNvSpPr>
          <p:nvPr/>
        </p:nvSpPr>
        <p:spPr bwMode="auto">
          <a:xfrm>
            <a:off x="7185605" y="1952692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rgbClr val="FF0000"/>
                </a:solidFill>
              </a:rPr>
              <a:t>R</a:t>
            </a:r>
            <a:r>
              <a:rPr lang="en-US" altLang="ja-JP" sz="1600" b="1" dirty="0">
                <a:solidFill>
                  <a:srgbClr val="FF0000"/>
                </a:solidFill>
              </a:rPr>
              <a:t>2</a:t>
            </a:r>
          </a:p>
        </p:txBody>
      </p:sp>
      <p:cxnSp>
        <p:nvCxnSpPr>
          <p:cNvPr id="50" name="直線コネクタ 49"/>
          <p:cNvCxnSpPr/>
          <p:nvPr/>
        </p:nvCxnSpPr>
        <p:spPr>
          <a:xfrm>
            <a:off x="2026998" y="2187334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5195350" y="2162406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6851534" y="2162406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オブジェクト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2133808"/>
              </p:ext>
            </p:extLst>
          </p:nvPr>
        </p:nvGraphicFramePr>
        <p:xfrm>
          <a:off x="2335213" y="4165600"/>
          <a:ext cx="1843087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6" name="Equation" r:id="rId3" imgW="1155600" imgH="228600" progId="Equation.DSMT4">
                  <p:embed/>
                </p:oleObj>
              </mc:Choice>
              <mc:Fallback>
                <p:oleObj name="Equation" r:id="rId3" imgW="1155600" imgH="228600" progId="Equation.DSMT4">
                  <p:embed/>
                  <p:pic>
                    <p:nvPicPr>
                      <p:cNvPr id="107" name="オブジェクト 10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35213" y="4165600"/>
                        <a:ext cx="1843087" cy="360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Text Box 114"/>
          <p:cNvSpPr txBox="1">
            <a:spLocks noChangeArrowheads="1"/>
          </p:cNvSpPr>
          <p:nvPr/>
        </p:nvSpPr>
        <p:spPr bwMode="auto">
          <a:xfrm>
            <a:off x="4843448" y="3350334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55" name="オブジェクト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4842393"/>
              </p:ext>
            </p:extLst>
          </p:nvPr>
        </p:nvGraphicFramePr>
        <p:xfrm>
          <a:off x="2549823" y="4651722"/>
          <a:ext cx="3462337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7" name="Equation" r:id="rId5" imgW="2273040" imgH="812520" progId="Equation.DSMT4">
                  <p:embed/>
                </p:oleObj>
              </mc:Choice>
              <mc:Fallback>
                <p:oleObj name="Equation" r:id="rId5" imgW="2273040" imgH="812520" progId="Equation.DSMT4">
                  <p:embed/>
                  <p:pic>
                    <p:nvPicPr>
                      <p:cNvPr id="109" name="オブジェクト 10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49823" y="4651722"/>
                        <a:ext cx="3462337" cy="1225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Text Box 114"/>
          <p:cNvSpPr txBox="1">
            <a:spLocks noChangeArrowheads="1"/>
          </p:cNvSpPr>
          <p:nvPr/>
        </p:nvSpPr>
        <p:spPr bwMode="auto">
          <a:xfrm>
            <a:off x="7895325" y="2673816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57" name="Text Box 114"/>
          <p:cNvSpPr txBox="1">
            <a:spLocks noChangeArrowheads="1"/>
          </p:cNvSpPr>
          <p:nvPr/>
        </p:nvSpPr>
        <p:spPr bwMode="auto">
          <a:xfrm>
            <a:off x="507720" y="4176896"/>
            <a:ext cx="18552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1600" b="1" dirty="0">
                <a:solidFill>
                  <a:srgbClr val="FF0000"/>
                </a:solidFill>
              </a:rPr>
              <a:t>力の釣り合いから：</a:t>
            </a:r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58" name="Text Box 114"/>
          <p:cNvSpPr txBox="1">
            <a:spLocks noChangeArrowheads="1"/>
          </p:cNvSpPr>
          <p:nvPr/>
        </p:nvSpPr>
        <p:spPr bwMode="auto">
          <a:xfrm>
            <a:off x="496728" y="4660043"/>
            <a:ext cx="19870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1600" b="1" dirty="0">
                <a:solidFill>
                  <a:srgbClr val="FF0000"/>
                </a:solidFill>
              </a:rPr>
              <a:t>左端まわりのモーメントの釣り合いから：</a:t>
            </a:r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59" name="Text Box 114"/>
          <p:cNvSpPr txBox="1">
            <a:spLocks noChangeArrowheads="1"/>
          </p:cNvSpPr>
          <p:nvPr/>
        </p:nvSpPr>
        <p:spPr bwMode="auto">
          <a:xfrm>
            <a:off x="496728" y="5328751"/>
            <a:ext cx="19870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1600" b="1" dirty="0">
                <a:solidFill>
                  <a:srgbClr val="FF0000"/>
                </a:solidFill>
              </a:rPr>
              <a:t>右端まわりのモーメントの釣り合いから：</a:t>
            </a:r>
            <a:endParaRPr lang="en-US" altLang="ja-JP" sz="1600" b="1" dirty="0">
              <a:solidFill>
                <a:srgbClr val="FF0000"/>
              </a:solidFill>
            </a:endParaRPr>
          </a:p>
        </p:txBody>
      </p:sp>
      <p:cxnSp>
        <p:nvCxnSpPr>
          <p:cNvPr id="62" name="直線コネクタ 61"/>
          <p:cNvCxnSpPr/>
          <p:nvPr/>
        </p:nvCxnSpPr>
        <p:spPr>
          <a:xfrm>
            <a:off x="3635896" y="2169110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 Box 114"/>
          <p:cNvSpPr txBox="1">
            <a:spLocks noChangeArrowheads="1"/>
          </p:cNvSpPr>
          <p:nvPr/>
        </p:nvSpPr>
        <p:spPr bwMode="auto">
          <a:xfrm>
            <a:off x="102472" y="6228020"/>
            <a:ext cx="89289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1800" b="1" dirty="0">
                <a:solidFill>
                  <a:srgbClr val="FF0000"/>
                </a:solidFill>
              </a:rPr>
              <a:t>式が３つ（二つが独立）に対して，変数が二つ（</a:t>
            </a:r>
            <a:r>
              <a:rPr lang="en-US" altLang="ja-JP" sz="1800" b="1" dirty="0">
                <a:solidFill>
                  <a:srgbClr val="FF0000"/>
                </a:solidFill>
              </a:rPr>
              <a:t>R</a:t>
            </a:r>
            <a:r>
              <a:rPr lang="en-US" altLang="ja-JP" sz="1400" b="1" dirty="0">
                <a:solidFill>
                  <a:srgbClr val="FF0000"/>
                </a:solidFill>
              </a:rPr>
              <a:t>1</a:t>
            </a:r>
            <a:r>
              <a:rPr lang="en-US" altLang="ja-JP" sz="1800" b="1" dirty="0">
                <a:solidFill>
                  <a:srgbClr val="FF0000"/>
                </a:solidFill>
              </a:rPr>
              <a:t>, R</a:t>
            </a:r>
            <a:r>
              <a:rPr lang="en-US" altLang="ja-JP" sz="1400" b="1" dirty="0">
                <a:solidFill>
                  <a:srgbClr val="FF0000"/>
                </a:solidFill>
              </a:rPr>
              <a:t>2</a:t>
            </a:r>
            <a:r>
              <a:rPr lang="ja-JP" altLang="en-US" sz="1800" b="1" dirty="0">
                <a:solidFill>
                  <a:srgbClr val="FF0000"/>
                </a:solidFill>
              </a:rPr>
              <a:t>）なので，解が一意に決まる．→静定</a:t>
            </a:r>
            <a:endParaRPr lang="en-US" altLang="ja-JP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629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リーフォーム 3"/>
          <p:cNvSpPr/>
          <p:nvPr/>
        </p:nvSpPr>
        <p:spPr>
          <a:xfrm>
            <a:off x="994787" y="2316216"/>
            <a:ext cx="6320413" cy="1267720"/>
          </a:xfrm>
          <a:custGeom>
            <a:avLst/>
            <a:gdLst>
              <a:gd name="connsiteX0" fmla="*/ 0 w 6320413"/>
              <a:gd name="connsiteY0" fmla="*/ 18371 h 771998"/>
              <a:gd name="connsiteX1" fmla="*/ 1507253 w 6320413"/>
              <a:gd name="connsiteY1" fmla="*/ 18371 h 771998"/>
              <a:gd name="connsiteX2" fmla="*/ 4511710 w 6320413"/>
              <a:gd name="connsiteY2" fmla="*/ 209290 h 771998"/>
              <a:gd name="connsiteX3" fmla="*/ 6320413 w 6320413"/>
              <a:gd name="connsiteY3" fmla="*/ 771998 h 771998"/>
              <a:gd name="connsiteX0" fmla="*/ 0 w 6320413"/>
              <a:gd name="connsiteY0" fmla="*/ 17666 h 771293"/>
              <a:gd name="connsiteX1" fmla="*/ 1507253 w 6320413"/>
              <a:gd name="connsiteY1" fmla="*/ 17666 h 771293"/>
              <a:gd name="connsiteX2" fmla="*/ 3959051 w 6320413"/>
              <a:gd name="connsiteY2" fmla="*/ 198537 h 771293"/>
              <a:gd name="connsiteX3" fmla="*/ 6320413 w 6320413"/>
              <a:gd name="connsiteY3" fmla="*/ 771293 h 771293"/>
              <a:gd name="connsiteX0" fmla="*/ 0 w 6320413"/>
              <a:gd name="connsiteY0" fmla="*/ 17666 h 771293"/>
              <a:gd name="connsiteX1" fmla="*/ 1708220 w 6320413"/>
              <a:gd name="connsiteY1" fmla="*/ 17666 h 771293"/>
              <a:gd name="connsiteX2" fmla="*/ 3959051 w 6320413"/>
              <a:gd name="connsiteY2" fmla="*/ 198537 h 771293"/>
              <a:gd name="connsiteX3" fmla="*/ 6320413 w 6320413"/>
              <a:gd name="connsiteY3" fmla="*/ 771293 h 771293"/>
              <a:gd name="connsiteX0" fmla="*/ 0 w 6320413"/>
              <a:gd name="connsiteY0" fmla="*/ 20509 h 774136"/>
              <a:gd name="connsiteX1" fmla="*/ 1708220 w 6320413"/>
              <a:gd name="connsiteY1" fmla="*/ 20509 h 774136"/>
              <a:gd name="connsiteX2" fmla="*/ 4119824 w 6320413"/>
              <a:gd name="connsiteY2" fmla="*/ 241573 h 774136"/>
              <a:gd name="connsiteX3" fmla="*/ 6320413 w 6320413"/>
              <a:gd name="connsiteY3" fmla="*/ 774136 h 774136"/>
              <a:gd name="connsiteX0" fmla="*/ 0 w 6320413"/>
              <a:gd name="connsiteY0" fmla="*/ 16887 h 770514"/>
              <a:gd name="connsiteX1" fmla="*/ 1748413 w 6320413"/>
              <a:gd name="connsiteY1" fmla="*/ 22949 h 770514"/>
              <a:gd name="connsiteX2" fmla="*/ 4119824 w 6320413"/>
              <a:gd name="connsiteY2" fmla="*/ 237951 h 770514"/>
              <a:gd name="connsiteX3" fmla="*/ 6320413 w 6320413"/>
              <a:gd name="connsiteY3" fmla="*/ 770514 h 770514"/>
              <a:gd name="connsiteX0" fmla="*/ 0 w 6320413"/>
              <a:gd name="connsiteY0" fmla="*/ 11125 h 764752"/>
              <a:gd name="connsiteX1" fmla="*/ 1668026 w 6320413"/>
              <a:gd name="connsiteY1" fmla="*/ 29310 h 764752"/>
              <a:gd name="connsiteX2" fmla="*/ 4119824 w 6320413"/>
              <a:gd name="connsiteY2" fmla="*/ 232189 h 764752"/>
              <a:gd name="connsiteX3" fmla="*/ 6320413 w 6320413"/>
              <a:gd name="connsiteY3" fmla="*/ 764752 h 764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20413" h="764752">
                <a:moveTo>
                  <a:pt x="0" y="11125"/>
                </a:moveTo>
                <a:cubicBezTo>
                  <a:pt x="377650" y="-4785"/>
                  <a:pt x="981389" y="-7534"/>
                  <a:pt x="1668026" y="29310"/>
                </a:cubicBezTo>
                <a:cubicBezTo>
                  <a:pt x="2354663" y="66154"/>
                  <a:pt x="3344426" y="109615"/>
                  <a:pt x="4119824" y="232189"/>
                </a:cubicBezTo>
                <a:cubicBezTo>
                  <a:pt x="4895222" y="354763"/>
                  <a:pt x="5817158" y="546200"/>
                  <a:pt x="6320413" y="764752"/>
                </a:cubicBezTo>
              </a:path>
            </a:pathLst>
          </a:cu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383004"/>
            <a:ext cx="8496944" cy="6588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ja-JP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たわみ（</a:t>
            </a:r>
            <a:r>
              <a:rPr lang="en-US" altLang="ja-JP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Deflection</a:t>
            </a:r>
            <a:r>
              <a:rPr lang="ja-JP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）とたわみ角（</a:t>
            </a:r>
            <a:r>
              <a:rPr lang="en-US" altLang="ja-JP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Slope</a:t>
            </a:r>
            <a:r>
              <a:rPr lang="ja-JP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508104" y="44450"/>
            <a:ext cx="360097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14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Mechanics of Robot Materials and Structures</a:t>
            </a:r>
          </a:p>
        </p:txBody>
      </p:sp>
      <p:grpSp>
        <p:nvGrpSpPr>
          <p:cNvPr id="111" name="グループ化 110"/>
          <p:cNvGrpSpPr/>
          <p:nvPr/>
        </p:nvGrpSpPr>
        <p:grpSpPr>
          <a:xfrm>
            <a:off x="755639" y="1709277"/>
            <a:ext cx="253953" cy="1207198"/>
            <a:chOff x="5015814" y="1556792"/>
            <a:chExt cx="253953" cy="1207198"/>
          </a:xfrm>
        </p:grpSpPr>
        <p:cxnSp>
          <p:nvCxnSpPr>
            <p:cNvPr id="132" name="直線コネクタ 131"/>
            <p:cNvCxnSpPr/>
            <p:nvPr/>
          </p:nvCxnSpPr>
          <p:spPr>
            <a:xfrm>
              <a:off x="5259626" y="1556792"/>
              <a:ext cx="10141" cy="120719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H="1">
              <a:off x="5015814" y="1648171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線コネクタ 133"/>
            <p:cNvCxnSpPr/>
            <p:nvPr/>
          </p:nvCxnSpPr>
          <p:spPr>
            <a:xfrm flipH="1">
              <a:off x="5015814" y="181850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線コネクタ 134"/>
            <p:cNvCxnSpPr/>
            <p:nvPr/>
          </p:nvCxnSpPr>
          <p:spPr>
            <a:xfrm flipH="1">
              <a:off x="5015814" y="199715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直線コネクタ 135"/>
            <p:cNvCxnSpPr/>
            <p:nvPr/>
          </p:nvCxnSpPr>
          <p:spPr>
            <a:xfrm flipH="1">
              <a:off x="5015814" y="2165904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線コネクタ 136"/>
            <p:cNvCxnSpPr/>
            <p:nvPr/>
          </p:nvCxnSpPr>
          <p:spPr>
            <a:xfrm flipH="1">
              <a:off x="5015814" y="233623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線コネクタ 137"/>
            <p:cNvCxnSpPr/>
            <p:nvPr/>
          </p:nvCxnSpPr>
          <p:spPr>
            <a:xfrm flipH="1">
              <a:off x="5015814" y="251488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0" name="Text Box 114"/>
          <p:cNvSpPr txBox="1">
            <a:spLocks noChangeArrowheads="1"/>
          </p:cNvSpPr>
          <p:nvPr/>
        </p:nvSpPr>
        <p:spPr bwMode="auto">
          <a:xfrm>
            <a:off x="1719162" y="2433313"/>
            <a:ext cx="6480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grpSp>
        <p:nvGrpSpPr>
          <p:cNvPr id="156" name="グループ化 155"/>
          <p:cNvGrpSpPr/>
          <p:nvPr/>
        </p:nvGrpSpPr>
        <p:grpSpPr>
          <a:xfrm>
            <a:off x="755639" y="1709277"/>
            <a:ext cx="253953" cy="1207198"/>
            <a:chOff x="5015814" y="1556792"/>
            <a:chExt cx="253953" cy="1207198"/>
          </a:xfrm>
        </p:grpSpPr>
        <p:cxnSp>
          <p:nvCxnSpPr>
            <p:cNvPr id="157" name="直線コネクタ 156"/>
            <p:cNvCxnSpPr/>
            <p:nvPr/>
          </p:nvCxnSpPr>
          <p:spPr>
            <a:xfrm>
              <a:off x="5259626" y="1556792"/>
              <a:ext cx="10141" cy="120719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H="1">
              <a:off x="5015814" y="1648171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線コネクタ 158"/>
            <p:cNvCxnSpPr/>
            <p:nvPr/>
          </p:nvCxnSpPr>
          <p:spPr>
            <a:xfrm flipH="1">
              <a:off x="5015814" y="181850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H="1">
              <a:off x="5015814" y="199715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線コネクタ 160"/>
            <p:cNvCxnSpPr/>
            <p:nvPr/>
          </p:nvCxnSpPr>
          <p:spPr>
            <a:xfrm flipH="1">
              <a:off x="5015814" y="2165904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 flipH="1">
              <a:off x="5015814" y="233623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線コネクタ 162"/>
            <p:cNvCxnSpPr/>
            <p:nvPr/>
          </p:nvCxnSpPr>
          <p:spPr>
            <a:xfrm flipH="1">
              <a:off x="5015814" y="251488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4" name="直線コネクタ 163"/>
          <p:cNvCxnSpPr/>
          <p:nvPr/>
        </p:nvCxnSpPr>
        <p:spPr>
          <a:xfrm>
            <a:off x="999451" y="2318389"/>
            <a:ext cx="6596885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 Box 114"/>
          <p:cNvSpPr txBox="1">
            <a:spLocks noChangeArrowheads="1"/>
          </p:cNvSpPr>
          <p:nvPr/>
        </p:nvSpPr>
        <p:spPr bwMode="auto">
          <a:xfrm>
            <a:off x="7333268" y="1762352"/>
            <a:ext cx="3817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endParaRPr lang="en-US" altLang="ja-JP" sz="2000" b="1" i="1" dirty="0">
              <a:solidFill>
                <a:srgbClr val="FF0000"/>
              </a:solidFill>
            </a:endParaRPr>
          </a:p>
        </p:txBody>
      </p:sp>
      <p:cxnSp>
        <p:nvCxnSpPr>
          <p:cNvPr id="166" name="直線コネクタ 165"/>
          <p:cNvCxnSpPr/>
          <p:nvPr/>
        </p:nvCxnSpPr>
        <p:spPr>
          <a:xfrm rot="16200000">
            <a:off x="471093" y="1872481"/>
            <a:ext cx="1052269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 Box 114"/>
          <p:cNvSpPr txBox="1">
            <a:spLocks noChangeArrowheads="1"/>
          </p:cNvSpPr>
          <p:nvPr/>
        </p:nvSpPr>
        <p:spPr bwMode="auto">
          <a:xfrm>
            <a:off x="1042836" y="1167135"/>
            <a:ext cx="3691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</a:t>
            </a:r>
            <a:endParaRPr lang="en-US" altLang="ja-JP" sz="2000" b="1" i="1" dirty="0">
              <a:solidFill>
                <a:srgbClr val="FF0000"/>
              </a:solidFill>
            </a:endParaRPr>
          </a:p>
        </p:txBody>
      </p:sp>
      <p:cxnSp>
        <p:nvCxnSpPr>
          <p:cNvPr id="52" name="直線コネクタ 51"/>
          <p:cNvCxnSpPr/>
          <p:nvPr/>
        </p:nvCxnSpPr>
        <p:spPr>
          <a:xfrm flipH="1" flipV="1">
            <a:off x="5230063" y="2312876"/>
            <a:ext cx="2085137" cy="12710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オブジェクト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6518863"/>
              </p:ext>
            </p:extLst>
          </p:nvPr>
        </p:nvGraphicFramePr>
        <p:xfrm>
          <a:off x="5645150" y="2309813"/>
          <a:ext cx="40957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893" name="Equation" r:id="rId3" imgW="279360" imgH="228600" progId="Equation.DSMT4">
                  <p:embed/>
                </p:oleObj>
              </mc:Choice>
              <mc:Fallback>
                <p:oleObj name="Equation" r:id="rId3" imgW="279360" imgH="228600" progId="Equation.DSMT4">
                  <p:embed/>
                  <p:pic>
                    <p:nvPicPr>
                      <p:cNvPr id="66" name="オブジェクト 6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45150" y="2309813"/>
                        <a:ext cx="409575" cy="33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0" name="直線コネクタ 79"/>
          <p:cNvCxnSpPr/>
          <p:nvPr/>
        </p:nvCxnSpPr>
        <p:spPr>
          <a:xfrm flipV="1">
            <a:off x="7298198" y="2320032"/>
            <a:ext cx="6302" cy="1191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 Box 114"/>
          <p:cNvSpPr txBox="1">
            <a:spLocks noChangeArrowheads="1"/>
          </p:cNvSpPr>
          <p:nvPr/>
        </p:nvSpPr>
        <p:spPr bwMode="auto">
          <a:xfrm>
            <a:off x="7412818" y="2633498"/>
            <a:ext cx="119365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たわみ</a:t>
            </a:r>
            <a:endParaRPr lang="en-US" altLang="ja-JP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defRPr/>
            </a:pPr>
            <a:r>
              <a:rPr lang="en-US" altLang="ja-JP" sz="20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z</a:t>
            </a:r>
            <a:r>
              <a:rPr lang="en-US" altLang="ja-JP" sz="12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max</a:t>
            </a:r>
            <a:endParaRPr lang="en-US" altLang="ja-JP" sz="1200" b="1" dirty="0">
              <a:solidFill>
                <a:srgbClr val="FF0000"/>
              </a:solidFill>
            </a:endParaRPr>
          </a:p>
        </p:txBody>
      </p:sp>
      <p:sp>
        <p:nvSpPr>
          <p:cNvPr id="85" name="Text Box 114"/>
          <p:cNvSpPr txBox="1">
            <a:spLocks noChangeArrowheads="1"/>
          </p:cNvSpPr>
          <p:nvPr/>
        </p:nvSpPr>
        <p:spPr bwMode="auto">
          <a:xfrm>
            <a:off x="4833102" y="1801062"/>
            <a:ext cx="19705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たわみ角 </a:t>
            </a:r>
            <a:r>
              <a:rPr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θ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93" name="Text Box 114"/>
          <p:cNvSpPr txBox="1">
            <a:spLocks noChangeArrowheads="1"/>
          </p:cNvSpPr>
          <p:nvPr/>
        </p:nvSpPr>
        <p:spPr bwMode="auto">
          <a:xfrm>
            <a:off x="6825537" y="3718047"/>
            <a:ext cx="11936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接線</a:t>
            </a:r>
            <a:endParaRPr lang="en-US" altLang="ja-JP" sz="1800" b="1" dirty="0">
              <a:solidFill>
                <a:srgbClr val="FF0000"/>
              </a:solidFill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3125029" y="1610150"/>
            <a:ext cx="3080569" cy="4276234"/>
            <a:chOff x="3125029" y="1610150"/>
            <a:chExt cx="3080569" cy="4276234"/>
          </a:xfrm>
        </p:grpSpPr>
        <p:grpSp>
          <p:nvGrpSpPr>
            <p:cNvPr id="5" name="グループ化 4"/>
            <p:cNvGrpSpPr/>
            <p:nvPr/>
          </p:nvGrpSpPr>
          <p:grpSpPr>
            <a:xfrm>
              <a:off x="3125029" y="1610150"/>
              <a:ext cx="3080569" cy="4276234"/>
              <a:chOff x="3125029" y="1610150"/>
              <a:chExt cx="3080569" cy="4276234"/>
            </a:xfrm>
          </p:grpSpPr>
          <p:grpSp>
            <p:nvGrpSpPr>
              <p:cNvPr id="39" name="グループ化 38"/>
              <p:cNvGrpSpPr/>
              <p:nvPr/>
            </p:nvGrpSpPr>
            <p:grpSpPr>
              <a:xfrm>
                <a:off x="3125029" y="1610150"/>
                <a:ext cx="3080569" cy="4276234"/>
                <a:chOff x="3125029" y="1610150"/>
                <a:chExt cx="3080569" cy="4276234"/>
              </a:xfrm>
            </p:grpSpPr>
            <p:grpSp>
              <p:nvGrpSpPr>
                <p:cNvPr id="38" name="グループ化 37"/>
                <p:cNvGrpSpPr/>
                <p:nvPr/>
              </p:nvGrpSpPr>
              <p:grpSpPr>
                <a:xfrm>
                  <a:off x="3125029" y="1610150"/>
                  <a:ext cx="3080569" cy="4276234"/>
                  <a:chOff x="3125029" y="1610150"/>
                  <a:chExt cx="3080569" cy="4276234"/>
                </a:xfrm>
              </p:grpSpPr>
              <p:sp>
                <p:nvSpPr>
                  <p:cNvPr id="105" name="円弧 104"/>
                  <p:cNvSpPr/>
                  <p:nvPr/>
                </p:nvSpPr>
                <p:spPr>
                  <a:xfrm rot="578757" flipV="1">
                    <a:off x="3430336" y="1610150"/>
                    <a:ext cx="1981296" cy="1981296"/>
                  </a:xfrm>
                  <a:prstGeom prst="arc">
                    <a:avLst>
                      <a:gd name="adj1" fmla="val 20770253"/>
                      <a:gd name="adj2" fmla="val 0"/>
                    </a:avLst>
                  </a:prstGeom>
                  <a:ln w="19050">
                    <a:solidFill>
                      <a:schemeClr val="tx1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grpSp>
                <p:nvGrpSpPr>
                  <p:cNvPr id="37" name="グループ化 36"/>
                  <p:cNvGrpSpPr/>
                  <p:nvPr/>
                </p:nvGrpSpPr>
                <p:grpSpPr>
                  <a:xfrm>
                    <a:off x="3125029" y="1695697"/>
                    <a:ext cx="3080569" cy="4190687"/>
                    <a:chOff x="3125029" y="1695697"/>
                    <a:chExt cx="3080569" cy="4190687"/>
                  </a:xfrm>
                </p:grpSpPr>
                <p:cxnSp>
                  <p:nvCxnSpPr>
                    <p:cNvPr id="86" name="直線コネクタ 85"/>
                    <p:cNvCxnSpPr/>
                    <p:nvPr/>
                  </p:nvCxnSpPr>
                  <p:spPr>
                    <a:xfrm flipV="1">
                      <a:off x="3948370" y="2587202"/>
                      <a:ext cx="520411" cy="3290070"/>
                    </a:xfrm>
                    <a:prstGeom prst="line">
                      <a:avLst/>
                    </a:prstGeom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8" name="直線コネクタ 87"/>
                    <p:cNvCxnSpPr/>
                    <p:nvPr/>
                  </p:nvCxnSpPr>
                  <p:spPr>
                    <a:xfrm flipV="1">
                      <a:off x="3963175" y="2667374"/>
                      <a:ext cx="1031041" cy="3219010"/>
                    </a:xfrm>
                    <a:prstGeom prst="line">
                      <a:avLst/>
                    </a:prstGeom>
                    <a:ln w="19050">
                      <a:solidFill>
                        <a:srgbClr val="00FF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" name="直線コネクタ 89"/>
                    <p:cNvCxnSpPr/>
                    <p:nvPr/>
                  </p:nvCxnSpPr>
                  <p:spPr>
                    <a:xfrm flipH="1" flipV="1">
                      <a:off x="3125029" y="2334657"/>
                      <a:ext cx="2754289" cy="444119"/>
                    </a:xfrm>
                    <a:prstGeom prst="line">
                      <a:avLst/>
                    </a:prstGeom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" name="直線コネクタ 93"/>
                    <p:cNvCxnSpPr/>
                    <p:nvPr/>
                  </p:nvCxnSpPr>
                  <p:spPr>
                    <a:xfrm flipH="1" flipV="1">
                      <a:off x="3625505" y="2312169"/>
                      <a:ext cx="2580093" cy="657175"/>
                    </a:xfrm>
                    <a:prstGeom prst="line">
                      <a:avLst/>
                    </a:prstGeom>
                    <a:ln w="19050">
                      <a:solidFill>
                        <a:srgbClr val="00FF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5" name="フリーフォーム 34"/>
                    <p:cNvSpPr/>
                    <p:nvPr/>
                  </p:nvSpPr>
                  <p:spPr>
                    <a:xfrm>
                      <a:off x="4200211" y="2502040"/>
                      <a:ext cx="241160" cy="321547"/>
                    </a:xfrm>
                    <a:custGeom>
                      <a:avLst/>
                      <a:gdLst>
                        <a:gd name="connsiteX0" fmla="*/ 40193 w 241160"/>
                        <a:gd name="connsiteY0" fmla="*/ 0 h 321547"/>
                        <a:gd name="connsiteX1" fmla="*/ 0 w 241160"/>
                        <a:gd name="connsiteY1" fmla="*/ 301450 h 321547"/>
                        <a:gd name="connsiteX2" fmla="*/ 241160 w 241160"/>
                        <a:gd name="connsiteY2" fmla="*/ 321547 h 321547"/>
                        <a:gd name="connsiteX0" fmla="*/ 40193 w 241160"/>
                        <a:gd name="connsiteY0" fmla="*/ 0 h 321547"/>
                        <a:gd name="connsiteX1" fmla="*/ 0 w 241160"/>
                        <a:gd name="connsiteY1" fmla="*/ 281354 h 321547"/>
                        <a:gd name="connsiteX2" fmla="*/ 241160 w 241160"/>
                        <a:gd name="connsiteY2" fmla="*/ 321547 h 32154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241160" h="321547">
                          <a:moveTo>
                            <a:pt x="40193" y="0"/>
                          </a:moveTo>
                          <a:lnTo>
                            <a:pt x="0" y="281354"/>
                          </a:lnTo>
                          <a:lnTo>
                            <a:pt x="241160" y="321547"/>
                          </a:lnTo>
                        </a:path>
                      </a:pathLst>
                    </a:custGeom>
                    <a:no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99" name="フリーフォーム 98"/>
                    <p:cNvSpPr/>
                    <p:nvPr/>
                  </p:nvSpPr>
                  <p:spPr>
                    <a:xfrm flipH="1">
                      <a:off x="4894364" y="2733547"/>
                      <a:ext cx="311499" cy="251209"/>
                    </a:xfrm>
                    <a:custGeom>
                      <a:avLst/>
                      <a:gdLst>
                        <a:gd name="connsiteX0" fmla="*/ 40193 w 241160"/>
                        <a:gd name="connsiteY0" fmla="*/ 0 h 321547"/>
                        <a:gd name="connsiteX1" fmla="*/ 0 w 241160"/>
                        <a:gd name="connsiteY1" fmla="*/ 301450 h 321547"/>
                        <a:gd name="connsiteX2" fmla="*/ 241160 w 241160"/>
                        <a:gd name="connsiteY2" fmla="*/ 321547 h 321547"/>
                        <a:gd name="connsiteX0" fmla="*/ 40193 w 241160"/>
                        <a:gd name="connsiteY0" fmla="*/ 0 h 321547"/>
                        <a:gd name="connsiteX1" fmla="*/ 0 w 241160"/>
                        <a:gd name="connsiteY1" fmla="*/ 281354 h 321547"/>
                        <a:gd name="connsiteX2" fmla="*/ 241160 w 241160"/>
                        <a:gd name="connsiteY2" fmla="*/ 321547 h 321547"/>
                        <a:gd name="connsiteX0" fmla="*/ 40193 w 351692"/>
                        <a:gd name="connsiteY0" fmla="*/ 0 h 281354"/>
                        <a:gd name="connsiteX1" fmla="*/ 0 w 351692"/>
                        <a:gd name="connsiteY1" fmla="*/ 281354 h 281354"/>
                        <a:gd name="connsiteX2" fmla="*/ 351692 w 351692"/>
                        <a:gd name="connsiteY2" fmla="*/ 190918 h 281354"/>
                        <a:gd name="connsiteX0" fmla="*/ 0 w 311499"/>
                        <a:gd name="connsiteY0" fmla="*/ 0 h 251209"/>
                        <a:gd name="connsiteX1" fmla="*/ 50242 w 311499"/>
                        <a:gd name="connsiteY1" fmla="*/ 251209 h 251209"/>
                        <a:gd name="connsiteX2" fmla="*/ 311499 w 311499"/>
                        <a:gd name="connsiteY2" fmla="*/ 190918 h 251209"/>
                        <a:gd name="connsiteX0" fmla="*/ 0 w 311499"/>
                        <a:gd name="connsiteY0" fmla="*/ 0 h 251209"/>
                        <a:gd name="connsiteX1" fmla="*/ 80387 w 311499"/>
                        <a:gd name="connsiteY1" fmla="*/ 251209 h 251209"/>
                        <a:gd name="connsiteX2" fmla="*/ 311499 w 311499"/>
                        <a:gd name="connsiteY2" fmla="*/ 190918 h 25120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311499" h="251209">
                          <a:moveTo>
                            <a:pt x="0" y="0"/>
                          </a:moveTo>
                          <a:lnTo>
                            <a:pt x="80387" y="251209"/>
                          </a:lnTo>
                          <a:lnTo>
                            <a:pt x="311499" y="190918"/>
                          </a:lnTo>
                        </a:path>
                      </a:pathLst>
                    </a:custGeom>
                    <a:noFill/>
                    <a:ln w="19050">
                      <a:solidFill>
                        <a:srgbClr val="00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01" name="Text Box 11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67601" y="2557769"/>
                      <a:ext cx="851017" cy="3693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 cap="sq">
                          <a:solidFill>
                            <a:schemeClr val="tx1"/>
                          </a:solidFill>
                          <a:miter lim="800000"/>
                          <a:headEnd type="none" w="sm" len="sm"/>
                          <a:tailEnd type="none" w="sm" len="sm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ja-JP" altLang="en-US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接線</a:t>
                      </a:r>
                      <a:endParaRPr lang="en-US" altLang="ja-JP" sz="18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102" name="Text Box 11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78182" y="3070051"/>
                      <a:ext cx="851017" cy="3693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 cap="sq">
                          <a:solidFill>
                            <a:schemeClr val="tx1"/>
                          </a:solidFill>
                          <a:miter lim="800000"/>
                          <a:headEnd type="none" w="sm" len="sm"/>
                          <a:tailEnd type="none" w="sm" len="sm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ja-JP" altLang="en-US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接線</a:t>
                      </a:r>
                      <a:endParaRPr lang="en-US" altLang="ja-JP" sz="18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graphicFrame>
                  <p:nvGraphicFramePr>
                    <p:cNvPr id="103" name="オブジェクト 102"/>
                    <p:cNvGraphicFramePr>
                      <a:graphicFrameLocks noChangeAspect="1"/>
                    </p:cNvGraphicFramePr>
                    <p:nvPr>
                      <p:extLst>
                        <p:ext uri="{D42A27DB-BD31-4B8C-83A1-F6EECF244321}">
                          <p14:modId xmlns:p14="http://schemas.microsoft.com/office/powerpoint/2010/main" val="2813636934"/>
                        </p:ext>
                      </p:extLst>
                    </p:nvPr>
                  </p:nvGraphicFramePr>
                  <p:xfrm>
                    <a:off x="4146600" y="4311073"/>
                    <a:ext cx="334962" cy="258762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55894" name="Equation" r:id="rId5" imgW="228600" imgH="177480" progId="Equation.DSMT4">
                            <p:embed/>
                          </p:oleObj>
                        </mc:Choice>
                        <mc:Fallback>
                          <p:oleObj name="Equation" r:id="rId5" imgW="228600" imgH="177480" progId="Equation.DSMT4">
                            <p:embed/>
                            <p:pic>
                              <p:nvPicPr>
                                <p:cNvPr id="55" name="オブジェクト 54"/>
                                <p:cNvPicPr/>
                                <p:nvPr/>
                              </p:nvPicPr>
                              <p:blipFill>
                                <a:blip r:embed="rId6"/>
                                <a:stretch>
                                  <a:fillRect/>
                                </a:stretch>
                              </p:blipFill>
                              <p:spPr>
                                <a:xfrm>
                                  <a:off x="4146600" y="4311073"/>
                                  <a:ext cx="334962" cy="258762"/>
                                </a:xfrm>
                                <a:prstGeom prst="rect">
                                  <a:avLst/>
                                </a:prstGeom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  <p:graphicFrame>
                  <p:nvGraphicFramePr>
                    <p:cNvPr id="104" name="オブジェクト 103"/>
                    <p:cNvGraphicFramePr>
                      <a:graphicFrameLocks noChangeAspect="1"/>
                    </p:cNvGraphicFramePr>
                    <p:nvPr>
                      <p:extLst>
                        <p:ext uri="{D42A27DB-BD31-4B8C-83A1-F6EECF244321}">
                          <p14:modId xmlns:p14="http://schemas.microsoft.com/office/powerpoint/2010/main" val="2037309282"/>
                        </p:ext>
                      </p:extLst>
                    </p:nvPr>
                  </p:nvGraphicFramePr>
                  <p:xfrm>
                    <a:off x="3913188" y="3865563"/>
                    <a:ext cx="223837" cy="241300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55895" name="Equation" r:id="rId7" imgW="152280" imgH="164880" progId="Equation.DSMT4">
                            <p:embed/>
                          </p:oleObj>
                        </mc:Choice>
                        <mc:Fallback>
                          <p:oleObj name="Equation" r:id="rId7" imgW="152280" imgH="164880" progId="Equation.DSMT4">
                            <p:embed/>
                            <p:pic>
                              <p:nvPicPr>
                                <p:cNvPr id="103" name="オブジェクト 102"/>
                                <p:cNvPicPr/>
                                <p:nvPr/>
                              </p:nvPicPr>
                              <p:blipFill>
                                <a:blip r:embed="rId8"/>
                                <a:stretch>
                                  <a:fillRect/>
                                </a:stretch>
                              </p:blipFill>
                              <p:spPr>
                                <a:xfrm>
                                  <a:off x="3913188" y="3865563"/>
                                  <a:ext cx="223837" cy="241300"/>
                                </a:xfrm>
                                <a:prstGeom prst="rect">
                                  <a:avLst/>
                                </a:prstGeom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  <p:sp>
                  <p:nvSpPr>
                    <p:cNvPr id="36" name="円弧 35"/>
                    <p:cNvSpPr/>
                    <p:nvPr/>
                  </p:nvSpPr>
                  <p:spPr>
                    <a:xfrm>
                      <a:off x="3428697" y="1695697"/>
                      <a:ext cx="1981296" cy="1981296"/>
                    </a:xfrm>
                    <a:prstGeom prst="arc">
                      <a:avLst>
                        <a:gd name="adj1" fmla="val 20770253"/>
                        <a:gd name="adj2" fmla="val 0"/>
                      </a:avLst>
                    </a:prstGeom>
                    <a:ln w="19050">
                      <a:solidFill>
                        <a:schemeClr val="tx1"/>
                      </a:solidFill>
                      <a:headEnd type="none" w="med" len="med"/>
                      <a:tailEnd type="arrow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graphicFrame>
                  <p:nvGraphicFramePr>
                    <p:cNvPr id="106" name="オブジェクト 105"/>
                    <p:cNvGraphicFramePr>
                      <a:graphicFrameLocks noChangeAspect="1"/>
                    </p:cNvGraphicFramePr>
                    <p:nvPr>
                      <p:extLst>
                        <p:ext uri="{D42A27DB-BD31-4B8C-83A1-F6EECF244321}">
                          <p14:modId xmlns:p14="http://schemas.microsoft.com/office/powerpoint/2010/main" val="1073772178"/>
                        </p:ext>
                      </p:extLst>
                    </p:nvPr>
                  </p:nvGraphicFramePr>
                  <p:xfrm>
                    <a:off x="4938898" y="2371649"/>
                    <a:ext cx="334962" cy="258762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55896" name="Equation" r:id="rId9" imgW="228600" imgH="177480" progId="Equation.DSMT4">
                            <p:embed/>
                          </p:oleObj>
                        </mc:Choice>
                        <mc:Fallback>
                          <p:oleObj name="Equation" r:id="rId9" imgW="228600" imgH="177480" progId="Equation.DSMT4">
                            <p:embed/>
                            <p:pic>
                              <p:nvPicPr>
                                <p:cNvPr id="103" name="オブジェクト 102"/>
                                <p:cNvPicPr/>
                                <p:nvPr/>
                              </p:nvPicPr>
                              <p:blipFill>
                                <a:blip r:embed="rId6"/>
                                <a:stretch>
                                  <a:fillRect/>
                                </a:stretch>
                              </p:blipFill>
                              <p:spPr>
                                <a:xfrm>
                                  <a:off x="4938898" y="2371649"/>
                                  <a:ext cx="334962" cy="258762"/>
                                </a:xfrm>
                                <a:prstGeom prst="rect">
                                  <a:avLst/>
                                </a:prstGeom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</p:grpSp>
            </p:grpSp>
            <p:graphicFrame>
              <p:nvGraphicFramePr>
                <p:cNvPr id="110" name="オブジェクト 109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313564107"/>
                    </p:ext>
                  </p:extLst>
                </p:nvPr>
              </p:nvGraphicFramePr>
              <p:xfrm>
                <a:off x="4551363" y="2620963"/>
                <a:ext cx="279400" cy="25876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5897" name="Equation" r:id="rId10" imgW="190440" imgH="177480" progId="Equation.DSMT4">
                        <p:embed/>
                      </p:oleObj>
                    </mc:Choice>
                    <mc:Fallback>
                      <p:oleObj name="Equation" r:id="rId10" imgW="190440" imgH="177480" progId="Equation.DSMT4">
                        <p:embed/>
                        <p:pic>
                          <p:nvPicPr>
                            <p:cNvPr id="53" name="オブジェクト 52"/>
                            <p:cNvPicPr/>
                            <p:nvPr/>
                          </p:nvPicPr>
                          <p:blipFill>
                            <a:blip r:embed="rId11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4551363" y="2620963"/>
                              <a:ext cx="279400" cy="258762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aphicFrame>
            <p:nvGraphicFramePr>
              <p:cNvPr id="56" name="オブジェクト 5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45500166"/>
                  </p:ext>
                </p:extLst>
              </p:nvPr>
            </p:nvGraphicFramePr>
            <p:xfrm>
              <a:off x="3681256" y="2066107"/>
              <a:ext cx="668338" cy="2587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5898" name="Equation" r:id="rId12" imgW="457200" imgH="177480" progId="Equation.DSMT4">
                      <p:embed/>
                    </p:oleObj>
                  </mc:Choice>
                  <mc:Fallback>
                    <p:oleObj name="Equation" r:id="rId12" imgW="457200" imgH="177480" progId="Equation.DSMT4">
                      <p:embed/>
                      <p:pic>
                        <p:nvPicPr>
                          <p:cNvPr id="55" name="オブジェクト 54"/>
                          <p:cNvPicPr/>
                          <p:nvPr/>
                        </p:nvPicPr>
                        <p:blipFill>
                          <a:blip r:embed="rId13"/>
                          <a:stretch>
                            <a:fillRect/>
                          </a:stretch>
                        </p:blipFill>
                        <p:spPr>
                          <a:xfrm>
                            <a:off x="3681256" y="2066107"/>
                            <a:ext cx="668338" cy="258762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63" name="オブジェクト 6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0969050"/>
                </p:ext>
              </p:extLst>
            </p:nvPr>
          </p:nvGraphicFramePr>
          <p:xfrm>
            <a:off x="3222735" y="2074224"/>
            <a:ext cx="185738" cy="258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899" name="Equation" r:id="rId14" imgW="126720" imgH="177480" progId="Equation.DSMT4">
                    <p:embed/>
                  </p:oleObj>
                </mc:Choice>
                <mc:Fallback>
                  <p:oleObj name="Equation" r:id="rId14" imgW="126720" imgH="177480" progId="Equation.DSMT4">
                    <p:embed/>
                    <p:pic>
                      <p:nvPicPr>
                        <p:cNvPr id="56" name="オブジェクト 55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3222735" y="2074224"/>
                          <a:ext cx="185738" cy="2587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91184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383004"/>
            <a:ext cx="7448872" cy="6588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ja-JP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静定と不静定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508104" y="44450"/>
            <a:ext cx="360097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14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Mechanics of Robot Materials and Structures</a:t>
            </a:r>
          </a:p>
        </p:txBody>
      </p:sp>
      <p:sp>
        <p:nvSpPr>
          <p:cNvPr id="10" name="Text Box 114"/>
          <p:cNvSpPr txBox="1">
            <a:spLocks noChangeArrowheads="1"/>
          </p:cNvSpPr>
          <p:nvPr/>
        </p:nvSpPr>
        <p:spPr bwMode="auto">
          <a:xfrm>
            <a:off x="467544" y="1268760"/>
            <a:ext cx="77048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000" b="1" dirty="0">
                <a:solidFill>
                  <a:srgbClr val="FF0000"/>
                </a:solidFill>
              </a:rPr>
              <a:t>こんな問題は不静定梁（</a:t>
            </a:r>
            <a:r>
              <a:rPr lang="en-US" altLang="ja-JP" sz="2000" b="1" dirty="0">
                <a:solidFill>
                  <a:srgbClr val="FF0000"/>
                </a:solidFill>
              </a:rPr>
              <a:t>Statically-indeterminate beam</a:t>
            </a:r>
            <a:r>
              <a:rPr lang="ja-JP" altLang="en-US" sz="2000" b="1" dirty="0">
                <a:solidFill>
                  <a:srgbClr val="FF0000"/>
                </a:solidFill>
              </a:rPr>
              <a:t>）：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130348" y="2974948"/>
            <a:ext cx="6786068" cy="191096"/>
          </a:xfrm>
          <a:prstGeom prst="rect">
            <a:avLst/>
          </a:prstGeom>
          <a:ln w="190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6" name="グループ化 15"/>
          <p:cNvGrpSpPr/>
          <p:nvPr/>
        </p:nvGrpSpPr>
        <p:grpSpPr>
          <a:xfrm rot="10800000" flipV="1">
            <a:off x="7905712" y="2487036"/>
            <a:ext cx="253953" cy="1207198"/>
            <a:chOff x="5015814" y="1556792"/>
            <a:chExt cx="253953" cy="1207198"/>
          </a:xfrm>
        </p:grpSpPr>
        <p:cxnSp>
          <p:nvCxnSpPr>
            <p:cNvPr id="17" name="直線コネクタ 16"/>
            <p:cNvCxnSpPr/>
            <p:nvPr/>
          </p:nvCxnSpPr>
          <p:spPr>
            <a:xfrm>
              <a:off x="5259626" y="1556792"/>
              <a:ext cx="10141" cy="120719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 flipH="1">
              <a:off x="5015814" y="1648171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H="1">
              <a:off x="5015814" y="181850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 flipH="1">
              <a:off x="5015814" y="199715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 flipH="1">
              <a:off x="5015814" y="2165904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H="1">
              <a:off x="5015814" y="233623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 flipH="1">
              <a:off x="5015814" y="251488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直線コネクタ 33"/>
          <p:cNvCxnSpPr/>
          <p:nvPr/>
        </p:nvCxnSpPr>
        <p:spPr>
          <a:xfrm flipV="1">
            <a:off x="1124256" y="3080259"/>
            <a:ext cx="7200095" cy="20752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2878520" y="2187334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114"/>
          <p:cNvSpPr txBox="1">
            <a:spLocks noChangeArrowheads="1"/>
          </p:cNvSpPr>
          <p:nvPr/>
        </p:nvSpPr>
        <p:spPr bwMode="auto">
          <a:xfrm>
            <a:off x="2037364" y="2020797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cxnSp>
        <p:nvCxnSpPr>
          <p:cNvPr id="37" name="直線コネクタ 36"/>
          <p:cNvCxnSpPr/>
          <p:nvPr/>
        </p:nvCxnSpPr>
        <p:spPr>
          <a:xfrm>
            <a:off x="4390688" y="2162406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5974864" y="2162406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V="1">
            <a:off x="1124256" y="1916832"/>
            <a:ext cx="0" cy="1055193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114"/>
          <p:cNvSpPr txBox="1">
            <a:spLocks noChangeArrowheads="1"/>
          </p:cNvSpPr>
          <p:nvPr/>
        </p:nvSpPr>
        <p:spPr bwMode="auto">
          <a:xfrm>
            <a:off x="393445" y="1952692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rgbClr val="FF0000"/>
                </a:solidFill>
              </a:rPr>
              <a:t>R</a:t>
            </a:r>
            <a:r>
              <a:rPr lang="en-US" altLang="ja-JP" sz="1600" b="1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41" name="直線コネクタ 40"/>
          <p:cNvCxnSpPr/>
          <p:nvPr/>
        </p:nvCxnSpPr>
        <p:spPr>
          <a:xfrm flipV="1">
            <a:off x="7916416" y="1916832"/>
            <a:ext cx="0" cy="1055193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 Box 114"/>
          <p:cNvSpPr txBox="1">
            <a:spLocks noChangeArrowheads="1"/>
          </p:cNvSpPr>
          <p:nvPr/>
        </p:nvSpPr>
        <p:spPr bwMode="auto">
          <a:xfrm>
            <a:off x="7185605" y="1952692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rgbClr val="FF0000"/>
                </a:solidFill>
              </a:rPr>
              <a:t>R</a:t>
            </a:r>
            <a:r>
              <a:rPr lang="en-US" altLang="ja-JP" sz="1600" b="1" dirty="0">
                <a:solidFill>
                  <a:srgbClr val="FF0000"/>
                </a:solidFill>
              </a:rPr>
              <a:t>2</a:t>
            </a:r>
          </a:p>
        </p:txBody>
      </p:sp>
      <p:cxnSp>
        <p:nvCxnSpPr>
          <p:cNvPr id="50" name="直線コネクタ 49"/>
          <p:cNvCxnSpPr/>
          <p:nvPr/>
        </p:nvCxnSpPr>
        <p:spPr>
          <a:xfrm>
            <a:off x="2026998" y="2187334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5195350" y="2162406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6851534" y="2162406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オブジェクト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8358009"/>
              </p:ext>
            </p:extLst>
          </p:nvPr>
        </p:nvGraphicFramePr>
        <p:xfrm>
          <a:off x="2335213" y="4165600"/>
          <a:ext cx="1843087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08" name="Equation" r:id="rId3" imgW="1155600" imgH="228600" progId="Equation.DSMT4">
                  <p:embed/>
                </p:oleObj>
              </mc:Choice>
              <mc:Fallback>
                <p:oleObj name="Equation" r:id="rId3" imgW="1155600" imgH="228600" progId="Equation.DSMT4">
                  <p:embed/>
                  <p:pic>
                    <p:nvPicPr>
                      <p:cNvPr id="53" name="オブジェクト 5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35213" y="4165600"/>
                        <a:ext cx="1843087" cy="360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Text Box 114"/>
          <p:cNvSpPr txBox="1">
            <a:spLocks noChangeArrowheads="1"/>
          </p:cNvSpPr>
          <p:nvPr/>
        </p:nvSpPr>
        <p:spPr bwMode="auto">
          <a:xfrm>
            <a:off x="4843448" y="3350334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55" name="オブジェクト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4880872"/>
              </p:ext>
            </p:extLst>
          </p:nvPr>
        </p:nvGraphicFramePr>
        <p:xfrm>
          <a:off x="2519363" y="4632325"/>
          <a:ext cx="4587875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09" name="Equation" r:id="rId5" imgW="3009600" imgH="812520" progId="Equation.DSMT4">
                  <p:embed/>
                </p:oleObj>
              </mc:Choice>
              <mc:Fallback>
                <p:oleObj name="Equation" r:id="rId5" imgW="3009600" imgH="812520" progId="Equation.DSMT4">
                  <p:embed/>
                  <p:pic>
                    <p:nvPicPr>
                      <p:cNvPr id="55" name="オブジェクト 5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19363" y="4632325"/>
                        <a:ext cx="4587875" cy="1223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Text Box 114"/>
          <p:cNvSpPr txBox="1">
            <a:spLocks noChangeArrowheads="1"/>
          </p:cNvSpPr>
          <p:nvPr/>
        </p:nvSpPr>
        <p:spPr bwMode="auto">
          <a:xfrm>
            <a:off x="7895325" y="2673816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57" name="Text Box 114"/>
          <p:cNvSpPr txBox="1">
            <a:spLocks noChangeArrowheads="1"/>
          </p:cNvSpPr>
          <p:nvPr/>
        </p:nvSpPr>
        <p:spPr bwMode="auto">
          <a:xfrm>
            <a:off x="507720" y="4176896"/>
            <a:ext cx="18552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1600" b="1" dirty="0">
                <a:solidFill>
                  <a:srgbClr val="FF0000"/>
                </a:solidFill>
              </a:rPr>
              <a:t>力の釣り合いから：</a:t>
            </a:r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58" name="Text Box 114"/>
          <p:cNvSpPr txBox="1">
            <a:spLocks noChangeArrowheads="1"/>
          </p:cNvSpPr>
          <p:nvPr/>
        </p:nvSpPr>
        <p:spPr bwMode="auto">
          <a:xfrm>
            <a:off x="496728" y="4660043"/>
            <a:ext cx="19454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1600" b="1" dirty="0">
                <a:solidFill>
                  <a:srgbClr val="FF0000"/>
                </a:solidFill>
              </a:rPr>
              <a:t>左端まわりのモーメントの釣り合いから：</a:t>
            </a:r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59" name="Text Box 114"/>
          <p:cNvSpPr txBox="1">
            <a:spLocks noChangeArrowheads="1"/>
          </p:cNvSpPr>
          <p:nvPr/>
        </p:nvSpPr>
        <p:spPr bwMode="auto">
          <a:xfrm>
            <a:off x="496728" y="5328751"/>
            <a:ext cx="19454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1600" b="1" dirty="0">
                <a:solidFill>
                  <a:srgbClr val="FF0000"/>
                </a:solidFill>
              </a:rPr>
              <a:t>右端まわりのモーメントの釣り合いから：</a:t>
            </a:r>
            <a:endParaRPr lang="en-US" altLang="ja-JP" sz="1600" b="1" dirty="0">
              <a:solidFill>
                <a:srgbClr val="FF0000"/>
              </a:solidFill>
            </a:endParaRPr>
          </a:p>
        </p:txBody>
      </p:sp>
      <p:cxnSp>
        <p:nvCxnSpPr>
          <p:cNvPr id="62" name="直線コネクタ 61"/>
          <p:cNvCxnSpPr/>
          <p:nvPr/>
        </p:nvCxnSpPr>
        <p:spPr>
          <a:xfrm>
            <a:off x="3635896" y="2169110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 Box 114"/>
          <p:cNvSpPr txBox="1">
            <a:spLocks noChangeArrowheads="1"/>
          </p:cNvSpPr>
          <p:nvPr/>
        </p:nvSpPr>
        <p:spPr bwMode="auto">
          <a:xfrm>
            <a:off x="102472" y="6041424"/>
            <a:ext cx="89289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1600" b="1" dirty="0">
                <a:solidFill>
                  <a:srgbClr val="FF0000"/>
                </a:solidFill>
              </a:rPr>
              <a:t>式が３つ（２つが独立）に対して，変数が３つ（</a:t>
            </a:r>
            <a:r>
              <a:rPr lang="en-US" altLang="ja-JP" sz="1600" b="1" dirty="0">
                <a:solidFill>
                  <a:srgbClr val="FF0000"/>
                </a:solidFill>
              </a:rPr>
              <a:t>R</a:t>
            </a:r>
            <a:r>
              <a:rPr lang="en-US" altLang="ja-JP" sz="1200" b="1" dirty="0">
                <a:solidFill>
                  <a:srgbClr val="FF0000"/>
                </a:solidFill>
              </a:rPr>
              <a:t>1</a:t>
            </a:r>
            <a:r>
              <a:rPr lang="en-US" altLang="ja-JP" sz="1600" b="1" dirty="0">
                <a:solidFill>
                  <a:srgbClr val="FF0000"/>
                </a:solidFill>
              </a:rPr>
              <a:t>, R</a:t>
            </a:r>
            <a:r>
              <a:rPr lang="en-US" altLang="ja-JP" sz="1200" b="1" dirty="0">
                <a:solidFill>
                  <a:srgbClr val="FF0000"/>
                </a:solidFill>
              </a:rPr>
              <a:t>2</a:t>
            </a:r>
            <a:r>
              <a:rPr lang="en-US" altLang="ja-JP" sz="1600" b="1" dirty="0">
                <a:solidFill>
                  <a:srgbClr val="FF0000"/>
                </a:solidFill>
              </a:rPr>
              <a:t>, M</a:t>
            </a:r>
            <a:r>
              <a:rPr lang="ja-JP" altLang="en-US" sz="1600" b="1" dirty="0">
                <a:solidFill>
                  <a:srgbClr val="FF0000"/>
                </a:solidFill>
              </a:rPr>
              <a:t>）なので，解が一意に定まらない（モーメントを固定したことにより</a:t>
            </a:r>
            <a:r>
              <a:rPr lang="en-US" altLang="ja-JP" sz="1600" b="1" dirty="0">
                <a:solidFill>
                  <a:srgbClr val="FF0000"/>
                </a:solidFill>
              </a:rPr>
              <a:t>0</a:t>
            </a:r>
            <a:r>
              <a:rPr lang="ja-JP" altLang="en-US" sz="1600" b="1" dirty="0" err="1">
                <a:solidFill>
                  <a:srgbClr val="FF0000"/>
                </a:solidFill>
              </a:rPr>
              <a:t>でなく</a:t>
            </a:r>
            <a:r>
              <a:rPr lang="ja-JP" altLang="en-US" sz="1600" b="1" dirty="0">
                <a:solidFill>
                  <a:srgbClr val="FF0000"/>
                </a:solidFill>
              </a:rPr>
              <a:t>なり，未知数となった）．→不静定→つまり，もう一つの式が必要．</a:t>
            </a:r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45" name="Text Box 114"/>
          <p:cNvSpPr txBox="1">
            <a:spLocks noChangeArrowheads="1"/>
          </p:cNvSpPr>
          <p:nvPr/>
        </p:nvSpPr>
        <p:spPr bwMode="auto">
          <a:xfrm>
            <a:off x="7114473" y="3376427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rgbClr val="FF0000"/>
                </a:solidFill>
              </a:rPr>
              <a:t>M</a:t>
            </a:r>
            <a:r>
              <a:rPr lang="en-US" altLang="ja-JP" sz="160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" name="円弧 1"/>
          <p:cNvSpPr/>
          <p:nvPr/>
        </p:nvSpPr>
        <p:spPr>
          <a:xfrm>
            <a:off x="7684046" y="2737783"/>
            <a:ext cx="432048" cy="700100"/>
          </a:xfrm>
          <a:prstGeom prst="arc">
            <a:avLst>
              <a:gd name="adj1" fmla="val 14270856"/>
              <a:gd name="adj2" fmla="val 8525448"/>
            </a:avLst>
          </a:prstGeom>
          <a:ln w="19050"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7" name="グループ化 46"/>
          <p:cNvGrpSpPr/>
          <p:nvPr/>
        </p:nvGrpSpPr>
        <p:grpSpPr>
          <a:xfrm rot="5400000" flipH="1">
            <a:off x="1050887" y="3175122"/>
            <a:ext cx="253953" cy="1207198"/>
            <a:chOff x="5015814" y="1556792"/>
            <a:chExt cx="253953" cy="1207198"/>
          </a:xfrm>
        </p:grpSpPr>
        <p:cxnSp>
          <p:nvCxnSpPr>
            <p:cNvPr id="48" name="直線コネクタ 47"/>
            <p:cNvCxnSpPr/>
            <p:nvPr/>
          </p:nvCxnSpPr>
          <p:spPr>
            <a:xfrm>
              <a:off x="5259626" y="1556792"/>
              <a:ext cx="10141" cy="120719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>
            <a:xfrm flipH="1">
              <a:off x="5015814" y="1648171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>
            <a:xfrm flipH="1">
              <a:off x="5015814" y="181850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>
            <a:xfrm flipH="1">
              <a:off x="5015814" y="199715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>
            <a:xfrm flipH="1">
              <a:off x="5015814" y="2165904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/>
            <p:nvPr/>
          </p:nvCxnSpPr>
          <p:spPr>
            <a:xfrm flipH="1">
              <a:off x="5015814" y="233623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/>
            <p:cNvCxnSpPr/>
            <p:nvPr/>
          </p:nvCxnSpPr>
          <p:spPr>
            <a:xfrm flipH="1">
              <a:off x="5015814" y="251488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楕円 66"/>
          <p:cNvSpPr/>
          <p:nvPr/>
        </p:nvSpPr>
        <p:spPr>
          <a:xfrm>
            <a:off x="895656" y="3183561"/>
            <a:ext cx="457200" cy="457200"/>
          </a:xfrm>
          <a:prstGeom prst="ellips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132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383004"/>
            <a:ext cx="7448872" cy="6588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ja-JP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静定と不静定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508104" y="44450"/>
            <a:ext cx="360097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14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Mechanics of Robot Materials and Structures</a:t>
            </a:r>
          </a:p>
        </p:txBody>
      </p:sp>
      <p:sp>
        <p:nvSpPr>
          <p:cNvPr id="10" name="Text Box 114"/>
          <p:cNvSpPr txBox="1">
            <a:spLocks noChangeArrowheads="1"/>
          </p:cNvSpPr>
          <p:nvPr/>
        </p:nvSpPr>
        <p:spPr bwMode="auto">
          <a:xfrm>
            <a:off x="467544" y="1268760"/>
            <a:ext cx="77048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000" b="1" dirty="0">
                <a:solidFill>
                  <a:srgbClr val="FF0000"/>
                </a:solidFill>
              </a:rPr>
              <a:t>こんな問題は不静定梁（</a:t>
            </a:r>
            <a:r>
              <a:rPr lang="en-US" altLang="ja-JP" sz="2000" b="1" dirty="0">
                <a:solidFill>
                  <a:srgbClr val="FF0000"/>
                </a:solidFill>
              </a:rPr>
              <a:t>Statically-indeterminate beam</a:t>
            </a:r>
            <a:r>
              <a:rPr lang="ja-JP" altLang="en-US" sz="2000" b="1" dirty="0">
                <a:solidFill>
                  <a:srgbClr val="FF0000"/>
                </a:solidFill>
              </a:rPr>
              <a:t>）：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130348" y="2974948"/>
            <a:ext cx="6786068" cy="191096"/>
          </a:xfrm>
          <a:prstGeom prst="rect">
            <a:avLst/>
          </a:prstGeom>
          <a:ln w="190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4" name="直線コネクタ 33"/>
          <p:cNvCxnSpPr/>
          <p:nvPr/>
        </p:nvCxnSpPr>
        <p:spPr>
          <a:xfrm flipV="1">
            <a:off x="1124256" y="3080259"/>
            <a:ext cx="7200095" cy="20752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2878520" y="2187334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114"/>
          <p:cNvSpPr txBox="1">
            <a:spLocks noChangeArrowheads="1"/>
          </p:cNvSpPr>
          <p:nvPr/>
        </p:nvSpPr>
        <p:spPr bwMode="auto">
          <a:xfrm>
            <a:off x="2037364" y="2020797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cxnSp>
        <p:nvCxnSpPr>
          <p:cNvPr id="37" name="直線コネクタ 36"/>
          <p:cNvCxnSpPr/>
          <p:nvPr/>
        </p:nvCxnSpPr>
        <p:spPr>
          <a:xfrm>
            <a:off x="4390688" y="2162406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5974864" y="2162406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V="1">
            <a:off x="1124256" y="1916832"/>
            <a:ext cx="0" cy="1055193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114"/>
          <p:cNvSpPr txBox="1">
            <a:spLocks noChangeArrowheads="1"/>
          </p:cNvSpPr>
          <p:nvPr/>
        </p:nvSpPr>
        <p:spPr bwMode="auto">
          <a:xfrm>
            <a:off x="393445" y="1952692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rgbClr val="FF0000"/>
                </a:solidFill>
              </a:rPr>
              <a:t>R</a:t>
            </a:r>
            <a:r>
              <a:rPr lang="en-US" altLang="ja-JP" sz="1600" b="1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41" name="直線コネクタ 40"/>
          <p:cNvCxnSpPr/>
          <p:nvPr/>
        </p:nvCxnSpPr>
        <p:spPr>
          <a:xfrm flipV="1">
            <a:off x="7916416" y="1916832"/>
            <a:ext cx="0" cy="1055193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 Box 114"/>
          <p:cNvSpPr txBox="1">
            <a:spLocks noChangeArrowheads="1"/>
          </p:cNvSpPr>
          <p:nvPr/>
        </p:nvSpPr>
        <p:spPr bwMode="auto">
          <a:xfrm>
            <a:off x="7185605" y="1952692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rgbClr val="FF0000"/>
                </a:solidFill>
              </a:rPr>
              <a:t>R</a:t>
            </a:r>
            <a:r>
              <a:rPr lang="en-US" altLang="ja-JP" sz="1600" b="1" dirty="0">
                <a:solidFill>
                  <a:srgbClr val="FF0000"/>
                </a:solidFill>
              </a:rPr>
              <a:t>2</a:t>
            </a:r>
          </a:p>
        </p:txBody>
      </p:sp>
      <p:cxnSp>
        <p:nvCxnSpPr>
          <p:cNvPr id="50" name="直線コネクタ 49"/>
          <p:cNvCxnSpPr/>
          <p:nvPr/>
        </p:nvCxnSpPr>
        <p:spPr>
          <a:xfrm>
            <a:off x="2026998" y="2187334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5195350" y="2162406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6851534" y="2162406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 Box 114"/>
          <p:cNvSpPr txBox="1">
            <a:spLocks noChangeArrowheads="1"/>
          </p:cNvSpPr>
          <p:nvPr/>
        </p:nvSpPr>
        <p:spPr bwMode="auto">
          <a:xfrm>
            <a:off x="3646540" y="3191422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56" name="Text Box 114"/>
          <p:cNvSpPr txBox="1">
            <a:spLocks noChangeArrowheads="1"/>
          </p:cNvSpPr>
          <p:nvPr/>
        </p:nvSpPr>
        <p:spPr bwMode="auto">
          <a:xfrm>
            <a:off x="7895325" y="2673816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cxnSp>
        <p:nvCxnSpPr>
          <p:cNvPr id="62" name="直線コネクタ 61"/>
          <p:cNvCxnSpPr/>
          <p:nvPr/>
        </p:nvCxnSpPr>
        <p:spPr>
          <a:xfrm>
            <a:off x="3635896" y="2169110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 Box 114"/>
          <p:cNvSpPr txBox="1">
            <a:spLocks noChangeArrowheads="1"/>
          </p:cNvSpPr>
          <p:nvPr/>
        </p:nvSpPr>
        <p:spPr bwMode="auto">
          <a:xfrm>
            <a:off x="755576" y="3882534"/>
            <a:ext cx="75687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600" b="1" dirty="0">
                <a:solidFill>
                  <a:srgbClr val="FF0000"/>
                </a:solidFill>
              </a:rPr>
              <a:t>もうひとつの式として，たわみを求める．</a:t>
            </a:r>
            <a:endParaRPr lang="en-US" altLang="ja-JP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46" name="オブジェクト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0287841"/>
              </p:ext>
            </p:extLst>
          </p:nvPr>
        </p:nvGraphicFramePr>
        <p:xfrm>
          <a:off x="3087688" y="4722813"/>
          <a:ext cx="174625" cy="26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88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55" name="オブジェクト 5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87688" y="4722813"/>
                        <a:ext cx="174625" cy="268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ext Box 114"/>
          <p:cNvSpPr txBox="1">
            <a:spLocks noChangeArrowheads="1"/>
          </p:cNvSpPr>
          <p:nvPr/>
        </p:nvSpPr>
        <p:spPr bwMode="auto">
          <a:xfrm>
            <a:off x="755576" y="4272242"/>
            <a:ext cx="54006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600" b="1" dirty="0">
                <a:solidFill>
                  <a:srgbClr val="FF0000"/>
                </a:solidFill>
              </a:rPr>
              <a:t>切断面</a:t>
            </a:r>
            <a:r>
              <a:rPr lang="en-US" altLang="ja-JP" sz="1600" b="1" dirty="0">
                <a:solidFill>
                  <a:srgbClr val="FF0000"/>
                </a:solidFill>
              </a:rPr>
              <a:t>x</a:t>
            </a:r>
            <a:r>
              <a:rPr lang="ja-JP" altLang="en-US" sz="1600" b="1" dirty="0">
                <a:solidFill>
                  <a:srgbClr val="FF0000"/>
                </a:solidFill>
              </a:rPr>
              <a:t>を基準として，左側の曲げモーメント</a:t>
            </a:r>
            <a:r>
              <a:rPr lang="en-US" altLang="ja-JP" sz="1600" b="1" dirty="0">
                <a:solidFill>
                  <a:srgbClr val="FF0000"/>
                </a:solidFill>
              </a:rPr>
              <a:t>M</a:t>
            </a:r>
            <a:r>
              <a:rPr lang="ja-JP" altLang="en-US" sz="1600" b="1" dirty="0">
                <a:solidFill>
                  <a:srgbClr val="FF0000"/>
                </a:solidFill>
              </a:rPr>
              <a:t>を求めると</a:t>
            </a:r>
            <a:endParaRPr lang="en-US" altLang="ja-JP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49" name="オブジェクト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5304939"/>
              </p:ext>
            </p:extLst>
          </p:nvPr>
        </p:nvGraphicFramePr>
        <p:xfrm>
          <a:off x="1266825" y="4594225"/>
          <a:ext cx="4435475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89" name="Equation" r:id="rId5" imgW="3225600" imgH="393480" progId="Equation.DSMT4">
                  <p:embed/>
                </p:oleObj>
              </mc:Choice>
              <mc:Fallback>
                <p:oleObj name="Equation" r:id="rId5" imgW="3225600" imgH="393480" progId="Equation.DSMT4">
                  <p:embed/>
                  <p:pic>
                    <p:nvPicPr>
                      <p:cNvPr id="51" name="オブジェクト 5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66825" y="4594225"/>
                        <a:ext cx="4435475" cy="538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円弧 59"/>
          <p:cNvSpPr/>
          <p:nvPr/>
        </p:nvSpPr>
        <p:spPr>
          <a:xfrm>
            <a:off x="2968152" y="2713272"/>
            <a:ext cx="555976" cy="744051"/>
          </a:xfrm>
          <a:prstGeom prst="arc">
            <a:avLst>
              <a:gd name="adj1" fmla="val 16200000"/>
              <a:gd name="adj2" fmla="val 5021135"/>
            </a:avLst>
          </a:prstGeom>
          <a:noFill/>
          <a:ln w="19050">
            <a:solidFill>
              <a:srgbClr val="FF0000"/>
            </a:solidFill>
            <a:headEnd type="triangl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楕円 60"/>
          <p:cNvSpPr/>
          <p:nvPr/>
        </p:nvSpPr>
        <p:spPr>
          <a:xfrm>
            <a:off x="3121498" y="3034688"/>
            <a:ext cx="107003" cy="107003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4" name="直線コネクタ 63"/>
          <p:cNvCxnSpPr/>
          <p:nvPr/>
        </p:nvCxnSpPr>
        <p:spPr>
          <a:xfrm>
            <a:off x="1124256" y="3046154"/>
            <a:ext cx="1467728" cy="9737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 Box 114"/>
          <p:cNvSpPr txBox="1">
            <a:spLocks noChangeArrowheads="1"/>
          </p:cNvSpPr>
          <p:nvPr/>
        </p:nvSpPr>
        <p:spPr bwMode="auto">
          <a:xfrm>
            <a:off x="1990586" y="2482786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ξ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591984" y="2956465"/>
            <a:ext cx="58838" cy="2189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Text Box 114"/>
          <p:cNvSpPr txBox="1">
            <a:spLocks noChangeArrowheads="1"/>
          </p:cNvSpPr>
          <p:nvPr/>
        </p:nvSpPr>
        <p:spPr bwMode="auto">
          <a:xfrm>
            <a:off x="2182633" y="3146582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dξ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67" name="Text Box 114"/>
          <p:cNvSpPr txBox="1">
            <a:spLocks noChangeArrowheads="1"/>
          </p:cNvSpPr>
          <p:nvPr/>
        </p:nvSpPr>
        <p:spPr bwMode="auto">
          <a:xfrm>
            <a:off x="2582513" y="3156219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68" name="Text Box 114"/>
          <p:cNvSpPr txBox="1">
            <a:spLocks noChangeArrowheads="1"/>
          </p:cNvSpPr>
          <p:nvPr/>
        </p:nvSpPr>
        <p:spPr bwMode="auto">
          <a:xfrm>
            <a:off x="644858" y="5301208"/>
            <a:ext cx="113660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600" b="1" dirty="0">
                <a:solidFill>
                  <a:srgbClr val="FF0000"/>
                </a:solidFill>
              </a:rPr>
              <a:t>たわみ角：</a:t>
            </a:r>
            <a:endParaRPr lang="en-US" altLang="ja-JP" sz="1600" b="1" dirty="0">
              <a:solidFill>
                <a:srgbClr val="FF0000"/>
              </a:solidFill>
            </a:endParaRPr>
          </a:p>
        </p:txBody>
      </p:sp>
      <p:grpSp>
        <p:nvGrpSpPr>
          <p:cNvPr id="69" name="グループ化 68"/>
          <p:cNvGrpSpPr/>
          <p:nvPr/>
        </p:nvGrpSpPr>
        <p:grpSpPr>
          <a:xfrm rot="10800000" flipV="1">
            <a:off x="7905712" y="2487036"/>
            <a:ext cx="253953" cy="1207198"/>
            <a:chOff x="5015814" y="1556792"/>
            <a:chExt cx="253953" cy="1207198"/>
          </a:xfrm>
        </p:grpSpPr>
        <p:cxnSp>
          <p:nvCxnSpPr>
            <p:cNvPr id="70" name="直線コネクタ 69"/>
            <p:cNvCxnSpPr/>
            <p:nvPr/>
          </p:nvCxnSpPr>
          <p:spPr>
            <a:xfrm>
              <a:off x="5259626" y="1556792"/>
              <a:ext cx="10141" cy="120719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>
            <a:xfrm flipH="1">
              <a:off x="5015814" y="1648171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/>
            <p:nvPr/>
          </p:nvCxnSpPr>
          <p:spPr>
            <a:xfrm flipH="1">
              <a:off x="5015814" y="181850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/>
            <p:nvPr/>
          </p:nvCxnSpPr>
          <p:spPr>
            <a:xfrm flipH="1">
              <a:off x="5015814" y="199715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>
            <a:xfrm flipH="1">
              <a:off x="5015814" y="2165904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>
            <a:xfrm flipH="1">
              <a:off x="5015814" y="233623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>
            <a:xfrm flipH="1">
              <a:off x="5015814" y="251488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Text Box 114"/>
          <p:cNvSpPr txBox="1">
            <a:spLocks noChangeArrowheads="1"/>
          </p:cNvSpPr>
          <p:nvPr/>
        </p:nvSpPr>
        <p:spPr bwMode="auto">
          <a:xfrm>
            <a:off x="7114473" y="3376427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rgbClr val="FF0000"/>
                </a:solidFill>
              </a:rPr>
              <a:t>M</a:t>
            </a:r>
            <a:r>
              <a:rPr lang="en-US" altLang="ja-JP" sz="160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8" name="円弧 77"/>
          <p:cNvSpPr/>
          <p:nvPr/>
        </p:nvSpPr>
        <p:spPr>
          <a:xfrm>
            <a:off x="7684046" y="2737783"/>
            <a:ext cx="432048" cy="700100"/>
          </a:xfrm>
          <a:prstGeom prst="arc">
            <a:avLst>
              <a:gd name="adj1" fmla="val 14270856"/>
              <a:gd name="adj2" fmla="val 8525448"/>
            </a:avLst>
          </a:prstGeom>
          <a:ln w="19050"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9" name="グループ化 78"/>
          <p:cNvGrpSpPr/>
          <p:nvPr/>
        </p:nvGrpSpPr>
        <p:grpSpPr>
          <a:xfrm rot="5400000" flipH="1">
            <a:off x="1050887" y="3175122"/>
            <a:ext cx="253953" cy="1207198"/>
            <a:chOff x="5015814" y="1556792"/>
            <a:chExt cx="253953" cy="1207198"/>
          </a:xfrm>
        </p:grpSpPr>
        <p:cxnSp>
          <p:nvCxnSpPr>
            <p:cNvPr id="80" name="直線コネクタ 79"/>
            <p:cNvCxnSpPr/>
            <p:nvPr/>
          </p:nvCxnSpPr>
          <p:spPr>
            <a:xfrm>
              <a:off x="5259626" y="1556792"/>
              <a:ext cx="10141" cy="120719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コネクタ 80"/>
            <p:cNvCxnSpPr/>
            <p:nvPr/>
          </p:nvCxnSpPr>
          <p:spPr>
            <a:xfrm flipH="1">
              <a:off x="5015814" y="1648171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コネクタ 81"/>
            <p:cNvCxnSpPr/>
            <p:nvPr/>
          </p:nvCxnSpPr>
          <p:spPr>
            <a:xfrm flipH="1">
              <a:off x="5015814" y="181850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コネクタ 82"/>
            <p:cNvCxnSpPr/>
            <p:nvPr/>
          </p:nvCxnSpPr>
          <p:spPr>
            <a:xfrm flipH="1">
              <a:off x="5015814" y="199715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コネクタ 83"/>
            <p:cNvCxnSpPr/>
            <p:nvPr/>
          </p:nvCxnSpPr>
          <p:spPr>
            <a:xfrm flipH="1">
              <a:off x="5015814" y="2165904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コネクタ 84"/>
            <p:cNvCxnSpPr/>
            <p:nvPr/>
          </p:nvCxnSpPr>
          <p:spPr>
            <a:xfrm flipH="1">
              <a:off x="5015814" y="233623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コネクタ 85"/>
            <p:cNvCxnSpPr/>
            <p:nvPr/>
          </p:nvCxnSpPr>
          <p:spPr>
            <a:xfrm flipH="1">
              <a:off x="5015814" y="251488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楕円 86"/>
          <p:cNvSpPr/>
          <p:nvPr/>
        </p:nvSpPr>
        <p:spPr>
          <a:xfrm>
            <a:off x="895656" y="3183561"/>
            <a:ext cx="457200" cy="457200"/>
          </a:xfrm>
          <a:prstGeom prst="ellips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Text Box 114"/>
          <p:cNvSpPr txBox="1">
            <a:spLocks noChangeArrowheads="1"/>
          </p:cNvSpPr>
          <p:nvPr/>
        </p:nvSpPr>
        <p:spPr bwMode="auto">
          <a:xfrm>
            <a:off x="2913702" y="2282731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rgbClr val="FF0000"/>
                </a:solidFill>
              </a:rPr>
              <a:t>M</a:t>
            </a:r>
            <a:endParaRPr lang="en-US" altLang="ja-JP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89" name="オブジェクト 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9297139"/>
              </p:ext>
            </p:extLst>
          </p:nvPr>
        </p:nvGraphicFramePr>
        <p:xfrm>
          <a:off x="1781463" y="5157192"/>
          <a:ext cx="5395912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90" name="Equation" r:id="rId7" imgW="3924000" imgH="812520" progId="Equation.DSMT4">
                  <p:embed/>
                </p:oleObj>
              </mc:Choice>
              <mc:Fallback>
                <p:oleObj name="Equation" r:id="rId7" imgW="3924000" imgH="812520" progId="Equation.DSMT4">
                  <p:embed/>
                  <p:pic>
                    <p:nvPicPr>
                      <p:cNvPr id="49" name="オブジェクト 4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81463" y="5157192"/>
                        <a:ext cx="5395912" cy="1111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" name="Text Box 114"/>
          <p:cNvSpPr txBox="1">
            <a:spLocks noChangeArrowheads="1"/>
          </p:cNvSpPr>
          <p:nvPr/>
        </p:nvSpPr>
        <p:spPr bwMode="auto">
          <a:xfrm>
            <a:off x="644858" y="5805264"/>
            <a:ext cx="113660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600" b="1" dirty="0">
                <a:solidFill>
                  <a:srgbClr val="FF0000"/>
                </a:solidFill>
              </a:rPr>
              <a:t>たわみ：</a:t>
            </a:r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91" name="Text Box 114"/>
          <p:cNvSpPr txBox="1">
            <a:spLocks noChangeArrowheads="1"/>
          </p:cNvSpPr>
          <p:nvPr/>
        </p:nvSpPr>
        <p:spPr bwMode="auto">
          <a:xfrm>
            <a:off x="653534" y="6333048"/>
            <a:ext cx="19851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x=0, L</a:t>
            </a:r>
            <a:r>
              <a:rPr lang="ja-JP" altLang="en-US" sz="1600" b="1" dirty="0">
                <a:solidFill>
                  <a:srgbClr val="FF0000"/>
                </a:solidFill>
              </a:rPr>
              <a:t>で</a:t>
            </a:r>
            <a:r>
              <a:rPr lang="en-US" altLang="ja-JP" sz="1600" b="1" dirty="0">
                <a:solidFill>
                  <a:srgbClr val="FF0000"/>
                </a:solidFill>
              </a:rPr>
              <a:t>z=0</a:t>
            </a:r>
            <a:r>
              <a:rPr lang="ja-JP" altLang="en-US" sz="1600" b="1" dirty="0">
                <a:solidFill>
                  <a:srgbClr val="FF0000"/>
                </a:solidFill>
              </a:rPr>
              <a:t>より，</a:t>
            </a:r>
            <a:endParaRPr lang="en-US" altLang="ja-JP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92" name="オブジェクト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3151568"/>
              </p:ext>
            </p:extLst>
          </p:nvPr>
        </p:nvGraphicFramePr>
        <p:xfrm>
          <a:off x="2274224" y="6259637"/>
          <a:ext cx="366712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91" name="Equation" r:id="rId9" imgW="2666880" imgH="406080" progId="Equation.DSMT4">
                  <p:embed/>
                </p:oleObj>
              </mc:Choice>
              <mc:Fallback>
                <p:oleObj name="Equation" r:id="rId9" imgW="2666880" imgH="406080" progId="Equation.DSMT4">
                  <p:embed/>
                  <p:pic>
                    <p:nvPicPr>
                      <p:cNvPr id="89" name="オブジェクト 8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274224" y="6259637"/>
                        <a:ext cx="3667125" cy="555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" name="Text Box 114"/>
          <p:cNvSpPr txBox="1">
            <a:spLocks noChangeArrowheads="1"/>
          </p:cNvSpPr>
          <p:nvPr/>
        </p:nvSpPr>
        <p:spPr bwMode="auto">
          <a:xfrm>
            <a:off x="6517078" y="6142146"/>
            <a:ext cx="19851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x=L</a:t>
            </a:r>
            <a:r>
              <a:rPr lang="ja-JP" altLang="en-US" sz="1600" b="1" dirty="0">
                <a:solidFill>
                  <a:srgbClr val="FF0000"/>
                </a:solidFill>
              </a:rPr>
              <a:t>で</a:t>
            </a:r>
            <a:r>
              <a:rPr lang="en-US" altLang="ja-JP" sz="1600" b="1" dirty="0">
                <a:solidFill>
                  <a:srgbClr val="FF0000"/>
                </a:solidFill>
              </a:rPr>
              <a:t>θ=0</a:t>
            </a:r>
            <a:r>
              <a:rPr lang="ja-JP" altLang="en-US" sz="1600" b="1" dirty="0">
                <a:solidFill>
                  <a:srgbClr val="FF0000"/>
                </a:solidFill>
              </a:rPr>
              <a:t>より，</a:t>
            </a:r>
            <a:r>
              <a:rPr lang="en-US" altLang="ja-JP" sz="1600" b="1" dirty="0">
                <a:solidFill>
                  <a:srgbClr val="FF0000"/>
                </a:solidFill>
              </a:rPr>
              <a:t>R1</a:t>
            </a:r>
            <a:r>
              <a:rPr lang="ja-JP" altLang="en-US" sz="1600" b="1" dirty="0">
                <a:solidFill>
                  <a:srgbClr val="FF0000"/>
                </a:solidFill>
              </a:rPr>
              <a:t>が求められる．</a:t>
            </a:r>
            <a:endParaRPr lang="en-US" altLang="ja-JP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919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383004"/>
            <a:ext cx="7448872" cy="6588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ja-JP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静定と不静定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508104" y="44450"/>
            <a:ext cx="360097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14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Mechanics of Robot Materials and Structures</a:t>
            </a:r>
          </a:p>
        </p:txBody>
      </p:sp>
      <p:sp>
        <p:nvSpPr>
          <p:cNvPr id="10" name="Text Box 114"/>
          <p:cNvSpPr txBox="1">
            <a:spLocks noChangeArrowheads="1"/>
          </p:cNvSpPr>
          <p:nvPr/>
        </p:nvSpPr>
        <p:spPr bwMode="auto">
          <a:xfrm>
            <a:off x="467544" y="1268760"/>
            <a:ext cx="77048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000" b="1" dirty="0">
                <a:solidFill>
                  <a:srgbClr val="FF0000"/>
                </a:solidFill>
              </a:rPr>
              <a:t>こんな問題は不静定梁（</a:t>
            </a:r>
            <a:r>
              <a:rPr lang="en-US" altLang="ja-JP" sz="2000" b="1" dirty="0">
                <a:solidFill>
                  <a:srgbClr val="FF0000"/>
                </a:solidFill>
              </a:rPr>
              <a:t>Statically-indeterminate beam</a:t>
            </a:r>
            <a:r>
              <a:rPr lang="ja-JP" altLang="en-US" sz="2000" b="1" dirty="0">
                <a:solidFill>
                  <a:srgbClr val="FF0000"/>
                </a:solidFill>
              </a:rPr>
              <a:t>）：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130348" y="2974948"/>
            <a:ext cx="6786068" cy="191096"/>
          </a:xfrm>
          <a:prstGeom prst="rect">
            <a:avLst/>
          </a:prstGeom>
          <a:ln w="190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4" name="直線コネクタ 33"/>
          <p:cNvCxnSpPr/>
          <p:nvPr/>
        </p:nvCxnSpPr>
        <p:spPr>
          <a:xfrm flipV="1">
            <a:off x="1124256" y="3080259"/>
            <a:ext cx="7200095" cy="20752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2878520" y="2187334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114"/>
          <p:cNvSpPr txBox="1">
            <a:spLocks noChangeArrowheads="1"/>
          </p:cNvSpPr>
          <p:nvPr/>
        </p:nvSpPr>
        <p:spPr bwMode="auto">
          <a:xfrm>
            <a:off x="2037364" y="2020797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cxnSp>
        <p:nvCxnSpPr>
          <p:cNvPr id="37" name="直線コネクタ 36"/>
          <p:cNvCxnSpPr/>
          <p:nvPr/>
        </p:nvCxnSpPr>
        <p:spPr>
          <a:xfrm>
            <a:off x="4390688" y="2162406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5974864" y="2162406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V="1">
            <a:off x="1124256" y="1916832"/>
            <a:ext cx="0" cy="1055193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114"/>
          <p:cNvSpPr txBox="1">
            <a:spLocks noChangeArrowheads="1"/>
          </p:cNvSpPr>
          <p:nvPr/>
        </p:nvSpPr>
        <p:spPr bwMode="auto">
          <a:xfrm>
            <a:off x="393445" y="1952692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rgbClr val="FF0000"/>
                </a:solidFill>
              </a:rPr>
              <a:t>R</a:t>
            </a:r>
            <a:r>
              <a:rPr lang="en-US" altLang="ja-JP" sz="1600" b="1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41" name="直線コネクタ 40"/>
          <p:cNvCxnSpPr/>
          <p:nvPr/>
        </p:nvCxnSpPr>
        <p:spPr>
          <a:xfrm flipV="1">
            <a:off x="7916416" y="1916832"/>
            <a:ext cx="0" cy="1055193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 Box 114"/>
          <p:cNvSpPr txBox="1">
            <a:spLocks noChangeArrowheads="1"/>
          </p:cNvSpPr>
          <p:nvPr/>
        </p:nvSpPr>
        <p:spPr bwMode="auto">
          <a:xfrm>
            <a:off x="7185605" y="1952692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rgbClr val="FF0000"/>
                </a:solidFill>
              </a:rPr>
              <a:t>R</a:t>
            </a:r>
            <a:r>
              <a:rPr lang="en-US" altLang="ja-JP" sz="1600" b="1" dirty="0">
                <a:solidFill>
                  <a:srgbClr val="FF0000"/>
                </a:solidFill>
              </a:rPr>
              <a:t>2</a:t>
            </a:r>
          </a:p>
        </p:txBody>
      </p:sp>
      <p:cxnSp>
        <p:nvCxnSpPr>
          <p:cNvPr id="50" name="直線コネクタ 49"/>
          <p:cNvCxnSpPr/>
          <p:nvPr/>
        </p:nvCxnSpPr>
        <p:spPr>
          <a:xfrm>
            <a:off x="2026998" y="2187334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5195350" y="2162406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6851534" y="2162406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 Box 114"/>
          <p:cNvSpPr txBox="1">
            <a:spLocks noChangeArrowheads="1"/>
          </p:cNvSpPr>
          <p:nvPr/>
        </p:nvSpPr>
        <p:spPr bwMode="auto">
          <a:xfrm>
            <a:off x="3646540" y="3191422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56" name="Text Box 114"/>
          <p:cNvSpPr txBox="1">
            <a:spLocks noChangeArrowheads="1"/>
          </p:cNvSpPr>
          <p:nvPr/>
        </p:nvSpPr>
        <p:spPr bwMode="auto">
          <a:xfrm>
            <a:off x="7895325" y="2673816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cxnSp>
        <p:nvCxnSpPr>
          <p:cNvPr id="62" name="直線コネクタ 61"/>
          <p:cNvCxnSpPr/>
          <p:nvPr/>
        </p:nvCxnSpPr>
        <p:spPr>
          <a:xfrm>
            <a:off x="3635896" y="2169110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円弧 59"/>
          <p:cNvSpPr/>
          <p:nvPr/>
        </p:nvSpPr>
        <p:spPr>
          <a:xfrm>
            <a:off x="2968152" y="2713272"/>
            <a:ext cx="555976" cy="744051"/>
          </a:xfrm>
          <a:prstGeom prst="arc">
            <a:avLst>
              <a:gd name="adj1" fmla="val 16200000"/>
              <a:gd name="adj2" fmla="val 5021135"/>
            </a:avLst>
          </a:prstGeom>
          <a:noFill/>
          <a:ln w="19050">
            <a:solidFill>
              <a:srgbClr val="FF0000"/>
            </a:solidFill>
            <a:headEnd type="triangl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楕円 60"/>
          <p:cNvSpPr/>
          <p:nvPr/>
        </p:nvSpPr>
        <p:spPr>
          <a:xfrm>
            <a:off x="3121498" y="3034688"/>
            <a:ext cx="107003" cy="107003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4" name="直線コネクタ 63"/>
          <p:cNvCxnSpPr/>
          <p:nvPr/>
        </p:nvCxnSpPr>
        <p:spPr>
          <a:xfrm>
            <a:off x="1124256" y="3046154"/>
            <a:ext cx="1467728" cy="9737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 Box 114"/>
          <p:cNvSpPr txBox="1">
            <a:spLocks noChangeArrowheads="1"/>
          </p:cNvSpPr>
          <p:nvPr/>
        </p:nvSpPr>
        <p:spPr bwMode="auto">
          <a:xfrm>
            <a:off x="1990586" y="2482786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ξ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591984" y="2956465"/>
            <a:ext cx="58838" cy="2189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Text Box 114"/>
          <p:cNvSpPr txBox="1">
            <a:spLocks noChangeArrowheads="1"/>
          </p:cNvSpPr>
          <p:nvPr/>
        </p:nvSpPr>
        <p:spPr bwMode="auto">
          <a:xfrm>
            <a:off x="2182633" y="3146582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dξ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67" name="Text Box 114"/>
          <p:cNvSpPr txBox="1">
            <a:spLocks noChangeArrowheads="1"/>
          </p:cNvSpPr>
          <p:nvPr/>
        </p:nvSpPr>
        <p:spPr bwMode="auto">
          <a:xfrm>
            <a:off x="2582513" y="3156219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grpSp>
        <p:nvGrpSpPr>
          <p:cNvPr id="69" name="グループ化 68"/>
          <p:cNvGrpSpPr/>
          <p:nvPr/>
        </p:nvGrpSpPr>
        <p:grpSpPr>
          <a:xfrm rot="10800000" flipV="1">
            <a:off x="7905712" y="2487036"/>
            <a:ext cx="253953" cy="1207198"/>
            <a:chOff x="5015814" y="1556792"/>
            <a:chExt cx="253953" cy="1207198"/>
          </a:xfrm>
        </p:grpSpPr>
        <p:cxnSp>
          <p:nvCxnSpPr>
            <p:cNvPr id="70" name="直線コネクタ 69"/>
            <p:cNvCxnSpPr/>
            <p:nvPr/>
          </p:nvCxnSpPr>
          <p:spPr>
            <a:xfrm>
              <a:off x="5259626" y="1556792"/>
              <a:ext cx="10141" cy="120719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>
            <a:xfrm flipH="1">
              <a:off x="5015814" y="1648171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/>
            <p:nvPr/>
          </p:nvCxnSpPr>
          <p:spPr>
            <a:xfrm flipH="1">
              <a:off x="5015814" y="181850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/>
            <p:nvPr/>
          </p:nvCxnSpPr>
          <p:spPr>
            <a:xfrm flipH="1">
              <a:off x="5015814" y="199715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>
            <a:xfrm flipH="1">
              <a:off x="5015814" y="2165904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>
            <a:xfrm flipH="1">
              <a:off x="5015814" y="233623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>
            <a:xfrm flipH="1">
              <a:off x="5015814" y="251488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Text Box 114"/>
          <p:cNvSpPr txBox="1">
            <a:spLocks noChangeArrowheads="1"/>
          </p:cNvSpPr>
          <p:nvPr/>
        </p:nvSpPr>
        <p:spPr bwMode="auto">
          <a:xfrm>
            <a:off x="7114473" y="3376427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rgbClr val="FF0000"/>
                </a:solidFill>
              </a:rPr>
              <a:t>M</a:t>
            </a:r>
            <a:r>
              <a:rPr lang="en-US" altLang="ja-JP" sz="160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8" name="円弧 77"/>
          <p:cNvSpPr/>
          <p:nvPr/>
        </p:nvSpPr>
        <p:spPr>
          <a:xfrm>
            <a:off x="7684046" y="2737783"/>
            <a:ext cx="432048" cy="700100"/>
          </a:xfrm>
          <a:prstGeom prst="arc">
            <a:avLst>
              <a:gd name="adj1" fmla="val 14270856"/>
              <a:gd name="adj2" fmla="val 8525448"/>
            </a:avLst>
          </a:prstGeom>
          <a:ln w="19050"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楕円 86"/>
          <p:cNvSpPr/>
          <p:nvPr/>
        </p:nvSpPr>
        <p:spPr>
          <a:xfrm>
            <a:off x="895656" y="3183561"/>
            <a:ext cx="457200" cy="457200"/>
          </a:xfrm>
          <a:prstGeom prst="ellips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Text Box 114"/>
          <p:cNvSpPr txBox="1">
            <a:spLocks noChangeArrowheads="1"/>
          </p:cNvSpPr>
          <p:nvPr/>
        </p:nvSpPr>
        <p:spPr bwMode="auto">
          <a:xfrm>
            <a:off x="2913702" y="2282731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rgbClr val="FF0000"/>
                </a:solidFill>
              </a:rPr>
              <a:t>M</a:t>
            </a:r>
            <a:endParaRPr lang="en-US" altLang="ja-JP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89" name="オブジェクト 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7802834"/>
              </p:ext>
            </p:extLst>
          </p:nvPr>
        </p:nvGraphicFramePr>
        <p:xfrm>
          <a:off x="2182633" y="3670529"/>
          <a:ext cx="3736975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26" name="Equation" r:id="rId3" imgW="2717640" imgH="812520" progId="Equation.DSMT4">
                  <p:embed/>
                </p:oleObj>
              </mc:Choice>
              <mc:Fallback>
                <p:oleObj name="Equation" r:id="rId3" imgW="2717640" imgH="812520" progId="Equation.DSMT4">
                  <p:embed/>
                  <p:pic>
                    <p:nvPicPr>
                      <p:cNvPr id="89" name="オブジェクト 8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82633" y="3670529"/>
                        <a:ext cx="3736975" cy="1111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" name="Text Box 114"/>
          <p:cNvSpPr txBox="1">
            <a:spLocks noChangeArrowheads="1"/>
          </p:cNvSpPr>
          <p:nvPr/>
        </p:nvSpPr>
        <p:spPr bwMode="auto">
          <a:xfrm>
            <a:off x="709056" y="4241898"/>
            <a:ext cx="113660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600" b="1" dirty="0">
                <a:solidFill>
                  <a:srgbClr val="FF0000"/>
                </a:solidFill>
              </a:rPr>
              <a:t>たわみ：</a:t>
            </a:r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91" name="Text Box 114"/>
          <p:cNvSpPr txBox="1">
            <a:spLocks noChangeArrowheads="1"/>
          </p:cNvSpPr>
          <p:nvPr/>
        </p:nvSpPr>
        <p:spPr bwMode="auto">
          <a:xfrm>
            <a:off x="717481" y="4846812"/>
            <a:ext cx="19851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x=0, L</a:t>
            </a:r>
            <a:r>
              <a:rPr lang="ja-JP" altLang="en-US" sz="1600" b="1" dirty="0">
                <a:solidFill>
                  <a:srgbClr val="FF0000"/>
                </a:solidFill>
              </a:rPr>
              <a:t>で</a:t>
            </a:r>
            <a:r>
              <a:rPr lang="en-US" altLang="ja-JP" sz="1600" b="1" dirty="0">
                <a:solidFill>
                  <a:srgbClr val="FF0000"/>
                </a:solidFill>
              </a:rPr>
              <a:t>z=0</a:t>
            </a:r>
            <a:r>
              <a:rPr lang="ja-JP" altLang="en-US" sz="1600" b="1" dirty="0">
                <a:solidFill>
                  <a:srgbClr val="FF0000"/>
                </a:solidFill>
              </a:rPr>
              <a:t>より，</a:t>
            </a:r>
            <a:endParaRPr lang="en-US" altLang="ja-JP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92" name="オブジェクト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4779653"/>
              </p:ext>
            </p:extLst>
          </p:nvPr>
        </p:nvGraphicFramePr>
        <p:xfrm>
          <a:off x="2411760" y="4797152"/>
          <a:ext cx="544830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27" name="Equation" r:id="rId5" imgW="3962160" imgH="812520" progId="Equation.DSMT4">
                  <p:embed/>
                </p:oleObj>
              </mc:Choice>
              <mc:Fallback>
                <p:oleObj name="Equation" r:id="rId5" imgW="3962160" imgH="812520" progId="Equation.DSMT4">
                  <p:embed/>
                  <p:pic>
                    <p:nvPicPr>
                      <p:cNvPr id="92" name="オブジェクト 9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11760" y="4797152"/>
                        <a:ext cx="5448300" cy="1111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" name="Text Box 114"/>
          <p:cNvSpPr txBox="1">
            <a:spLocks noChangeArrowheads="1"/>
          </p:cNvSpPr>
          <p:nvPr/>
        </p:nvSpPr>
        <p:spPr bwMode="auto">
          <a:xfrm>
            <a:off x="698709" y="6001872"/>
            <a:ext cx="19851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x=L</a:t>
            </a:r>
            <a:r>
              <a:rPr lang="ja-JP" altLang="en-US" sz="1600" b="1" dirty="0">
                <a:solidFill>
                  <a:srgbClr val="FF0000"/>
                </a:solidFill>
              </a:rPr>
              <a:t>で</a:t>
            </a:r>
            <a:r>
              <a:rPr lang="en-US" altLang="ja-JP" sz="1600" b="1" dirty="0">
                <a:solidFill>
                  <a:srgbClr val="FF0000"/>
                </a:solidFill>
              </a:rPr>
              <a:t>θ=0</a:t>
            </a:r>
            <a:r>
              <a:rPr lang="ja-JP" altLang="en-US" sz="1600" b="1" dirty="0">
                <a:solidFill>
                  <a:srgbClr val="FF0000"/>
                </a:solidFill>
              </a:rPr>
              <a:t>より</a:t>
            </a:r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2" name="楕円 1"/>
          <p:cNvSpPr/>
          <p:nvPr/>
        </p:nvSpPr>
        <p:spPr>
          <a:xfrm>
            <a:off x="3513260" y="3625308"/>
            <a:ext cx="385500" cy="353839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楕円 58"/>
          <p:cNvSpPr/>
          <p:nvPr/>
        </p:nvSpPr>
        <p:spPr>
          <a:xfrm>
            <a:off x="4334463" y="4214662"/>
            <a:ext cx="389840" cy="389840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楕円 93"/>
          <p:cNvSpPr/>
          <p:nvPr/>
        </p:nvSpPr>
        <p:spPr>
          <a:xfrm>
            <a:off x="4931895" y="4333285"/>
            <a:ext cx="389840" cy="389840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Text Box 114"/>
          <p:cNvSpPr txBox="1">
            <a:spLocks noChangeArrowheads="1"/>
          </p:cNvSpPr>
          <p:nvPr/>
        </p:nvSpPr>
        <p:spPr bwMode="auto">
          <a:xfrm>
            <a:off x="4946648" y="3828107"/>
            <a:ext cx="162620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600" b="1" dirty="0">
                <a:solidFill>
                  <a:srgbClr val="FF0000"/>
                </a:solidFill>
              </a:rPr>
              <a:t>変数は三つ</a:t>
            </a:r>
            <a:endParaRPr lang="en-US" altLang="ja-JP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96" name="オブジェクト 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1609411"/>
              </p:ext>
            </p:extLst>
          </p:nvPr>
        </p:nvGraphicFramePr>
        <p:xfrm>
          <a:off x="2411760" y="6030770"/>
          <a:ext cx="520382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28" name="Equation" r:id="rId7" imgW="3784320" imgH="406080" progId="Equation.DSMT4">
                  <p:embed/>
                </p:oleObj>
              </mc:Choice>
              <mc:Fallback>
                <p:oleObj name="Equation" r:id="rId7" imgW="3784320" imgH="406080" progId="Equation.DSMT4">
                  <p:embed/>
                  <p:pic>
                    <p:nvPicPr>
                      <p:cNvPr id="89" name="オブジェクト 8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11760" y="6030770"/>
                        <a:ext cx="5203825" cy="555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" name="Text Box 114"/>
          <p:cNvSpPr txBox="1">
            <a:spLocks noChangeArrowheads="1"/>
          </p:cNvSpPr>
          <p:nvPr/>
        </p:nvSpPr>
        <p:spPr bwMode="auto">
          <a:xfrm>
            <a:off x="721514" y="3788794"/>
            <a:ext cx="113660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600" b="1" dirty="0">
                <a:solidFill>
                  <a:srgbClr val="FF0000"/>
                </a:solidFill>
              </a:rPr>
              <a:t>たわみ角：</a:t>
            </a:r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98" name="楕円 97"/>
          <p:cNvSpPr/>
          <p:nvPr/>
        </p:nvSpPr>
        <p:spPr>
          <a:xfrm>
            <a:off x="4223273" y="3762677"/>
            <a:ext cx="389840" cy="389840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楕円 98"/>
          <p:cNvSpPr/>
          <p:nvPr/>
        </p:nvSpPr>
        <p:spPr>
          <a:xfrm>
            <a:off x="5529768" y="4310372"/>
            <a:ext cx="389840" cy="389840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9799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383004"/>
            <a:ext cx="7448872" cy="6588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ja-JP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静定と不静定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508104" y="44450"/>
            <a:ext cx="360097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14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Mechanics of Robot Materials and Structures</a:t>
            </a:r>
          </a:p>
        </p:txBody>
      </p:sp>
      <p:sp>
        <p:nvSpPr>
          <p:cNvPr id="10" name="Text Box 114"/>
          <p:cNvSpPr txBox="1">
            <a:spLocks noChangeArrowheads="1"/>
          </p:cNvSpPr>
          <p:nvPr/>
        </p:nvSpPr>
        <p:spPr bwMode="auto">
          <a:xfrm>
            <a:off x="467544" y="1268760"/>
            <a:ext cx="77048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000" b="1" dirty="0">
                <a:solidFill>
                  <a:srgbClr val="FF0000"/>
                </a:solidFill>
              </a:rPr>
              <a:t>こんな問題は不静定梁（</a:t>
            </a:r>
            <a:r>
              <a:rPr lang="en-US" altLang="ja-JP" sz="2000" b="1" dirty="0">
                <a:solidFill>
                  <a:srgbClr val="FF0000"/>
                </a:solidFill>
              </a:rPr>
              <a:t>Statically-indeterminate beam</a:t>
            </a:r>
            <a:r>
              <a:rPr lang="ja-JP" altLang="en-US" sz="2000" b="1" dirty="0">
                <a:solidFill>
                  <a:srgbClr val="FF0000"/>
                </a:solidFill>
              </a:rPr>
              <a:t>）：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130348" y="2974948"/>
            <a:ext cx="6786068" cy="191096"/>
          </a:xfrm>
          <a:prstGeom prst="rect">
            <a:avLst/>
          </a:prstGeom>
          <a:ln w="190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4" name="直線コネクタ 33"/>
          <p:cNvCxnSpPr/>
          <p:nvPr/>
        </p:nvCxnSpPr>
        <p:spPr>
          <a:xfrm flipV="1">
            <a:off x="1124256" y="3080259"/>
            <a:ext cx="7200095" cy="20752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2878520" y="2187334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114"/>
          <p:cNvSpPr txBox="1">
            <a:spLocks noChangeArrowheads="1"/>
          </p:cNvSpPr>
          <p:nvPr/>
        </p:nvSpPr>
        <p:spPr bwMode="auto">
          <a:xfrm>
            <a:off x="2037364" y="2020797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cxnSp>
        <p:nvCxnSpPr>
          <p:cNvPr id="37" name="直線コネクタ 36"/>
          <p:cNvCxnSpPr/>
          <p:nvPr/>
        </p:nvCxnSpPr>
        <p:spPr>
          <a:xfrm>
            <a:off x="4390688" y="2162406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5974864" y="2162406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V="1">
            <a:off x="1124256" y="1916832"/>
            <a:ext cx="0" cy="1055193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114"/>
          <p:cNvSpPr txBox="1">
            <a:spLocks noChangeArrowheads="1"/>
          </p:cNvSpPr>
          <p:nvPr/>
        </p:nvSpPr>
        <p:spPr bwMode="auto">
          <a:xfrm>
            <a:off x="393445" y="1952692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rgbClr val="FF0000"/>
                </a:solidFill>
              </a:rPr>
              <a:t>R</a:t>
            </a:r>
            <a:r>
              <a:rPr lang="en-US" altLang="ja-JP" sz="1600" b="1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41" name="直線コネクタ 40"/>
          <p:cNvCxnSpPr/>
          <p:nvPr/>
        </p:nvCxnSpPr>
        <p:spPr>
          <a:xfrm flipV="1">
            <a:off x="7916416" y="1916832"/>
            <a:ext cx="0" cy="1055193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 Box 114"/>
          <p:cNvSpPr txBox="1">
            <a:spLocks noChangeArrowheads="1"/>
          </p:cNvSpPr>
          <p:nvPr/>
        </p:nvSpPr>
        <p:spPr bwMode="auto">
          <a:xfrm>
            <a:off x="7185605" y="1952692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rgbClr val="FF0000"/>
                </a:solidFill>
              </a:rPr>
              <a:t>R</a:t>
            </a:r>
            <a:r>
              <a:rPr lang="en-US" altLang="ja-JP" sz="1600" b="1" dirty="0">
                <a:solidFill>
                  <a:srgbClr val="FF0000"/>
                </a:solidFill>
              </a:rPr>
              <a:t>2</a:t>
            </a:r>
          </a:p>
        </p:txBody>
      </p:sp>
      <p:cxnSp>
        <p:nvCxnSpPr>
          <p:cNvPr id="50" name="直線コネクタ 49"/>
          <p:cNvCxnSpPr/>
          <p:nvPr/>
        </p:nvCxnSpPr>
        <p:spPr>
          <a:xfrm>
            <a:off x="2026998" y="2187334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5195350" y="2162406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6851534" y="2162406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 Box 114"/>
          <p:cNvSpPr txBox="1">
            <a:spLocks noChangeArrowheads="1"/>
          </p:cNvSpPr>
          <p:nvPr/>
        </p:nvSpPr>
        <p:spPr bwMode="auto">
          <a:xfrm>
            <a:off x="3646540" y="3191422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56" name="Text Box 114"/>
          <p:cNvSpPr txBox="1">
            <a:spLocks noChangeArrowheads="1"/>
          </p:cNvSpPr>
          <p:nvPr/>
        </p:nvSpPr>
        <p:spPr bwMode="auto">
          <a:xfrm>
            <a:off x="7895325" y="2673816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cxnSp>
        <p:nvCxnSpPr>
          <p:cNvPr id="62" name="直線コネクタ 61"/>
          <p:cNvCxnSpPr/>
          <p:nvPr/>
        </p:nvCxnSpPr>
        <p:spPr>
          <a:xfrm>
            <a:off x="3635896" y="2169110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円弧 59"/>
          <p:cNvSpPr/>
          <p:nvPr/>
        </p:nvSpPr>
        <p:spPr>
          <a:xfrm>
            <a:off x="2968152" y="2713272"/>
            <a:ext cx="555976" cy="744051"/>
          </a:xfrm>
          <a:prstGeom prst="arc">
            <a:avLst>
              <a:gd name="adj1" fmla="val 16200000"/>
              <a:gd name="adj2" fmla="val 5021135"/>
            </a:avLst>
          </a:prstGeom>
          <a:noFill/>
          <a:ln w="19050">
            <a:solidFill>
              <a:srgbClr val="FF0000"/>
            </a:solidFill>
            <a:headEnd type="triangl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楕円 60"/>
          <p:cNvSpPr/>
          <p:nvPr/>
        </p:nvSpPr>
        <p:spPr>
          <a:xfrm>
            <a:off x="3121498" y="3034688"/>
            <a:ext cx="107003" cy="107003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4" name="直線コネクタ 63"/>
          <p:cNvCxnSpPr/>
          <p:nvPr/>
        </p:nvCxnSpPr>
        <p:spPr>
          <a:xfrm>
            <a:off x="1124256" y="3046154"/>
            <a:ext cx="1467728" cy="9737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 Box 114"/>
          <p:cNvSpPr txBox="1">
            <a:spLocks noChangeArrowheads="1"/>
          </p:cNvSpPr>
          <p:nvPr/>
        </p:nvSpPr>
        <p:spPr bwMode="auto">
          <a:xfrm>
            <a:off x="1990586" y="2482786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ξ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591984" y="2956465"/>
            <a:ext cx="58838" cy="2189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Text Box 114"/>
          <p:cNvSpPr txBox="1">
            <a:spLocks noChangeArrowheads="1"/>
          </p:cNvSpPr>
          <p:nvPr/>
        </p:nvSpPr>
        <p:spPr bwMode="auto">
          <a:xfrm>
            <a:off x="2182633" y="3146582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dξ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67" name="Text Box 114"/>
          <p:cNvSpPr txBox="1">
            <a:spLocks noChangeArrowheads="1"/>
          </p:cNvSpPr>
          <p:nvPr/>
        </p:nvSpPr>
        <p:spPr bwMode="auto">
          <a:xfrm>
            <a:off x="2582513" y="3156219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grpSp>
        <p:nvGrpSpPr>
          <p:cNvPr id="69" name="グループ化 68"/>
          <p:cNvGrpSpPr/>
          <p:nvPr/>
        </p:nvGrpSpPr>
        <p:grpSpPr>
          <a:xfrm rot="10800000" flipV="1">
            <a:off x="7905712" y="2487036"/>
            <a:ext cx="253953" cy="1207198"/>
            <a:chOff x="5015814" y="1556792"/>
            <a:chExt cx="253953" cy="1207198"/>
          </a:xfrm>
        </p:grpSpPr>
        <p:cxnSp>
          <p:nvCxnSpPr>
            <p:cNvPr id="70" name="直線コネクタ 69"/>
            <p:cNvCxnSpPr/>
            <p:nvPr/>
          </p:nvCxnSpPr>
          <p:spPr>
            <a:xfrm>
              <a:off x="5259626" y="1556792"/>
              <a:ext cx="10141" cy="120719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>
            <a:xfrm flipH="1">
              <a:off x="5015814" y="1648171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/>
            <p:nvPr/>
          </p:nvCxnSpPr>
          <p:spPr>
            <a:xfrm flipH="1">
              <a:off x="5015814" y="181850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/>
            <p:nvPr/>
          </p:nvCxnSpPr>
          <p:spPr>
            <a:xfrm flipH="1">
              <a:off x="5015814" y="199715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>
            <a:xfrm flipH="1">
              <a:off x="5015814" y="2165904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>
            <a:xfrm flipH="1">
              <a:off x="5015814" y="233623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>
            <a:xfrm flipH="1">
              <a:off x="5015814" y="251488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Text Box 114"/>
          <p:cNvSpPr txBox="1">
            <a:spLocks noChangeArrowheads="1"/>
          </p:cNvSpPr>
          <p:nvPr/>
        </p:nvSpPr>
        <p:spPr bwMode="auto">
          <a:xfrm>
            <a:off x="7114473" y="3376427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rgbClr val="FF0000"/>
                </a:solidFill>
              </a:rPr>
              <a:t>M</a:t>
            </a:r>
            <a:r>
              <a:rPr lang="en-US" altLang="ja-JP" sz="160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8" name="円弧 77"/>
          <p:cNvSpPr/>
          <p:nvPr/>
        </p:nvSpPr>
        <p:spPr>
          <a:xfrm>
            <a:off x="7684046" y="2737783"/>
            <a:ext cx="432048" cy="700100"/>
          </a:xfrm>
          <a:prstGeom prst="arc">
            <a:avLst>
              <a:gd name="adj1" fmla="val 14270856"/>
              <a:gd name="adj2" fmla="val 8525448"/>
            </a:avLst>
          </a:prstGeom>
          <a:ln w="19050"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楕円 86"/>
          <p:cNvSpPr/>
          <p:nvPr/>
        </p:nvSpPr>
        <p:spPr>
          <a:xfrm>
            <a:off x="895656" y="3183561"/>
            <a:ext cx="457200" cy="457200"/>
          </a:xfrm>
          <a:prstGeom prst="ellips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Text Box 114"/>
          <p:cNvSpPr txBox="1">
            <a:spLocks noChangeArrowheads="1"/>
          </p:cNvSpPr>
          <p:nvPr/>
        </p:nvSpPr>
        <p:spPr bwMode="auto">
          <a:xfrm>
            <a:off x="2913702" y="2282731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rgbClr val="FF0000"/>
                </a:solidFill>
              </a:rPr>
              <a:t>M</a:t>
            </a:r>
            <a:endParaRPr lang="en-US" altLang="ja-JP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92" name="オブジェクト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6520871"/>
              </p:ext>
            </p:extLst>
          </p:nvPr>
        </p:nvGraphicFramePr>
        <p:xfrm>
          <a:off x="969029" y="3984656"/>
          <a:ext cx="2043113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43" name="Equation" r:id="rId3" imgW="1485720" imgH="1054080" progId="Equation.DSMT4">
                  <p:embed/>
                </p:oleObj>
              </mc:Choice>
              <mc:Fallback>
                <p:oleObj name="Equation" r:id="rId3" imgW="1485720" imgH="1054080" progId="Equation.DSMT4">
                  <p:embed/>
                  <p:pic>
                    <p:nvPicPr>
                      <p:cNvPr id="92" name="オブジェクト 9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69029" y="3984656"/>
                        <a:ext cx="2043113" cy="1441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" name="Text Box 114"/>
          <p:cNvSpPr txBox="1">
            <a:spLocks noChangeArrowheads="1"/>
          </p:cNvSpPr>
          <p:nvPr/>
        </p:nvSpPr>
        <p:spPr bwMode="auto">
          <a:xfrm>
            <a:off x="3222062" y="4544835"/>
            <a:ext cx="84895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600" b="1" dirty="0">
                <a:solidFill>
                  <a:srgbClr val="FF0000"/>
                </a:solidFill>
              </a:rPr>
              <a:t>より</a:t>
            </a:r>
            <a:endParaRPr lang="en-US" altLang="ja-JP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53" name="オブジェクト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8634423"/>
              </p:ext>
            </p:extLst>
          </p:nvPr>
        </p:nvGraphicFramePr>
        <p:xfrm>
          <a:off x="3981505" y="4002119"/>
          <a:ext cx="1100137" cy="1423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44" name="Equation" r:id="rId5" imgW="799920" imgH="1041120" progId="Equation.DSMT4">
                  <p:embed/>
                </p:oleObj>
              </mc:Choice>
              <mc:Fallback>
                <p:oleObj name="Equation" r:id="rId5" imgW="799920" imgH="1041120" progId="Equation.DSMT4">
                  <p:embed/>
                  <p:pic>
                    <p:nvPicPr>
                      <p:cNvPr id="92" name="オブジェクト 9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81505" y="4002119"/>
                        <a:ext cx="1100137" cy="1423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Text Box 114"/>
          <p:cNvSpPr txBox="1">
            <a:spLocks noChangeArrowheads="1"/>
          </p:cNvSpPr>
          <p:nvPr/>
        </p:nvSpPr>
        <p:spPr bwMode="auto">
          <a:xfrm>
            <a:off x="5416607" y="4564011"/>
            <a:ext cx="84895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600" b="1" dirty="0">
                <a:solidFill>
                  <a:srgbClr val="FF0000"/>
                </a:solidFill>
              </a:rPr>
              <a:t>より</a:t>
            </a:r>
            <a:endParaRPr lang="en-US" altLang="ja-JP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57" name="オブジェクト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9855736"/>
              </p:ext>
            </p:extLst>
          </p:nvPr>
        </p:nvGraphicFramePr>
        <p:xfrm>
          <a:off x="6265914" y="4103719"/>
          <a:ext cx="1255713" cy="132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45" name="Equation" r:id="rId7" imgW="787320" imgH="838080" progId="Equation.DSMT4">
                  <p:embed/>
                </p:oleObj>
              </mc:Choice>
              <mc:Fallback>
                <p:oleObj name="Equation" r:id="rId7" imgW="787320" imgH="838080" progId="Equation.DSMT4">
                  <p:embed/>
                  <p:pic>
                    <p:nvPicPr>
                      <p:cNvPr id="53" name="オブジェクト 5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265914" y="4103719"/>
                        <a:ext cx="1255713" cy="1322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Text Box 114"/>
          <p:cNvSpPr txBox="1">
            <a:spLocks noChangeArrowheads="1"/>
          </p:cNvSpPr>
          <p:nvPr/>
        </p:nvSpPr>
        <p:spPr bwMode="auto">
          <a:xfrm>
            <a:off x="902272" y="5906164"/>
            <a:ext cx="366972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600" b="1" dirty="0">
                <a:solidFill>
                  <a:srgbClr val="FF0000"/>
                </a:solidFill>
              </a:rPr>
              <a:t>拘束条件により解は求められる．</a:t>
            </a:r>
            <a:endParaRPr lang="en-US" altLang="ja-JP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669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383004"/>
            <a:ext cx="7448872" cy="6588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ja-JP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静定と不静定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508104" y="44450"/>
            <a:ext cx="360097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14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Mechanics of Robot Materials and Structures</a:t>
            </a:r>
          </a:p>
        </p:txBody>
      </p:sp>
      <p:sp>
        <p:nvSpPr>
          <p:cNvPr id="10" name="Text Box 114"/>
          <p:cNvSpPr txBox="1">
            <a:spLocks noChangeArrowheads="1"/>
          </p:cNvSpPr>
          <p:nvPr/>
        </p:nvSpPr>
        <p:spPr bwMode="auto">
          <a:xfrm>
            <a:off x="467544" y="1268760"/>
            <a:ext cx="77048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000" b="1" dirty="0">
                <a:solidFill>
                  <a:srgbClr val="FF0000"/>
                </a:solidFill>
              </a:rPr>
              <a:t>こんな問題は不静定梁（</a:t>
            </a:r>
            <a:r>
              <a:rPr lang="en-US" altLang="ja-JP" sz="2000" b="1" dirty="0">
                <a:solidFill>
                  <a:srgbClr val="FF0000"/>
                </a:solidFill>
              </a:rPr>
              <a:t>Statically-indeterminate beam</a:t>
            </a:r>
            <a:r>
              <a:rPr lang="ja-JP" altLang="en-US" sz="2000" b="1" dirty="0">
                <a:solidFill>
                  <a:srgbClr val="FF0000"/>
                </a:solidFill>
              </a:rPr>
              <a:t>）：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130348" y="2974948"/>
            <a:ext cx="6786068" cy="191096"/>
          </a:xfrm>
          <a:prstGeom prst="rect">
            <a:avLst/>
          </a:prstGeom>
          <a:ln w="190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4" name="直線コネクタ 33"/>
          <p:cNvCxnSpPr/>
          <p:nvPr/>
        </p:nvCxnSpPr>
        <p:spPr>
          <a:xfrm flipV="1">
            <a:off x="1124256" y="3080259"/>
            <a:ext cx="7200095" cy="20752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2878520" y="2187334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114"/>
          <p:cNvSpPr txBox="1">
            <a:spLocks noChangeArrowheads="1"/>
          </p:cNvSpPr>
          <p:nvPr/>
        </p:nvSpPr>
        <p:spPr bwMode="auto">
          <a:xfrm>
            <a:off x="2037364" y="2020797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cxnSp>
        <p:nvCxnSpPr>
          <p:cNvPr id="37" name="直線コネクタ 36"/>
          <p:cNvCxnSpPr/>
          <p:nvPr/>
        </p:nvCxnSpPr>
        <p:spPr>
          <a:xfrm>
            <a:off x="4390688" y="2162406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5974864" y="2162406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V="1">
            <a:off x="1124256" y="1916832"/>
            <a:ext cx="0" cy="1055193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114"/>
          <p:cNvSpPr txBox="1">
            <a:spLocks noChangeArrowheads="1"/>
          </p:cNvSpPr>
          <p:nvPr/>
        </p:nvSpPr>
        <p:spPr bwMode="auto">
          <a:xfrm>
            <a:off x="393445" y="1952692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rgbClr val="FF0000"/>
                </a:solidFill>
              </a:rPr>
              <a:t>R</a:t>
            </a:r>
            <a:r>
              <a:rPr lang="en-US" altLang="ja-JP" sz="1600" b="1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41" name="直線コネクタ 40"/>
          <p:cNvCxnSpPr/>
          <p:nvPr/>
        </p:nvCxnSpPr>
        <p:spPr>
          <a:xfrm flipV="1">
            <a:off x="7916416" y="1916832"/>
            <a:ext cx="0" cy="1055193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 Box 114"/>
          <p:cNvSpPr txBox="1">
            <a:spLocks noChangeArrowheads="1"/>
          </p:cNvSpPr>
          <p:nvPr/>
        </p:nvSpPr>
        <p:spPr bwMode="auto">
          <a:xfrm>
            <a:off x="7185605" y="1952692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rgbClr val="FF0000"/>
                </a:solidFill>
              </a:rPr>
              <a:t>R</a:t>
            </a:r>
            <a:r>
              <a:rPr lang="en-US" altLang="ja-JP" sz="1600" b="1" dirty="0">
                <a:solidFill>
                  <a:srgbClr val="FF0000"/>
                </a:solidFill>
              </a:rPr>
              <a:t>2</a:t>
            </a:r>
          </a:p>
        </p:txBody>
      </p:sp>
      <p:cxnSp>
        <p:nvCxnSpPr>
          <p:cNvPr id="50" name="直線コネクタ 49"/>
          <p:cNvCxnSpPr/>
          <p:nvPr/>
        </p:nvCxnSpPr>
        <p:spPr>
          <a:xfrm>
            <a:off x="2026998" y="2187334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5195350" y="2162406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6851534" y="2162406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 Box 114"/>
          <p:cNvSpPr txBox="1">
            <a:spLocks noChangeArrowheads="1"/>
          </p:cNvSpPr>
          <p:nvPr/>
        </p:nvSpPr>
        <p:spPr bwMode="auto">
          <a:xfrm>
            <a:off x="3646540" y="3191422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56" name="Text Box 114"/>
          <p:cNvSpPr txBox="1">
            <a:spLocks noChangeArrowheads="1"/>
          </p:cNvSpPr>
          <p:nvPr/>
        </p:nvSpPr>
        <p:spPr bwMode="auto">
          <a:xfrm>
            <a:off x="7895325" y="2673816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cxnSp>
        <p:nvCxnSpPr>
          <p:cNvPr id="62" name="直線コネクタ 61"/>
          <p:cNvCxnSpPr/>
          <p:nvPr/>
        </p:nvCxnSpPr>
        <p:spPr>
          <a:xfrm>
            <a:off x="3635896" y="2169110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 Box 114"/>
          <p:cNvSpPr txBox="1">
            <a:spLocks noChangeArrowheads="1"/>
          </p:cNvSpPr>
          <p:nvPr/>
        </p:nvSpPr>
        <p:spPr bwMode="auto">
          <a:xfrm>
            <a:off x="1041519" y="4250063"/>
            <a:ext cx="49333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600" b="1" dirty="0">
                <a:solidFill>
                  <a:srgbClr val="FF0000"/>
                </a:solidFill>
              </a:rPr>
              <a:t>なお，数値構造解析してみると，こんな変形</a:t>
            </a:r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60" name="円弧 59"/>
          <p:cNvSpPr/>
          <p:nvPr/>
        </p:nvSpPr>
        <p:spPr>
          <a:xfrm>
            <a:off x="2968152" y="2713272"/>
            <a:ext cx="555976" cy="744051"/>
          </a:xfrm>
          <a:prstGeom prst="arc">
            <a:avLst>
              <a:gd name="adj1" fmla="val 16200000"/>
              <a:gd name="adj2" fmla="val 5021135"/>
            </a:avLst>
          </a:prstGeom>
          <a:noFill/>
          <a:ln w="19050">
            <a:solidFill>
              <a:srgbClr val="FF0000"/>
            </a:solidFill>
            <a:headEnd type="triangl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楕円 60"/>
          <p:cNvSpPr/>
          <p:nvPr/>
        </p:nvSpPr>
        <p:spPr>
          <a:xfrm>
            <a:off x="3121498" y="3034688"/>
            <a:ext cx="107003" cy="107003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4" name="直線コネクタ 63"/>
          <p:cNvCxnSpPr/>
          <p:nvPr/>
        </p:nvCxnSpPr>
        <p:spPr>
          <a:xfrm>
            <a:off x="1124256" y="3046154"/>
            <a:ext cx="1467728" cy="9737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 Box 114"/>
          <p:cNvSpPr txBox="1">
            <a:spLocks noChangeArrowheads="1"/>
          </p:cNvSpPr>
          <p:nvPr/>
        </p:nvSpPr>
        <p:spPr bwMode="auto">
          <a:xfrm>
            <a:off x="1990586" y="2482786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ξ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591984" y="2956465"/>
            <a:ext cx="58838" cy="2189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Text Box 114"/>
          <p:cNvSpPr txBox="1">
            <a:spLocks noChangeArrowheads="1"/>
          </p:cNvSpPr>
          <p:nvPr/>
        </p:nvSpPr>
        <p:spPr bwMode="auto">
          <a:xfrm>
            <a:off x="2182633" y="3146582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dξ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67" name="Text Box 114"/>
          <p:cNvSpPr txBox="1">
            <a:spLocks noChangeArrowheads="1"/>
          </p:cNvSpPr>
          <p:nvPr/>
        </p:nvSpPr>
        <p:spPr bwMode="auto">
          <a:xfrm>
            <a:off x="2582513" y="3156219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grpSp>
        <p:nvGrpSpPr>
          <p:cNvPr id="69" name="グループ化 68"/>
          <p:cNvGrpSpPr/>
          <p:nvPr/>
        </p:nvGrpSpPr>
        <p:grpSpPr>
          <a:xfrm rot="10800000" flipV="1">
            <a:off x="7905712" y="2487036"/>
            <a:ext cx="253953" cy="1207198"/>
            <a:chOff x="5015814" y="1556792"/>
            <a:chExt cx="253953" cy="1207198"/>
          </a:xfrm>
        </p:grpSpPr>
        <p:cxnSp>
          <p:nvCxnSpPr>
            <p:cNvPr id="70" name="直線コネクタ 69"/>
            <p:cNvCxnSpPr/>
            <p:nvPr/>
          </p:nvCxnSpPr>
          <p:spPr>
            <a:xfrm>
              <a:off x="5259626" y="1556792"/>
              <a:ext cx="10141" cy="120719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>
            <a:xfrm flipH="1">
              <a:off x="5015814" y="1648171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/>
            <p:nvPr/>
          </p:nvCxnSpPr>
          <p:spPr>
            <a:xfrm flipH="1">
              <a:off x="5015814" y="181850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/>
            <p:nvPr/>
          </p:nvCxnSpPr>
          <p:spPr>
            <a:xfrm flipH="1">
              <a:off x="5015814" y="199715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>
            <a:xfrm flipH="1">
              <a:off x="5015814" y="2165904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>
            <a:xfrm flipH="1">
              <a:off x="5015814" y="233623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>
            <a:xfrm flipH="1">
              <a:off x="5015814" y="251488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Text Box 114"/>
          <p:cNvSpPr txBox="1">
            <a:spLocks noChangeArrowheads="1"/>
          </p:cNvSpPr>
          <p:nvPr/>
        </p:nvSpPr>
        <p:spPr bwMode="auto">
          <a:xfrm>
            <a:off x="7114473" y="3376427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rgbClr val="FF0000"/>
                </a:solidFill>
              </a:rPr>
              <a:t>M</a:t>
            </a:r>
            <a:r>
              <a:rPr lang="en-US" altLang="ja-JP" sz="160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8" name="円弧 77"/>
          <p:cNvSpPr/>
          <p:nvPr/>
        </p:nvSpPr>
        <p:spPr>
          <a:xfrm>
            <a:off x="7684046" y="2737783"/>
            <a:ext cx="432048" cy="700100"/>
          </a:xfrm>
          <a:prstGeom prst="arc">
            <a:avLst>
              <a:gd name="adj1" fmla="val 14270856"/>
              <a:gd name="adj2" fmla="val 8525448"/>
            </a:avLst>
          </a:prstGeom>
          <a:ln w="19050"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9" name="グループ化 78"/>
          <p:cNvGrpSpPr/>
          <p:nvPr/>
        </p:nvGrpSpPr>
        <p:grpSpPr>
          <a:xfrm rot="5400000" flipH="1">
            <a:off x="1050887" y="3175122"/>
            <a:ext cx="253953" cy="1207198"/>
            <a:chOff x="5015814" y="1556792"/>
            <a:chExt cx="253953" cy="1207198"/>
          </a:xfrm>
        </p:grpSpPr>
        <p:cxnSp>
          <p:nvCxnSpPr>
            <p:cNvPr id="80" name="直線コネクタ 79"/>
            <p:cNvCxnSpPr/>
            <p:nvPr/>
          </p:nvCxnSpPr>
          <p:spPr>
            <a:xfrm>
              <a:off x="5259626" y="1556792"/>
              <a:ext cx="10141" cy="120719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コネクタ 80"/>
            <p:cNvCxnSpPr/>
            <p:nvPr/>
          </p:nvCxnSpPr>
          <p:spPr>
            <a:xfrm flipH="1">
              <a:off x="5015814" y="1648171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コネクタ 81"/>
            <p:cNvCxnSpPr/>
            <p:nvPr/>
          </p:nvCxnSpPr>
          <p:spPr>
            <a:xfrm flipH="1">
              <a:off x="5015814" y="181850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コネクタ 82"/>
            <p:cNvCxnSpPr/>
            <p:nvPr/>
          </p:nvCxnSpPr>
          <p:spPr>
            <a:xfrm flipH="1">
              <a:off x="5015814" y="199715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コネクタ 83"/>
            <p:cNvCxnSpPr/>
            <p:nvPr/>
          </p:nvCxnSpPr>
          <p:spPr>
            <a:xfrm flipH="1">
              <a:off x="5015814" y="2165904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コネクタ 84"/>
            <p:cNvCxnSpPr/>
            <p:nvPr/>
          </p:nvCxnSpPr>
          <p:spPr>
            <a:xfrm flipH="1">
              <a:off x="5015814" y="233623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コネクタ 85"/>
            <p:cNvCxnSpPr/>
            <p:nvPr/>
          </p:nvCxnSpPr>
          <p:spPr>
            <a:xfrm flipH="1">
              <a:off x="5015814" y="251488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楕円 86"/>
          <p:cNvSpPr/>
          <p:nvPr/>
        </p:nvSpPr>
        <p:spPr>
          <a:xfrm>
            <a:off x="895656" y="3183561"/>
            <a:ext cx="457200" cy="457200"/>
          </a:xfrm>
          <a:prstGeom prst="ellips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Text Box 114"/>
          <p:cNvSpPr txBox="1">
            <a:spLocks noChangeArrowheads="1"/>
          </p:cNvSpPr>
          <p:nvPr/>
        </p:nvSpPr>
        <p:spPr bwMode="auto">
          <a:xfrm>
            <a:off x="2913702" y="2282731"/>
            <a:ext cx="64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rgbClr val="FF0000"/>
                </a:solidFill>
              </a:rPr>
              <a:t>M</a:t>
            </a:r>
            <a:endParaRPr lang="en-US" altLang="ja-JP" sz="1600" b="1" dirty="0">
              <a:solidFill>
                <a:srgbClr val="FF0000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4890474"/>
            <a:ext cx="7488832" cy="1573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38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383004"/>
            <a:ext cx="7448872" cy="6588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ja-JP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構造計算あれこれ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508104" y="44450"/>
            <a:ext cx="360097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14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Mechanics of Robot Materials and Structures</a:t>
            </a:r>
          </a:p>
        </p:txBody>
      </p:sp>
      <p:sp>
        <p:nvSpPr>
          <p:cNvPr id="10" name="Text Box 114"/>
          <p:cNvSpPr txBox="1">
            <a:spLocks noChangeArrowheads="1"/>
          </p:cNvSpPr>
          <p:nvPr/>
        </p:nvSpPr>
        <p:spPr bwMode="auto">
          <a:xfrm>
            <a:off x="467544" y="1268760"/>
            <a:ext cx="77048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000" b="1" dirty="0">
                <a:solidFill>
                  <a:srgbClr val="FF0000"/>
                </a:solidFill>
              </a:rPr>
              <a:t>段付き棒：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53" name="Text Box 114"/>
          <p:cNvSpPr txBox="1">
            <a:spLocks noChangeArrowheads="1"/>
          </p:cNvSpPr>
          <p:nvPr/>
        </p:nvSpPr>
        <p:spPr bwMode="auto">
          <a:xfrm>
            <a:off x="467544" y="4293096"/>
            <a:ext cx="77048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000" b="1" dirty="0">
                <a:solidFill>
                  <a:srgbClr val="FF0000"/>
                </a:solidFill>
              </a:rPr>
              <a:t>段付き棒（フィレットつき）：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1880" y="3995708"/>
            <a:ext cx="5617195" cy="2840635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7731" y="1072593"/>
            <a:ext cx="5731344" cy="2872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3553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383004"/>
            <a:ext cx="7448872" cy="6588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ja-JP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構造計算あれこれ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508104" y="44450"/>
            <a:ext cx="360097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14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Mechanics of Robot Materials and Structures</a:t>
            </a:r>
          </a:p>
        </p:txBody>
      </p:sp>
      <p:sp>
        <p:nvSpPr>
          <p:cNvPr id="10" name="Text Box 114"/>
          <p:cNvSpPr txBox="1">
            <a:spLocks noChangeArrowheads="1"/>
          </p:cNvSpPr>
          <p:nvPr/>
        </p:nvSpPr>
        <p:spPr bwMode="auto">
          <a:xfrm>
            <a:off x="467544" y="1268760"/>
            <a:ext cx="77048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000" b="1" dirty="0">
                <a:solidFill>
                  <a:srgbClr val="FF0000"/>
                </a:solidFill>
              </a:rPr>
              <a:t>テーパ：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7" name="Text Box 114"/>
          <p:cNvSpPr txBox="1">
            <a:spLocks noChangeArrowheads="1"/>
          </p:cNvSpPr>
          <p:nvPr/>
        </p:nvSpPr>
        <p:spPr bwMode="auto">
          <a:xfrm>
            <a:off x="467544" y="5949280"/>
            <a:ext cx="77048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000" b="1" dirty="0">
                <a:solidFill>
                  <a:srgbClr val="FF0000"/>
                </a:solidFill>
              </a:rPr>
              <a:t>折れないようにどう設計すべきか？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772816"/>
            <a:ext cx="8715375" cy="383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134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383004"/>
            <a:ext cx="8496944" cy="6588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ja-JP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たわみ角（</a:t>
            </a:r>
            <a:r>
              <a:rPr lang="en-US" altLang="ja-JP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Slope</a:t>
            </a:r>
            <a:r>
              <a:rPr lang="ja-JP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 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508104" y="44450"/>
            <a:ext cx="360097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14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Mechanics of Robot Materials and Structures</a:t>
            </a:r>
          </a:p>
        </p:txBody>
      </p:sp>
      <p:sp>
        <p:nvSpPr>
          <p:cNvPr id="105" name="円弧 104"/>
          <p:cNvSpPr/>
          <p:nvPr/>
        </p:nvSpPr>
        <p:spPr>
          <a:xfrm rot="578757" flipV="1">
            <a:off x="3430336" y="1610150"/>
            <a:ext cx="1981296" cy="1981296"/>
          </a:xfrm>
          <a:prstGeom prst="arc">
            <a:avLst>
              <a:gd name="adj1" fmla="val 20770253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6" name="直線コネクタ 85"/>
          <p:cNvCxnSpPr/>
          <p:nvPr/>
        </p:nvCxnSpPr>
        <p:spPr>
          <a:xfrm flipV="1">
            <a:off x="3948370" y="2587202"/>
            <a:ext cx="520411" cy="329007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/>
          <p:cNvCxnSpPr/>
          <p:nvPr/>
        </p:nvCxnSpPr>
        <p:spPr>
          <a:xfrm flipH="1" flipV="1">
            <a:off x="3125029" y="2334657"/>
            <a:ext cx="2754289" cy="44411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フリーフォーム 34"/>
          <p:cNvSpPr/>
          <p:nvPr/>
        </p:nvSpPr>
        <p:spPr>
          <a:xfrm>
            <a:off x="4200211" y="2502040"/>
            <a:ext cx="241160" cy="321547"/>
          </a:xfrm>
          <a:custGeom>
            <a:avLst/>
            <a:gdLst>
              <a:gd name="connsiteX0" fmla="*/ 40193 w 241160"/>
              <a:gd name="connsiteY0" fmla="*/ 0 h 321547"/>
              <a:gd name="connsiteX1" fmla="*/ 0 w 241160"/>
              <a:gd name="connsiteY1" fmla="*/ 301450 h 321547"/>
              <a:gd name="connsiteX2" fmla="*/ 241160 w 241160"/>
              <a:gd name="connsiteY2" fmla="*/ 321547 h 321547"/>
              <a:gd name="connsiteX0" fmla="*/ 40193 w 241160"/>
              <a:gd name="connsiteY0" fmla="*/ 0 h 321547"/>
              <a:gd name="connsiteX1" fmla="*/ 0 w 241160"/>
              <a:gd name="connsiteY1" fmla="*/ 281354 h 321547"/>
              <a:gd name="connsiteX2" fmla="*/ 241160 w 241160"/>
              <a:gd name="connsiteY2" fmla="*/ 321547 h 321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160" h="321547">
                <a:moveTo>
                  <a:pt x="40193" y="0"/>
                </a:moveTo>
                <a:lnTo>
                  <a:pt x="0" y="281354"/>
                </a:lnTo>
                <a:lnTo>
                  <a:pt x="241160" y="321547"/>
                </a:ln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D88CA0D5-574E-4E37-A5F9-B13C45C82D92}"/>
              </a:ext>
            </a:extLst>
          </p:cNvPr>
          <p:cNvGrpSpPr/>
          <p:nvPr/>
        </p:nvGrpSpPr>
        <p:grpSpPr>
          <a:xfrm>
            <a:off x="3612805" y="2337569"/>
            <a:ext cx="2580093" cy="3574215"/>
            <a:chOff x="3625505" y="2312169"/>
            <a:chExt cx="2580093" cy="3574215"/>
          </a:xfrm>
        </p:grpSpPr>
        <p:cxnSp>
          <p:nvCxnSpPr>
            <p:cNvPr id="88" name="直線コネクタ 87"/>
            <p:cNvCxnSpPr/>
            <p:nvPr/>
          </p:nvCxnSpPr>
          <p:spPr>
            <a:xfrm flipV="1">
              <a:off x="3963175" y="2667374"/>
              <a:ext cx="1031041" cy="321901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コネクタ 93"/>
            <p:cNvCxnSpPr/>
            <p:nvPr/>
          </p:nvCxnSpPr>
          <p:spPr>
            <a:xfrm flipH="1" flipV="1">
              <a:off x="3625505" y="2312169"/>
              <a:ext cx="2580093" cy="657175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フリーフォーム 98"/>
            <p:cNvSpPr/>
            <p:nvPr/>
          </p:nvSpPr>
          <p:spPr>
            <a:xfrm flipH="1">
              <a:off x="4894364" y="2733547"/>
              <a:ext cx="311499" cy="251209"/>
            </a:xfrm>
            <a:custGeom>
              <a:avLst/>
              <a:gdLst>
                <a:gd name="connsiteX0" fmla="*/ 40193 w 241160"/>
                <a:gd name="connsiteY0" fmla="*/ 0 h 321547"/>
                <a:gd name="connsiteX1" fmla="*/ 0 w 241160"/>
                <a:gd name="connsiteY1" fmla="*/ 301450 h 321547"/>
                <a:gd name="connsiteX2" fmla="*/ 241160 w 241160"/>
                <a:gd name="connsiteY2" fmla="*/ 321547 h 321547"/>
                <a:gd name="connsiteX0" fmla="*/ 40193 w 241160"/>
                <a:gd name="connsiteY0" fmla="*/ 0 h 321547"/>
                <a:gd name="connsiteX1" fmla="*/ 0 w 241160"/>
                <a:gd name="connsiteY1" fmla="*/ 281354 h 321547"/>
                <a:gd name="connsiteX2" fmla="*/ 241160 w 241160"/>
                <a:gd name="connsiteY2" fmla="*/ 321547 h 321547"/>
                <a:gd name="connsiteX0" fmla="*/ 40193 w 351692"/>
                <a:gd name="connsiteY0" fmla="*/ 0 h 281354"/>
                <a:gd name="connsiteX1" fmla="*/ 0 w 351692"/>
                <a:gd name="connsiteY1" fmla="*/ 281354 h 281354"/>
                <a:gd name="connsiteX2" fmla="*/ 351692 w 351692"/>
                <a:gd name="connsiteY2" fmla="*/ 190918 h 281354"/>
                <a:gd name="connsiteX0" fmla="*/ 0 w 311499"/>
                <a:gd name="connsiteY0" fmla="*/ 0 h 251209"/>
                <a:gd name="connsiteX1" fmla="*/ 50242 w 311499"/>
                <a:gd name="connsiteY1" fmla="*/ 251209 h 251209"/>
                <a:gd name="connsiteX2" fmla="*/ 311499 w 311499"/>
                <a:gd name="connsiteY2" fmla="*/ 190918 h 251209"/>
                <a:gd name="connsiteX0" fmla="*/ 0 w 311499"/>
                <a:gd name="connsiteY0" fmla="*/ 0 h 251209"/>
                <a:gd name="connsiteX1" fmla="*/ 80387 w 311499"/>
                <a:gd name="connsiteY1" fmla="*/ 251209 h 251209"/>
                <a:gd name="connsiteX2" fmla="*/ 311499 w 311499"/>
                <a:gd name="connsiteY2" fmla="*/ 190918 h 251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1499" h="251209">
                  <a:moveTo>
                    <a:pt x="0" y="0"/>
                  </a:moveTo>
                  <a:lnTo>
                    <a:pt x="80387" y="251209"/>
                  </a:lnTo>
                  <a:lnTo>
                    <a:pt x="311499" y="190918"/>
                  </a:lnTo>
                </a:path>
              </a:pathLst>
            </a:cu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103" name="オブジェクト 10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2228439"/>
              </p:ext>
            </p:extLst>
          </p:nvPr>
        </p:nvGraphicFramePr>
        <p:xfrm>
          <a:off x="4139630" y="4234873"/>
          <a:ext cx="334962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81" name="Equation" r:id="rId3" imgW="228600" imgH="177480" progId="Equation.DSMT4">
                  <p:embed/>
                </p:oleObj>
              </mc:Choice>
              <mc:Fallback>
                <p:oleObj name="Equation" r:id="rId3" imgW="228600" imgH="177480" progId="Equation.DSMT4">
                  <p:embed/>
                  <p:pic>
                    <p:nvPicPr>
                      <p:cNvPr id="103" name="オブジェクト 10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39630" y="4234873"/>
                        <a:ext cx="334962" cy="258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円弧 35"/>
          <p:cNvSpPr/>
          <p:nvPr/>
        </p:nvSpPr>
        <p:spPr>
          <a:xfrm>
            <a:off x="3428697" y="1695697"/>
            <a:ext cx="1981296" cy="1981296"/>
          </a:xfrm>
          <a:prstGeom prst="arc">
            <a:avLst>
              <a:gd name="adj1" fmla="val 20770253"/>
              <a:gd name="adj2" fmla="val 0"/>
            </a:avLst>
          </a:prstGeom>
          <a:ln w="12700">
            <a:solidFill>
              <a:schemeClr val="tx1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06" name="オブジェクト 10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7383431"/>
              </p:ext>
            </p:extLst>
          </p:nvPr>
        </p:nvGraphicFramePr>
        <p:xfrm>
          <a:off x="5512548" y="2421452"/>
          <a:ext cx="334962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82" name="Equation" r:id="rId5" imgW="228600" imgH="177480" progId="Equation.DSMT4">
                  <p:embed/>
                </p:oleObj>
              </mc:Choice>
              <mc:Fallback>
                <p:oleObj name="Equation" r:id="rId5" imgW="228600" imgH="177480" progId="Equation.DSMT4">
                  <p:embed/>
                  <p:pic>
                    <p:nvPicPr>
                      <p:cNvPr id="106" name="オブジェクト 10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12548" y="2421452"/>
                        <a:ext cx="334962" cy="258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98C620F8-A925-4A20-B681-1E60B3B07769}"/>
              </a:ext>
            </a:extLst>
          </p:cNvPr>
          <p:cNvCxnSpPr/>
          <p:nvPr/>
        </p:nvCxnSpPr>
        <p:spPr>
          <a:xfrm>
            <a:off x="999451" y="2318389"/>
            <a:ext cx="6596885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円弧 66">
            <a:extLst>
              <a:ext uri="{FF2B5EF4-FFF2-40B4-BE49-F238E27FC236}">
                <a16:creationId xmlns:a16="http://schemas.microsoft.com/office/drawing/2014/main" id="{CE2C5444-E212-4226-AE46-2D6F1C67467A}"/>
              </a:ext>
            </a:extLst>
          </p:cNvPr>
          <p:cNvSpPr/>
          <p:nvPr/>
        </p:nvSpPr>
        <p:spPr>
          <a:xfrm rot="528548" flipV="1">
            <a:off x="4141070" y="2195995"/>
            <a:ext cx="658275" cy="687413"/>
          </a:xfrm>
          <a:prstGeom prst="arc">
            <a:avLst>
              <a:gd name="adj1" fmla="val 16318574"/>
              <a:gd name="adj2" fmla="val 21009533"/>
            </a:avLst>
          </a:prstGeom>
          <a:ln w="19050">
            <a:solidFill>
              <a:schemeClr val="tx1"/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68" name="オブジェクト 67">
            <a:extLst>
              <a:ext uri="{FF2B5EF4-FFF2-40B4-BE49-F238E27FC236}">
                <a16:creationId xmlns:a16="http://schemas.microsoft.com/office/drawing/2014/main" id="{ACD79811-49AD-4527-9710-F671361D00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9913390"/>
              </p:ext>
            </p:extLst>
          </p:nvPr>
        </p:nvGraphicFramePr>
        <p:xfrm>
          <a:off x="3652913" y="2762780"/>
          <a:ext cx="725487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83" name="Equation" r:id="rId6" imgW="495000" imgH="393480" progId="Equation.DSMT4">
                  <p:embed/>
                </p:oleObj>
              </mc:Choice>
              <mc:Fallback>
                <p:oleObj name="Equation" r:id="rId6" imgW="495000" imgH="393480" progId="Equation.DSMT4">
                  <p:embed/>
                  <p:pic>
                    <p:nvPicPr>
                      <p:cNvPr id="106" name="オブジェクト 10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652913" y="2762780"/>
                        <a:ext cx="725487" cy="573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オブジェクト 68">
            <a:extLst>
              <a:ext uri="{FF2B5EF4-FFF2-40B4-BE49-F238E27FC236}">
                <a16:creationId xmlns:a16="http://schemas.microsoft.com/office/drawing/2014/main" id="{0DA4D13A-BEFB-436E-B38A-96EF181976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3047575"/>
              </p:ext>
            </p:extLst>
          </p:nvPr>
        </p:nvGraphicFramePr>
        <p:xfrm>
          <a:off x="3049588" y="2052340"/>
          <a:ext cx="185737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84" name="Equation" r:id="rId8" imgW="126720" imgH="177480" progId="Equation.DSMT4">
                  <p:embed/>
                </p:oleObj>
              </mc:Choice>
              <mc:Fallback>
                <p:oleObj name="Equation" r:id="rId8" imgW="126720" imgH="177480" progId="Equation.DSMT4">
                  <p:embed/>
                  <p:pic>
                    <p:nvPicPr>
                      <p:cNvPr id="106" name="オブジェクト 10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049588" y="2052340"/>
                        <a:ext cx="185737" cy="258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オブジェクト 69">
            <a:extLst>
              <a:ext uri="{FF2B5EF4-FFF2-40B4-BE49-F238E27FC236}">
                <a16:creationId xmlns:a16="http://schemas.microsoft.com/office/drawing/2014/main" id="{68E4340E-D493-44A1-BBEC-A5FAEFB4B4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5205601"/>
              </p:ext>
            </p:extLst>
          </p:nvPr>
        </p:nvGraphicFramePr>
        <p:xfrm>
          <a:off x="3687639" y="2052638"/>
          <a:ext cx="668337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85" name="Equation" r:id="rId10" imgW="457200" imgH="177480" progId="Equation.DSMT4">
                  <p:embed/>
                </p:oleObj>
              </mc:Choice>
              <mc:Fallback>
                <p:oleObj name="Equation" r:id="rId10" imgW="457200" imgH="177480" progId="Equation.DSMT4">
                  <p:embed/>
                  <p:pic>
                    <p:nvPicPr>
                      <p:cNvPr id="69" name="オブジェクト 68">
                        <a:extLst>
                          <a:ext uri="{FF2B5EF4-FFF2-40B4-BE49-F238E27FC236}">
                            <a16:creationId xmlns:a16="http://schemas.microsoft.com/office/drawing/2014/main" id="{0DA4D13A-BEFB-436E-B38A-96EF1819764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687639" y="2052638"/>
                        <a:ext cx="668337" cy="258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" name="Text Box 114">
            <a:extLst>
              <a:ext uri="{FF2B5EF4-FFF2-40B4-BE49-F238E27FC236}">
                <a16:creationId xmlns:a16="http://schemas.microsoft.com/office/drawing/2014/main" id="{97168A1E-F37C-41EF-9B5F-1B0F5FE8D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405" y="1324089"/>
            <a:ext cx="543249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000" b="1" dirty="0">
                <a:solidFill>
                  <a:srgbClr val="FF0000"/>
                </a:solidFill>
              </a:rPr>
              <a:t>ちょっとずらして角度の関係を分かりやすくすると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80C7DDAE-CB3A-4AFE-974F-E849B4B30BBD}"/>
              </a:ext>
            </a:extLst>
          </p:cNvPr>
          <p:cNvGrpSpPr/>
          <p:nvPr/>
        </p:nvGrpSpPr>
        <p:grpSpPr>
          <a:xfrm>
            <a:off x="91035" y="1885659"/>
            <a:ext cx="8413715" cy="5781752"/>
            <a:chOff x="91035" y="1885659"/>
            <a:chExt cx="8413715" cy="5781752"/>
          </a:xfrm>
        </p:grpSpPr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1FB6E74F-B8A2-4479-A9C8-B9961C2FFFC5}"/>
                </a:ext>
              </a:extLst>
            </p:cNvPr>
            <p:cNvGrpSpPr/>
            <p:nvPr/>
          </p:nvGrpSpPr>
          <p:grpSpPr>
            <a:xfrm>
              <a:off x="866775" y="5681471"/>
              <a:ext cx="3224213" cy="1072014"/>
              <a:chOff x="866775" y="5681471"/>
              <a:chExt cx="3224213" cy="1072014"/>
            </a:xfrm>
          </p:grpSpPr>
          <p:sp>
            <p:nvSpPr>
              <p:cNvPr id="8" name="フリーフォーム: 図形 7">
                <a:extLst>
                  <a:ext uri="{FF2B5EF4-FFF2-40B4-BE49-F238E27FC236}">
                    <a16:creationId xmlns:a16="http://schemas.microsoft.com/office/drawing/2014/main" id="{494EB266-AE86-4FF6-ABB3-CB910D3CF102}"/>
                  </a:ext>
                </a:extLst>
              </p:cNvPr>
              <p:cNvSpPr/>
              <p:nvPr/>
            </p:nvSpPr>
            <p:spPr>
              <a:xfrm>
                <a:off x="866775" y="6019800"/>
                <a:ext cx="604838" cy="104775"/>
              </a:xfrm>
              <a:custGeom>
                <a:avLst/>
                <a:gdLst>
                  <a:gd name="connsiteX0" fmla="*/ 0 w 604838"/>
                  <a:gd name="connsiteY0" fmla="*/ 0 h 104775"/>
                  <a:gd name="connsiteX1" fmla="*/ 604838 w 604838"/>
                  <a:gd name="connsiteY1" fmla="*/ 0 h 104775"/>
                  <a:gd name="connsiteX2" fmla="*/ 604838 w 604838"/>
                  <a:gd name="connsiteY2" fmla="*/ 42863 h 104775"/>
                  <a:gd name="connsiteX3" fmla="*/ 571500 w 604838"/>
                  <a:gd name="connsiteY3" fmla="*/ 104775 h 104775"/>
                  <a:gd name="connsiteX4" fmla="*/ 0 w 604838"/>
                  <a:gd name="connsiteY4" fmla="*/ 0 h 104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04838" h="104775">
                    <a:moveTo>
                      <a:pt x="0" y="0"/>
                    </a:moveTo>
                    <a:lnTo>
                      <a:pt x="604838" y="0"/>
                    </a:lnTo>
                    <a:lnTo>
                      <a:pt x="604838" y="42863"/>
                    </a:lnTo>
                    <a:lnTo>
                      <a:pt x="571500" y="104775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フリーフォーム: 図形 8">
                <a:extLst>
                  <a:ext uri="{FF2B5EF4-FFF2-40B4-BE49-F238E27FC236}">
                    <a16:creationId xmlns:a16="http://schemas.microsoft.com/office/drawing/2014/main" id="{8B8BF8F6-C674-4196-9065-110639B93EF6}"/>
                  </a:ext>
                </a:extLst>
              </p:cNvPr>
              <p:cNvSpPr/>
              <p:nvPr/>
            </p:nvSpPr>
            <p:spPr>
              <a:xfrm>
                <a:off x="3214688" y="6319838"/>
                <a:ext cx="876300" cy="223837"/>
              </a:xfrm>
              <a:custGeom>
                <a:avLst/>
                <a:gdLst>
                  <a:gd name="connsiteX0" fmla="*/ 876300 w 876300"/>
                  <a:gd name="connsiteY0" fmla="*/ 223837 h 223837"/>
                  <a:gd name="connsiteX1" fmla="*/ 9525 w 876300"/>
                  <a:gd name="connsiteY1" fmla="*/ 0 h 223837"/>
                  <a:gd name="connsiteX2" fmla="*/ 0 w 876300"/>
                  <a:gd name="connsiteY2" fmla="*/ 47625 h 223837"/>
                  <a:gd name="connsiteX3" fmla="*/ 14287 w 876300"/>
                  <a:gd name="connsiteY3" fmla="*/ 85725 h 223837"/>
                  <a:gd name="connsiteX4" fmla="*/ 876300 w 876300"/>
                  <a:gd name="connsiteY4" fmla="*/ 223837 h 223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76300" h="223837">
                    <a:moveTo>
                      <a:pt x="876300" y="223837"/>
                    </a:moveTo>
                    <a:lnTo>
                      <a:pt x="9525" y="0"/>
                    </a:lnTo>
                    <a:lnTo>
                      <a:pt x="0" y="47625"/>
                    </a:lnTo>
                    <a:lnTo>
                      <a:pt x="14287" y="85725"/>
                    </a:lnTo>
                    <a:lnTo>
                      <a:pt x="876300" y="223837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フリーフォーム: 図形 9">
                <a:extLst>
                  <a:ext uri="{FF2B5EF4-FFF2-40B4-BE49-F238E27FC236}">
                    <a16:creationId xmlns:a16="http://schemas.microsoft.com/office/drawing/2014/main" id="{8B59A5F2-C9B2-42A6-A9D4-8D6A693235FE}"/>
                  </a:ext>
                </a:extLst>
              </p:cNvPr>
              <p:cNvSpPr/>
              <p:nvPr/>
            </p:nvSpPr>
            <p:spPr>
              <a:xfrm>
                <a:off x="2091604" y="6010275"/>
                <a:ext cx="800100" cy="209550"/>
              </a:xfrm>
              <a:custGeom>
                <a:avLst/>
                <a:gdLst>
                  <a:gd name="connsiteX0" fmla="*/ 0 w 800100"/>
                  <a:gd name="connsiteY0" fmla="*/ 0 h 209550"/>
                  <a:gd name="connsiteX1" fmla="*/ 800100 w 800100"/>
                  <a:gd name="connsiteY1" fmla="*/ 14288 h 209550"/>
                  <a:gd name="connsiteX2" fmla="*/ 800100 w 800100"/>
                  <a:gd name="connsiteY2" fmla="*/ 109538 h 209550"/>
                  <a:gd name="connsiteX3" fmla="*/ 757237 w 800100"/>
                  <a:gd name="connsiteY3" fmla="*/ 190500 h 209550"/>
                  <a:gd name="connsiteX4" fmla="*/ 733425 w 800100"/>
                  <a:gd name="connsiteY4" fmla="*/ 209550 h 209550"/>
                  <a:gd name="connsiteX5" fmla="*/ 0 w 800100"/>
                  <a:gd name="connsiteY5" fmla="*/ 0 h 209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00100" h="209550">
                    <a:moveTo>
                      <a:pt x="0" y="0"/>
                    </a:moveTo>
                    <a:lnTo>
                      <a:pt x="800100" y="14288"/>
                    </a:lnTo>
                    <a:lnTo>
                      <a:pt x="800100" y="109538"/>
                    </a:lnTo>
                    <a:lnTo>
                      <a:pt x="757237" y="190500"/>
                    </a:lnTo>
                    <a:lnTo>
                      <a:pt x="733425" y="209550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aphicFrame>
            <p:nvGraphicFramePr>
              <p:cNvPr id="40" name="オブジェクト 39">
                <a:extLst>
                  <a:ext uri="{FF2B5EF4-FFF2-40B4-BE49-F238E27FC236}">
                    <a16:creationId xmlns:a16="http://schemas.microsoft.com/office/drawing/2014/main" id="{C1CAECE3-44CF-40EA-8A22-2175FD0A46E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64447177"/>
                  </p:ext>
                </p:extLst>
              </p:nvPr>
            </p:nvGraphicFramePr>
            <p:xfrm>
              <a:off x="999451" y="5688551"/>
              <a:ext cx="185737" cy="2587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586" name="Equation" r:id="rId8" imgW="126720" imgH="177480" progId="Equation.DSMT4">
                      <p:embed/>
                    </p:oleObj>
                  </mc:Choice>
                  <mc:Fallback>
                    <p:oleObj name="Equation" r:id="rId8" imgW="126720" imgH="177480" progId="Equation.DSMT4">
                      <p:embed/>
                      <p:pic>
                        <p:nvPicPr>
                          <p:cNvPr id="69" name="オブジェクト 68">
                            <a:extLst>
                              <a:ext uri="{FF2B5EF4-FFF2-40B4-BE49-F238E27FC236}">
                                <a16:creationId xmlns:a16="http://schemas.microsoft.com/office/drawing/2014/main" id="{0DA4D13A-BEFB-436E-B38A-96EF18197649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9"/>
                          <a:stretch>
                            <a:fillRect/>
                          </a:stretch>
                        </p:blipFill>
                        <p:spPr>
                          <a:xfrm>
                            <a:off x="999451" y="5688551"/>
                            <a:ext cx="185737" cy="258763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1" name="オブジェクト 40">
                <a:extLst>
                  <a:ext uri="{FF2B5EF4-FFF2-40B4-BE49-F238E27FC236}">
                    <a16:creationId xmlns:a16="http://schemas.microsoft.com/office/drawing/2014/main" id="{B7E96096-E17D-4D9F-B359-AE55F1D673B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70800751"/>
                  </p:ext>
                </p:extLst>
              </p:nvPr>
            </p:nvGraphicFramePr>
            <p:xfrm>
              <a:off x="3300183" y="6494723"/>
              <a:ext cx="334962" cy="2587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587" name="Equation" r:id="rId5" imgW="228600" imgH="177480" progId="Equation.DSMT4">
                      <p:embed/>
                    </p:oleObj>
                  </mc:Choice>
                  <mc:Fallback>
                    <p:oleObj name="Equation" r:id="rId5" imgW="228600" imgH="177480" progId="Equation.DSMT4">
                      <p:embed/>
                      <p:pic>
                        <p:nvPicPr>
                          <p:cNvPr id="106" name="オブジェクト 105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3300183" y="6494723"/>
                            <a:ext cx="334962" cy="258762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2" name="オブジェクト 41">
                <a:extLst>
                  <a:ext uri="{FF2B5EF4-FFF2-40B4-BE49-F238E27FC236}">
                    <a16:creationId xmlns:a16="http://schemas.microsoft.com/office/drawing/2014/main" id="{75F010B3-7C08-433B-9B50-E175B07BBC4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75047971"/>
                  </p:ext>
                </p:extLst>
              </p:nvPr>
            </p:nvGraphicFramePr>
            <p:xfrm>
              <a:off x="2147094" y="5681471"/>
              <a:ext cx="668337" cy="2587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588" name="Equation" r:id="rId10" imgW="457200" imgH="177480" progId="Equation.DSMT4">
                      <p:embed/>
                    </p:oleObj>
                  </mc:Choice>
                  <mc:Fallback>
                    <p:oleObj name="Equation" r:id="rId10" imgW="457200" imgH="177480" progId="Equation.DSMT4">
                      <p:embed/>
                      <p:pic>
                        <p:nvPicPr>
                          <p:cNvPr id="70" name="オブジェクト 69">
                            <a:extLst>
                              <a:ext uri="{FF2B5EF4-FFF2-40B4-BE49-F238E27FC236}">
                                <a16:creationId xmlns:a16="http://schemas.microsoft.com/office/drawing/2014/main" id="{68E4340E-D493-44A1-BBEC-A5FAEFB4B431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11"/>
                          <a:stretch>
                            <a:fillRect/>
                          </a:stretch>
                        </p:blipFill>
                        <p:spPr>
                          <a:xfrm>
                            <a:off x="2147094" y="5681471"/>
                            <a:ext cx="668337" cy="258762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B4DB621E-D799-4DBC-9A9D-6567245A8710}"/>
                </a:ext>
              </a:extLst>
            </p:cNvPr>
            <p:cNvGrpSpPr/>
            <p:nvPr/>
          </p:nvGrpSpPr>
          <p:grpSpPr>
            <a:xfrm>
              <a:off x="91035" y="6017356"/>
              <a:ext cx="8413715" cy="1650055"/>
              <a:chOff x="61947" y="4227216"/>
              <a:chExt cx="3376138" cy="662111"/>
            </a:xfrm>
          </p:grpSpPr>
          <p:cxnSp>
            <p:nvCxnSpPr>
              <p:cNvPr id="26" name="直線コネクタ 25">
                <a:extLst>
                  <a:ext uri="{FF2B5EF4-FFF2-40B4-BE49-F238E27FC236}">
                    <a16:creationId xmlns:a16="http://schemas.microsoft.com/office/drawing/2014/main" id="{BA52755A-5F7C-443C-B5BA-BCF195C6A6FD}"/>
                  </a:ext>
                </a:extLst>
              </p:cNvPr>
              <p:cNvCxnSpPr/>
              <p:nvPr/>
            </p:nvCxnSpPr>
            <p:spPr>
              <a:xfrm flipH="1" flipV="1">
                <a:off x="370216" y="4229240"/>
                <a:ext cx="2754289" cy="444119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コネクタ 28">
                <a:extLst>
                  <a:ext uri="{FF2B5EF4-FFF2-40B4-BE49-F238E27FC236}">
                    <a16:creationId xmlns:a16="http://schemas.microsoft.com/office/drawing/2014/main" id="{9D9A2763-76B3-420E-87D8-A79D58E3FF67}"/>
                  </a:ext>
                </a:extLst>
              </p:cNvPr>
              <p:cNvCxnSpPr/>
              <p:nvPr/>
            </p:nvCxnSpPr>
            <p:spPr>
              <a:xfrm flipH="1" flipV="1">
                <a:off x="857992" y="4232152"/>
                <a:ext cx="2580093" cy="657175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コネクタ 30">
                <a:extLst>
                  <a:ext uri="{FF2B5EF4-FFF2-40B4-BE49-F238E27FC236}">
                    <a16:creationId xmlns:a16="http://schemas.microsoft.com/office/drawing/2014/main" id="{8BF3A9CB-9692-466D-A1DF-D26DD4D068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947" y="4227216"/>
                <a:ext cx="2709853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楕円 12">
              <a:extLst>
                <a:ext uri="{FF2B5EF4-FFF2-40B4-BE49-F238E27FC236}">
                  <a16:creationId xmlns:a16="http://schemas.microsoft.com/office/drawing/2014/main" id="{65FE3F93-C48B-48F4-AFBE-00BCE1A8C84D}"/>
                </a:ext>
              </a:extLst>
            </p:cNvPr>
            <p:cNvSpPr/>
            <p:nvPr/>
          </p:nvSpPr>
          <p:spPr>
            <a:xfrm>
              <a:off x="2825822" y="1885659"/>
              <a:ext cx="2066233" cy="93439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77074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リーフォーム 3"/>
          <p:cNvSpPr/>
          <p:nvPr/>
        </p:nvSpPr>
        <p:spPr>
          <a:xfrm>
            <a:off x="994787" y="2316216"/>
            <a:ext cx="6320413" cy="1267720"/>
          </a:xfrm>
          <a:custGeom>
            <a:avLst/>
            <a:gdLst>
              <a:gd name="connsiteX0" fmla="*/ 0 w 6320413"/>
              <a:gd name="connsiteY0" fmla="*/ 18371 h 771998"/>
              <a:gd name="connsiteX1" fmla="*/ 1507253 w 6320413"/>
              <a:gd name="connsiteY1" fmla="*/ 18371 h 771998"/>
              <a:gd name="connsiteX2" fmla="*/ 4511710 w 6320413"/>
              <a:gd name="connsiteY2" fmla="*/ 209290 h 771998"/>
              <a:gd name="connsiteX3" fmla="*/ 6320413 w 6320413"/>
              <a:gd name="connsiteY3" fmla="*/ 771998 h 771998"/>
              <a:gd name="connsiteX0" fmla="*/ 0 w 6320413"/>
              <a:gd name="connsiteY0" fmla="*/ 17666 h 771293"/>
              <a:gd name="connsiteX1" fmla="*/ 1507253 w 6320413"/>
              <a:gd name="connsiteY1" fmla="*/ 17666 h 771293"/>
              <a:gd name="connsiteX2" fmla="*/ 3959051 w 6320413"/>
              <a:gd name="connsiteY2" fmla="*/ 198537 h 771293"/>
              <a:gd name="connsiteX3" fmla="*/ 6320413 w 6320413"/>
              <a:gd name="connsiteY3" fmla="*/ 771293 h 771293"/>
              <a:gd name="connsiteX0" fmla="*/ 0 w 6320413"/>
              <a:gd name="connsiteY0" fmla="*/ 17666 h 771293"/>
              <a:gd name="connsiteX1" fmla="*/ 1708220 w 6320413"/>
              <a:gd name="connsiteY1" fmla="*/ 17666 h 771293"/>
              <a:gd name="connsiteX2" fmla="*/ 3959051 w 6320413"/>
              <a:gd name="connsiteY2" fmla="*/ 198537 h 771293"/>
              <a:gd name="connsiteX3" fmla="*/ 6320413 w 6320413"/>
              <a:gd name="connsiteY3" fmla="*/ 771293 h 771293"/>
              <a:gd name="connsiteX0" fmla="*/ 0 w 6320413"/>
              <a:gd name="connsiteY0" fmla="*/ 20509 h 774136"/>
              <a:gd name="connsiteX1" fmla="*/ 1708220 w 6320413"/>
              <a:gd name="connsiteY1" fmla="*/ 20509 h 774136"/>
              <a:gd name="connsiteX2" fmla="*/ 4119824 w 6320413"/>
              <a:gd name="connsiteY2" fmla="*/ 241573 h 774136"/>
              <a:gd name="connsiteX3" fmla="*/ 6320413 w 6320413"/>
              <a:gd name="connsiteY3" fmla="*/ 774136 h 774136"/>
              <a:gd name="connsiteX0" fmla="*/ 0 w 6320413"/>
              <a:gd name="connsiteY0" fmla="*/ 16887 h 770514"/>
              <a:gd name="connsiteX1" fmla="*/ 1748413 w 6320413"/>
              <a:gd name="connsiteY1" fmla="*/ 22949 h 770514"/>
              <a:gd name="connsiteX2" fmla="*/ 4119824 w 6320413"/>
              <a:gd name="connsiteY2" fmla="*/ 237951 h 770514"/>
              <a:gd name="connsiteX3" fmla="*/ 6320413 w 6320413"/>
              <a:gd name="connsiteY3" fmla="*/ 770514 h 770514"/>
              <a:gd name="connsiteX0" fmla="*/ 0 w 6320413"/>
              <a:gd name="connsiteY0" fmla="*/ 11125 h 764752"/>
              <a:gd name="connsiteX1" fmla="*/ 1668026 w 6320413"/>
              <a:gd name="connsiteY1" fmla="*/ 29310 h 764752"/>
              <a:gd name="connsiteX2" fmla="*/ 4119824 w 6320413"/>
              <a:gd name="connsiteY2" fmla="*/ 232189 h 764752"/>
              <a:gd name="connsiteX3" fmla="*/ 6320413 w 6320413"/>
              <a:gd name="connsiteY3" fmla="*/ 764752 h 764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20413" h="764752">
                <a:moveTo>
                  <a:pt x="0" y="11125"/>
                </a:moveTo>
                <a:cubicBezTo>
                  <a:pt x="377650" y="-4785"/>
                  <a:pt x="981389" y="-7534"/>
                  <a:pt x="1668026" y="29310"/>
                </a:cubicBezTo>
                <a:cubicBezTo>
                  <a:pt x="2354663" y="66154"/>
                  <a:pt x="3344426" y="109615"/>
                  <a:pt x="4119824" y="232189"/>
                </a:cubicBezTo>
                <a:cubicBezTo>
                  <a:pt x="4895222" y="354763"/>
                  <a:pt x="5817158" y="546200"/>
                  <a:pt x="6320413" y="764752"/>
                </a:cubicBezTo>
              </a:path>
            </a:pathLst>
          </a:cu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383004"/>
            <a:ext cx="8496944" cy="6588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ja-JP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たわみ角（</a:t>
            </a:r>
            <a:r>
              <a:rPr lang="en-US" altLang="ja-JP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Slope</a:t>
            </a:r>
            <a:r>
              <a:rPr lang="ja-JP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 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508104" y="44450"/>
            <a:ext cx="360097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14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Mechanics of Robot Materials and Structures</a:t>
            </a:r>
          </a:p>
        </p:txBody>
      </p:sp>
      <p:grpSp>
        <p:nvGrpSpPr>
          <p:cNvPr id="111" name="グループ化 110"/>
          <p:cNvGrpSpPr/>
          <p:nvPr/>
        </p:nvGrpSpPr>
        <p:grpSpPr>
          <a:xfrm>
            <a:off x="755639" y="1709277"/>
            <a:ext cx="253953" cy="1207198"/>
            <a:chOff x="5015814" y="1556792"/>
            <a:chExt cx="253953" cy="1207198"/>
          </a:xfrm>
        </p:grpSpPr>
        <p:cxnSp>
          <p:nvCxnSpPr>
            <p:cNvPr id="132" name="直線コネクタ 131"/>
            <p:cNvCxnSpPr/>
            <p:nvPr/>
          </p:nvCxnSpPr>
          <p:spPr>
            <a:xfrm>
              <a:off x="5259626" y="1556792"/>
              <a:ext cx="10141" cy="120719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H="1">
              <a:off x="5015814" y="1648171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線コネクタ 133"/>
            <p:cNvCxnSpPr/>
            <p:nvPr/>
          </p:nvCxnSpPr>
          <p:spPr>
            <a:xfrm flipH="1">
              <a:off x="5015814" y="181850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線コネクタ 134"/>
            <p:cNvCxnSpPr/>
            <p:nvPr/>
          </p:nvCxnSpPr>
          <p:spPr>
            <a:xfrm flipH="1">
              <a:off x="5015814" y="199715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直線コネクタ 135"/>
            <p:cNvCxnSpPr/>
            <p:nvPr/>
          </p:nvCxnSpPr>
          <p:spPr>
            <a:xfrm flipH="1">
              <a:off x="5015814" y="2165904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線コネクタ 136"/>
            <p:cNvCxnSpPr/>
            <p:nvPr/>
          </p:nvCxnSpPr>
          <p:spPr>
            <a:xfrm flipH="1">
              <a:off x="5015814" y="233623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線コネクタ 137"/>
            <p:cNvCxnSpPr/>
            <p:nvPr/>
          </p:nvCxnSpPr>
          <p:spPr>
            <a:xfrm flipH="1">
              <a:off x="5015814" y="251488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0" name="Text Box 114"/>
          <p:cNvSpPr txBox="1">
            <a:spLocks noChangeArrowheads="1"/>
          </p:cNvSpPr>
          <p:nvPr/>
        </p:nvSpPr>
        <p:spPr bwMode="auto">
          <a:xfrm>
            <a:off x="1719162" y="2433313"/>
            <a:ext cx="6480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grpSp>
        <p:nvGrpSpPr>
          <p:cNvPr id="156" name="グループ化 155"/>
          <p:cNvGrpSpPr/>
          <p:nvPr/>
        </p:nvGrpSpPr>
        <p:grpSpPr>
          <a:xfrm>
            <a:off x="755639" y="1709277"/>
            <a:ext cx="253953" cy="1207198"/>
            <a:chOff x="5015814" y="1556792"/>
            <a:chExt cx="253953" cy="1207198"/>
          </a:xfrm>
        </p:grpSpPr>
        <p:cxnSp>
          <p:nvCxnSpPr>
            <p:cNvPr id="157" name="直線コネクタ 156"/>
            <p:cNvCxnSpPr/>
            <p:nvPr/>
          </p:nvCxnSpPr>
          <p:spPr>
            <a:xfrm>
              <a:off x="5259626" y="1556792"/>
              <a:ext cx="10141" cy="120719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H="1">
              <a:off x="5015814" y="1648171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線コネクタ 158"/>
            <p:cNvCxnSpPr/>
            <p:nvPr/>
          </p:nvCxnSpPr>
          <p:spPr>
            <a:xfrm flipH="1">
              <a:off x="5015814" y="181850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H="1">
              <a:off x="5015814" y="199715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線コネクタ 160"/>
            <p:cNvCxnSpPr/>
            <p:nvPr/>
          </p:nvCxnSpPr>
          <p:spPr>
            <a:xfrm flipH="1">
              <a:off x="5015814" y="2165904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 flipH="1">
              <a:off x="5015814" y="233623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線コネクタ 162"/>
            <p:cNvCxnSpPr/>
            <p:nvPr/>
          </p:nvCxnSpPr>
          <p:spPr>
            <a:xfrm flipH="1">
              <a:off x="5015814" y="251488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4" name="直線コネクタ 163"/>
          <p:cNvCxnSpPr/>
          <p:nvPr/>
        </p:nvCxnSpPr>
        <p:spPr>
          <a:xfrm>
            <a:off x="999451" y="2318389"/>
            <a:ext cx="6596885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 Box 114"/>
          <p:cNvSpPr txBox="1">
            <a:spLocks noChangeArrowheads="1"/>
          </p:cNvSpPr>
          <p:nvPr/>
        </p:nvSpPr>
        <p:spPr bwMode="auto">
          <a:xfrm>
            <a:off x="7333268" y="1762352"/>
            <a:ext cx="3817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endParaRPr lang="en-US" altLang="ja-JP" sz="2000" b="1" i="1" dirty="0">
              <a:solidFill>
                <a:srgbClr val="FF0000"/>
              </a:solidFill>
            </a:endParaRPr>
          </a:p>
        </p:txBody>
      </p:sp>
      <p:cxnSp>
        <p:nvCxnSpPr>
          <p:cNvPr id="166" name="直線コネクタ 165"/>
          <p:cNvCxnSpPr/>
          <p:nvPr/>
        </p:nvCxnSpPr>
        <p:spPr>
          <a:xfrm rot="16200000">
            <a:off x="471093" y="1872481"/>
            <a:ext cx="1052269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 Box 114"/>
          <p:cNvSpPr txBox="1">
            <a:spLocks noChangeArrowheads="1"/>
          </p:cNvSpPr>
          <p:nvPr/>
        </p:nvSpPr>
        <p:spPr bwMode="auto">
          <a:xfrm>
            <a:off x="1042836" y="1167135"/>
            <a:ext cx="3691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</a:t>
            </a:r>
            <a:endParaRPr lang="en-US" altLang="ja-JP" sz="2000" b="1" i="1" dirty="0">
              <a:solidFill>
                <a:srgbClr val="FF0000"/>
              </a:solidFill>
            </a:endParaRPr>
          </a:p>
        </p:txBody>
      </p:sp>
      <p:cxnSp>
        <p:nvCxnSpPr>
          <p:cNvPr id="52" name="直線コネクタ 51"/>
          <p:cNvCxnSpPr/>
          <p:nvPr/>
        </p:nvCxnSpPr>
        <p:spPr>
          <a:xfrm flipH="1" flipV="1">
            <a:off x="5230063" y="2312876"/>
            <a:ext cx="2085137" cy="12710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オブジェクト 54"/>
          <p:cNvGraphicFramePr>
            <a:graphicFrameLocks noChangeAspect="1"/>
          </p:cNvGraphicFramePr>
          <p:nvPr>
            <p:extLst/>
          </p:nvPr>
        </p:nvGraphicFramePr>
        <p:xfrm>
          <a:off x="5645150" y="2309813"/>
          <a:ext cx="40957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70" name="Equation" r:id="rId3" imgW="279360" imgH="228600" progId="Equation.DSMT4">
                  <p:embed/>
                </p:oleObj>
              </mc:Choice>
              <mc:Fallback>
                <p:oleObj name="Equation" r:id="rId3" imgW="279360" imgH="228600" progId="Equation.DSMT4">
                  <p:embed/>
                  <p:pic>
                    <p:nvPicPr>
                      <p:cNvPr id="55" name="オブジェクト 5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45150" y="2309813"/>
                        <a:ext cx="409575" cy="33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0" name="直線コネクタ 79"/>
          <p:cNvCxnSpPr/>
          <p:nvPr/>
        </p:nvCxnSpPr>
        <p:spPr>
          <a:xfrm flipV="1">
            <a:off x="7298198" y="2320032"/>
            <a:ext cx="6302" cy="1191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 Box 114"/>
          <p:cNvSpPr txBox="1">
            <a:spLocks noChangeArrowheads="1"/>
          </p:cNvSpPr>
          <p:nvPr/>
        </p:nvSpPr>
        <p:spPr bwMode="auto">
          <a:xfrm>
            <a:off x="7412818" y="2633498"/>
            <a:ext cx="119365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たわみ</a:t>
            </a:r>
            <a:endParaRPr lang="en-US" altLang="ja-JP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defRPr/>
            </a:pPr>
            <a:r>
              <a:rPr lang="en-US" altLang="ja-JP" sz="20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z</a:t>
            </a:r>
            <a:r>
              <a:rPr lang="en-US" altLang="ja-JP" sz="12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max</a:t>
            </a:r>
            <a:endParaRPr lang="en-US" altLang="ja-JP" sz="1200" b="1" dirty="0">
              <a:solidFill>
                <a:srgbClr val="FF0000"/>
              </a:solidFill>
            </a:endParaRPr>
          </a:p>
        </p:txBody>
      </p:sp>
      <p:sp>
        <p:nvSpPr>
          <p:cNvPr id="85" name="Text Box 114"/>
          <p:cNvSpPr txBox="1">
            <a:spLocks noChangeArrowheads="1"/>
          </p:cNvSpPr>
          <p:nvPr/>
        </p:nvSpPr>
        <p:spPr bwMode="auto">
          <a:xfrm>
            <a:off x="4833102" y="1801062"/>
            <a:ext cx="19705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たわみ角 </a:t>
            </a:r>
            <a:r>
              <a:rPr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θ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93" name="Text Box 114"/>
          <p:cNvSpPr txBox="1">
            <a:spLocks noChangeArrowheads="1"/>
          </p:cNvSpPr>
          <p:nvPr/>
        </p:nvSpPr>
        <p:spPr bwMode="auto">
          <a:xfrm>
            <a:off x="6825537" y="3718047"/>
            <a:ext cx="11936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接線</a:t>
            </a:r>
            <a:endParaRPr lang="en-US" altLang="ja-JP" sz="1800" b="1" dirty="0">
              <a:solidFill>
                <a:srgbClr val="FF0000"/>
              </a:solidFill>
            </a:endParaRPr>
          </a:p>
        </p:txBody>
      </p:sp>
      <p:grpSp>
        <p:nvGrpSpPr>
          <p:cNvPr id="112" name="グループ化 111"/>
          <p:cNvGrpSpPr/>
          <p:nvPr/>
        </p:nvGrpSpPr>
        <p:grpSpPr>
          <a:xfrm>
            <a:off x="88335" y="3112750"/>
            <a:ext cx="3691577" cy="3396000"/>
            <a:chOff x="88335" y="3112750"/>
            <a:chExt cx="3691577" cy="3396000"/>
          </a:xfrm>
        </p:grpSpPr>
        <p:pic>
          <p:nvPicPr>
            <p:cNvPr id="113" name="図 112"/>
            <p:cNvPicPr>
              <a:picLocks noChangeAspect="1"/>
            </p:cNvPicPr>
            <p:nvPr/>
          </p:nvPicPr>
          <p:blipFill rotWithShape="1">
            <a:blip r:embed="rId5"/>
            <a:srcRect l="2901" r="14020"/>
            <a:stretch/>
          </p:blipFill>
          <p:spPr>
            <a:xfrm>
              <a:off x="88335" y="3112750"/>
              <a:ext cx="3691577" cy="2260466"/>
            </a:xfrm>
            <a:prstGeom prst="rect">
              <a:avLst/>
            </a:prstGeom>
          </p:spPr>
        </p:pic>
        <p:graphicFrame>
          <p:nvGraphicFramePr>
            <p:cNvPr id="114" name="オブジェクト 113"/>
            <p:cNvGraphicFramePr>
              <a:graphicFrameLocks noChangeAspect="1"/>
            </p:cNvGraphicFramePr>
            <p:nvPr>
              <p:extLst/>
            </p:nvPr>
          </p:nvGraphicFramePr>
          <p:xfrm>
            <a:off x="158750" y="5621338"/>
            <a:ext cx="3567113" cy="887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671" name="Equation" r:id="rId6" imgW="2438280" imgH="609480" progId="Equation.DSMT4">
                    <p:embed/>
                  </p:oleObj>
                </mc:Choice>
                <mc:Fallback>
                  <p:oleObj name="Equation" r:id="rId6" imgW="2438280" imgH="609480" progId="Equation.DSMT4">
                    <p:embed/>
                    <p:pic>
                      <p:nvPicPr>
                        <p:cNvPr id="114" name="オブジェクト 113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158750" y="5621338"/>
                          <a:ext cx="3567113" cy="88741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5" name="Text Box 114"/>
            <p:cNvSpPr txBox="1">
              <a:spLocks noChangeArrowheads="1"/>
            </p:cNvSpPr>
            <p:nvPr/>
          </p:nvSpPr>
          <p:spPr bwMode="auto">
            <a:xfrm>
              <a:off x="1380083" y="3512675"/>
              <a:ext cx="52613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en-US" altLang="ja-JP" sz="1000" b="1" i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i-1</a:t>
              </a:r>
              <a:endParaRPr lang="en-US" altLang="ja-JP" sz="10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116" name="Text Box 114"/>
            <p:cNvSpPr txBox="1">
              <a:spLocks noChangeArrowheads="1"/>
            </p:cNvSpPr>
            <p:nvPr/>
          </p:nvSpPr>
          <p:spPr bwMode="auto">
            <a:xfrm>
              <a:off x="2340265" y="3956570"/>
              <a:ext cx="52613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ja-JP" sz="1000" b="1" i="1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</a:t>
              </a:r>
              <a:endParaRPr lang="en-US" altLang="ja-JP" sz="10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117" name="Text Box 114"/>
            <p:cNvSpPr txBox="1">
              <a:spLocks noChangeArrowheads="1"/>
            </p:cNvSpPr>
            <p:nvPr/>
          </p:nvSpPr>
          <p:spPr bwMode="auto">
            <a:xfrm>
              <a:off x="743795" y="3323480"/>
              <a:ext cx="383200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ja-JP" sz="1000" b="1" i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</a:t>
              </a:r>
              <a:endParaRPr lang="en-US" altLang="ja-JP" sz="1000" b="1" i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279149" y="4609499"/>
            <a:ext cx="7797630" cy="2222544"/>
            <a:chOff x="279149" y="4609499"/>
            <a:chExt cx="7797630" cy="2222544"/>
          </a:xfrm>
        </p:grpSpPr>
        <p:sp>
          <p:nvSpPr>
            <p:cNvPr id="57" name="Text Box 114"/>
            <p:cNvSpPr txBox="1">
              <a:spLocks noChangeArrowheads="1"/>
            </p:cNvSpPr>
            <p:nvPr/>
          </p:nvSpPr>
          <p:spPr bwMode="auto">
            <a:xfrm>
              <a:off x="279149" y="6493489"/>
              <a:ext cx="2348636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ja-JP" altLang="en-US" sz="1600" dirty="0">
                  <a:solidFill>
                    <a:srgbClr val="FF0000"/>
                  </a:solidFill>
                </a:rPr>
                <a:t>幾何的な考え方：</a:t>
              </a:r>
              <a:endParaRPr lang="en-US" altLang="ja-JP" sz="1600" dirty="0">
                <a:solidFill>
                  <a:srgbClr val="FF0000"/>
                </a:solidFill>
              </a:endParaRPr>
            </a:p>
          </p:txBody>
        </p:sp>
        <p:sp>
          <p:nvSpPr>
            <p:cNvPr id="58" name="Text Box 114"/>
            <p:cNvSpPr txBox="1">
              <a:spLocks noChangeArrowheads="1"/>
            </p:cNvSpPr>
            <p:nvPr/>
          </p:nvSpPr>
          <p:spPr bwMode="auto">
            <a:xfrm>
              <a:off x="5352429" y="4609499"/>
              <a:ext cx="2348636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ja-JP" altLang="en-US" sz="1600" dirty="0">
                  <a:solidFill>
                    <a:srgbClr val="FF0000"/>
                  </a:solidFill>
                </a:rPr>
                <a:t>別解（代数的な考え方）：</a:t>
              </a:r>
              <a:endParaRPr lang="en-US" altLang="ja-JP" sz="1600" dirty="0">
                <a:solidFill>
                  <a:srgbClr val="FF0000"/>
                </a:solidFill>
              </a:endParaRPr>
            </a:p>
          </p:txBody>
        </p:sp>
        <p:graphicFrame>
          <p:nvGraphicFramePr>
            <p:cNvPr id="59" name="オブジェクト 58"/>
            <p:cNvGraphicFramePr>
              <a:graphicFrameLocks noChangeAspect="1"/>
            </p:cNvGraphicFramePr>
            <p:nvPr>
              <p:extLst/>
            </p:nvPr>
          </p:nvGraphicFramePr>
          <p:xfrm>
            <a:off x="5436096" y="5166430"/>
            <a:ext cx="831886" cy="7948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672" name="Equation" r:id="rId8" imgW="634680" imgH="609480" progId="Equation.DSMT4">
                    <p:embed/>
                  </p:oleObj>
                </mc:Choice>
                <mc:Fallback>
                  <p:oleObj name="Equation" r:id="rId8" imgW="634680" imgH="609480" progId="Equation.DSMT4">
                    <p:embed/>
                    <p:pic>
                      <p:nvPicPr>
                        <p:cNvPr id="59" name="オブジェクト 58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5436096" y="5166430"/>
                          <a:ext cx="831886" cy="79487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" name="オブジェクト 59"/>
            <p:cNvGraphicFramePr>
              <a:graphicFrameLocks noChangeAspect="1"/>
            </p:cNvGraphicFramePr>
            <p:nvPr>
              <p:extLst/>
            </p:nvPr>
          </p:nvGraphicFramePr>
          <p:xfrm>
            <a:off x="7075847" y="5112942"/>
            <a:ext cx="1000932" cy="10803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673" name="Equation" r:id="rId10" imgW="749160" imgH="812520" progId="Equation.DSMT4">
                    <p:embed/>
                  </p:oleObj>
                </mc:Choice>
                <mc:Fallback>
                  <p:oleObj name="Equation" r:id="rId10" imgW="749160" imgH="812520" progId="Equation.DSMT4">
                    <p:embed/>
                    <p:pic>
                      <p:nvPicPr>
                        <p:cNvPr id="60" name="オブジェクト 59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7075847" y="5112942"/>
                          <a:ext cx="1000932" cy="108032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" name="Text Box 114"/>
            <p:cNvSpPr txBox="1">
              <a:spLocks noChangeArrowheads="1"/>
            </p:cNvSpPr>
            <p:nvPr/>
          </p:nvSpPr>
          <p:spPr bwMode="auto">
            <a:xfrm>
              <a:off x="6476760" y="5394590"/>
              <a:ext cx="697554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ja-JP" altLang="en-US" sz="1600" dirty="0">
                  <a:solidFill>
                    <a:srgbClr val="FF0000"/>
                  </a:solidFill>
                </a:rPr>
                <a:t>→</a:t>
              </a:r>
              <a:endParaRPr lang="en-US" altLang="ja-JP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3125029" y="1610150"/>
            <a:ext cx="3080569" cy="4276234"/>
            <a:chOff x="3125029" y="1610150"/>
            <a:chExt cx="3080569" cy="4276234"/>
          </a:xfrm>
        </p:grpSpPr>
        <p:grpSp>
          <p:nvGrpSpPr>
            <p:cNvPr id="5" name="グループ化 4"/>
            <p:cNvGrpSpPr/>
            <p:nvPr/>
          </p:nvGrpSpPr>
          <p:grpSpPr>
            <a:xfrm>
              <a:off x="3125029" y="1610150"/>
              <a:ext cx="3080569" cy="4276234"/>
              <a:chOff x="3125029" y="1610150"/>
              <a:chExt cx="3080569" cy="4276234"/>
            </a:xfrm>
          </p:grpSpPr>
          <p:grpSp>
            <p:nvGrpSpPr>
              <p:cNvPr id="39" name="グループ化 38"/>
              <p:cNvGrpSpPr/>
              <p:nvPr/>
            </p:nvGrpSpPr>
            <p:grpSpPr>
              <a:xfrm>
                <a:off x="3125029" y="1610150"/>
                <a:ext cx="3080569" cy="4276234"/>
                <a:chOff x="3125029" y="1610150"/>
                <a:chExt cx="3080569" cy="4276234"/>
              </a:xfrm>
            </p:grpSpPr>
            <p:grpSp>
              <p:nvGrpSpPr>
                <p:cNvPr id="38" name="グループ化 37"/>
                <p:cNvGrpSpPr/>
                <p:nvPr/>
              </p:nvGrpSpPr>
              <p:grpSpPr>
                <a:xfrm>
                  <a:off x="3125029" y="1610150"/>
                  <a:ext cx="3080569" cy="4276234"/>
                  <a:chOff x="3125029" y="1610150"/>
                  <a:chExt cx="3080569" cy="4276234"/>
                </a:xfrm>
              </p:grpSpPr>
              <p:sp>
                <p:nvSpPr>
                  <p:cNvPr id="105" name="円弧 104"/>
                  <p:cNvSpPr/>
                  <p:nvPr/>
                </p:nvSpPr>
                <p:spPr>
                  <a:xfrm rot="578757" flipV="1">
                    <a:off x="3430336" y="1610150"/>
                    <a:ext cx="1981296" cy="1981296"/>
                  </a:xfrm>
                  <a:prstGeom prst="arc">
                    <a:avLst>
                      <a:gd name="adj1" fmla="val 20770253"/>
                      <a:gd name="adj2" fmla="val 0"/>
                    </a:avLst>
                  </a:prstGeom>
                  <a:ln w="19050">
                    <a:solidFill>
                      <a:schemeClr val="tx1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grpSp>
                <p:nvGrpSpPr>
                  <p:cNvPr id="37" name="グループ化 36"/>
                  <p:cNvGrpSpPr/>
                  <p:nvPr/>
                </p:nvGrpSpPr>
                <p:grpSpPr>
                  <a:xfrm>
                    <a:off x="3125029" y="1695697"/>
                    <a:ext cx="3080569" cy="4190687"/>
                    <a:chOff x="3125029" y="1695697"/>
                    <a:chExt cx="3080569" cy="4190687"/>
                  </a:xfrm>
                </p:grpSpPr>
                <p:cxnSp>
                  <p:nvCxnSpPr>
                    <p:cNvPr id="86" name="直線コネクタ 85"/>
                    <p:cNvCxnSpPr/>
                    <p:nvPr/>
                  </p:nvCxnSpPr>
                  <p:spPr>
                    <a:xfrm flipV="1">
                      <a:off x="3948370" y="2587202"/>
                      <a:ext cx="520411" cy="3290070"/>
                    </a:xfrm>
                    <a:prstGeom prst="line">
                      <a:avLst/>
                    </a:prstGeom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8" name="直線コネクタ 87"/>
                    <p:cNvCxnSpPr/>
                    <p:nvPr/>
                  </p:nvCxnSpPr>
                  <p:spPr>
                    <a:xfrm flipV="1">
                      <a:off x="3963175" y="2667374"/>
                      <a:ext cx="1031041" cy="3219010"/>
                    </a:xfrm>
                    <a:prstGeom prst="line">
                      <a:avLst/>
                    </a:prstGeom>
                    <a:ln w="19050">
                      <a:solidFill>
                        <a:srgbClr val="00FF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" name="直線コネクタ 89"/>
                    <p:cNvCxnSpPr/>
                    <p:nvPr/>
                  </p:nvCxnSpPr>
                  <p:spPr>
                    <a:xfrm flipH="1" flipV="1">
                      <a:off x="3125029" y="2334657"/>
                      <a:ext cx="2754289" cy="444119"/>
                    </a:xfrm>
                    <a:prstGeom prst="line">
                      <a:avLst/>
                    </a:prstGeom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" name="直線コネクタ 93"/>
                    <p:cNvCxnSpPr/>
                    <p:nvPr/>
                  </p:nvCxnSpPr>
                  <p:spPr>
                    <a:xfrm flipH="1" flipV="1">
                      <a:off x="3625505" y="2312169"/>
                      <a:ext cx="2580093" cy="657175"/>
                    </a:xfrm>
                    <a:prstGeom prst="line">
                      <a:avLst/>
                    </a:prstGeom>
                    <a:ln w="19050">
                      <a:solidFill>
                        <a:srgbClr val="00FF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5" name="フリーフォーム 34"/>
                    <p:cNvSpPr/>
                    <p:nvPr/>
                  </p:nvSpPr>
                  <p:spPr>
                    <a:xfrm>
                      <a:off x="4200211" y="2502040"/>
                      <a:ext cx="241160" cy="321547"/>
                    </a:xfrm>
                    <a:custGeom>
                      <a:avLst/>
                      <a:gdLst>
                        <a:gd name="connsiteX0" fmla="*/ 40193 w 241160"/>
                        <a:gd name="connsiteY0" fmla="*/ 0 h 321547"/>
                        <a:gd name="connsiteX1" fmla="*/ 0 w 241160"/>
                        <a:gd name="connsiteY1" fmla="*/ 301450 h 321547"/>
                        <a:gd name="connsiteX2" fmla="*/ 241160 w 241160"/>
                        <a:gd name="connsiteY2" fmla="*/ 321547 h 321547"/>
                        <a:gd name="connsiteX0" fmla="*/ 40193 w 241160"/>
                        <a:gd name="connsiteY0" fmla="*/ 0 h 321547"/>
                        <a:gd name="connsiteX1" fmla="*/ 0 w 241160"/>
                        <a:gd name="connsiteY1" fmla="*/ 281354 h 321547"/>
                        <a:gd name="connsiteX2" fmla="*/ 241160 w 241160"/>
                        <a:gd name="connsiteY2" fmla="*/ 321547 h 32154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241160" h="321547">
                          <a:moveTo>
                            <a:pt x="40193" y="0"/>
                          </a:moveTo>
                          <a:lnTo>
                            <a:pt x="0" y="281354"/>
                          </a:lnTo>
                          <a:lnTo>
                            <a:pt x="241160" y="321547"/>
                          </a:lnTo>
                        </a:path>
                      </a:pathLst>
                    </a:custGeom>
                    <a:no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99" name="フリーフォーム 98"/>
                    <p:cNvSpPr/>
                    <p:nvPr/>
                  </p:nvSpPr>
                  <p:spPr>
                    <a:xfrm flipH="1">
                      <a:off x="4894364" y="2733547"/>
                      <a:ext cx="311499" cy="251209"/>
                    </a:xfrm>
                    <a:custGeom>
                      <a:avLst/>
                      <a:gdLst>
                        <a:gd name="connsiteX0" fmla="*/ 40193 w 241160"/>
                        <a:gd name="connsiteY0" fmla="*/ 0 h 321547"/>
                        <a:gd name="connsiteX1" fmla="*/ 0 w 241160"/>
                        <a:gd name="connsiteY1" fmla="*/ 301450 h 321547"/>
                        <a:gd name="connsiteX2" fmla="*/ 241160 w 241160"/>
                        <a:gd name="connsiteY2" fmla="*/ 321547 h 321547"/>
                        <a:gd name="connsiteX0" fmla="*/ 40193 w 241160"/>
                        <a:gd name="connsiteY0" fmla="*/ 0 h 321547"/>
                        <a:gd name="connsiteX1" fmla="*/ 0 w 241160"/>
                        <a:gd name="connsiteY1" fmla="*/ 281354 h 321547"/>
                        <a:gd name="connsiteX2" fmla="*/ 241160 w 241160"/>
                        <a:gd name="connsiteY2" fmla="*/ 321547 h 321547"/>
                        <a:gd name="connsiteX0" fmla="*/ 40193 w 351692"/>
                        <a:gd name="connsiteY0" fmla="*/ 0 h 281354"/>
                        <a:gd name="connsiteX1" fmla="*/ 0 w 351692"/>
                        <a:gd name="connsiteY1" fmla="*/ 281354 h 281354"/>
                        <a:gd name="connsiteX2" fmla="*/ 351692 w 351692"/>
                        <a:gd name="connsiteY2" fmla="*/ 190918 h 281354"/>
                        <a:gd name="connsiteX0" fmla="*/ 0 w 311499"/>
                        <a:gd name="connsiteY0" fmla="*/ 0 h 251209"/>
                        <a:gd name="connsiteX1" fmla="*/ 50242 w 311499"/>
                        <a:gd name="connsiteY1" fmla="*/ 251209 h 251209"/>
                        <a:gd name="connsiteX2" fmla="*/ 311499 w 311499"/>
                        <a:gd name="connsiteY2" fmla="*/ 190918 h 251209"/>
                        <a:gd name="connsiteX0" fmla="*/ 0 w 311499"/>
                        <a:gd name="connsiteY0" fmla="*/ 0 h 251209"/>
                        <a:gd name="connsiteX1" fmla="*/ 80387 w 311499"/>
                        <a:gd name="connsiteY1" fmla="*/ 251209 h 251209"/>
                        <a:gd name="connsiteX2" fmla="*/ 311499 w 311499"/>
                        <a:gd name="connsiteY2" fmla="*/ 190918 h 25120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311499" h="251209">
                          <a:moveTo>
                            <a:pt x="0" y="0"/>
                          </a:moveTo>
                          <a:lnTo>
                            <a:pt x="80387" y="251209"/>
                          </a:lnTo>
                          <a:lnTo>
                            <a:pt x="311499" y="190918"/>
                          </a:lnTo>
                        </a:path>
                      </a:pathLst>
                    </a:custGeom>
                    <a:noFill/>
                    <a:ln w="19050">
                      <a:solidFill>
                        <a:srgbClr val="00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01" name="Text Box 11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67601" y="2557769"/>
                      <a:ext cx="851017" cy="3693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 cap="sq">
                          <a:solidFill>
                            <a:schemeClr val="tx1"/>
                          </a:solidFill>
                          <a:miter lim="800000"/>
                          <a:headEnd type="none" w="sm" len="sm"/>
                          <a:tailEnd type="none" w="sm" len="sm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ja-JP" altLang="en-US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接線</a:t>
                      </a:r>
                      <a:endParaRPr lang="en-US" altLang="ja-JP" sz="18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102" name="Text Box 11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78182" y="3070051"/>
                      <a:ext cx="851017" cy="3693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 cap="sq">
                          <a:solidFill>
                            <a:schemeClr val="tx1"/>
                          </a:solidFill>
                          <a:miter lim="800000"/>
                          <a:headEnd type="none" w="sm" len="sm"/>
                          <a:tailEnd type="none" w="sm" len="sm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ja-JP" altLang="en-US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接線</a:t>
                      </a:r>
                      <a:endParaRPr lang="en-US" altLang="ja-JP" sz="18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graphicFrame>
                  <p:nvGraphicFramePr>
                    <p:cNvPr id="103" name="オブジェクト 102"/>
                    <p:cNvGraphicFramePr>
                      <a:graphicFrameLocks noChangeAspect="1"/>
                    </p:cNvGraphicFramePr>
                    <p:nvPr>
                      <p:extLst/>
                    </p:nvPr>
                  </p:nvGraphicFramePr>
                  <p:xfrm>
                    <a:off x="4146600" y="4311073"/>
                    <a:ext cx="334962" cy="258762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63674" name="Equation" r:id="rId12" imgW="228600" imgH="177480" progId="Equation.DSMT4">
                            <p:embed/>
                          </p:oleObj>
                        </mc:Choice>
                        <mc:Fallback>
                          <p:oleObj name="Equation" r:id="rId12" imgW="228600" imgH="177480" progId="Equation.DSMT4">
                            <p:embed/>
                            <p:pic>
                              <p:nvPicPr>
                                <p:cNvPr id="103" name="オブジェクト 102"/>
                                <p:cNvPicPr/>
                                <p:nvPr/>
                              </p:nvPicPr>
                              <p:blipFill>
                                <a:blip r:embed="rId13"/>
                                <a:stretch>
                                  <a:fillRect/>
                                </a:stretch>
                              </p:blipFill>
                              <p:spPr>
                                <a:xfrm>
                                  <a:off x="4146600" y="4311073"/>
                                  <a:ext cx="334962" cy="258762"/>
                                </a:xfrm>
                                <a:prstGeom prst="rect">
                                  <a:avLst/>
                                </a:prstGeom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  <p:graphicFrame>
                  <p:nvGraphicFramePr>
                    <p:cNvPr id="104" name="オブジェクト 103"/>
                    <p:cNvGraphicFramePr>
                      <a:graphicFrameLocks noChangeAspect="1"/>
                    </p:cNvGraphicFramePr>
                    <p:nvPr>
                      <p:extLst/>
                    </p:nvPr>
                  </p:nvGraphicFramePr>
                  <p:xfrm>
                    <a:off x="3913188" y="3865563"/>
                    <a:ext cx="223837" cy="241300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63675" name="Equation" r:id="rId14" imgW="152280" imgH="164880" progId="Equation.DSMT4">
                            <p:embed/>
                          </p:oleObj>
                        </mc:Choice>
                        <mc:Fallback>
                          <p:oleObj name="Equation" r:id="rId14" imgW="152280" imgH="164880" progId="Equation.DSMT4">
                            <p:embed/>
                            <p:pic>
                              <p:nvPicPr>
                                <p:cNvPr id="104" name="オブジェクト 103"/>
                                <p:cNvPicPr/>
                                <p:nvPr/>
                              </p:nvPicPr>
                              <p:blipFill>
                                <a:blip r:embed="rId15"/>
                                <a:stretch>
                                  <a:fillRect/>
                                </a:stretch>
                              </p:blipFill>
                              <p:spPr>
                                <a:xfrm>
                                  <a:off x="3913188" y="3865563"/>
                                  <a:ext cx="223837" cy="241300"/>
                                </a:xfrm>
                                <a:prstGeom prst="rect">
                                  <a:avLst/>
                                </a:prstGeom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  <p:sp>
                  <p:nvSpPr>
                    <p:cNvPr id="36" name="円弧 35"/>
                    <p:cNvSpPr/>
                    <p:nvPr/>
                  </p:nvSpPr>
                  <p:spPr>
                    <a:xfrm>
                      <a:off x="3428697" y="1695697"/>
                      <a:ext cx="1981296" cy="1981296"/>
                    </a:xfrm>
                    <a:prstGeom prst="arc">
                      <a:avLst>
                        <a:gd name="adj1" fmla="val 20770253"/>
                        <a:gd name="adj2" fmla="val 0"/>
                      </a:avLst>
                    </a:prstGeom>
                    <a:ln w="19050">
                      <a:solidFill>
                        <a:schemeClr val="tx1"/>
                      </a:solidFill>
                      <a:headEnd type="none" w="med" len="med"/>
                      <a:tailEnd type="arrow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graphicFrame>
                  <p:nvGraphicFramePr>
                    <p:cNvPr id="106" name="オブジェクト 105"/>
                    <p:cNvGraphicFramePr>
                      <a:graphicFrameLocks noChangeAspect="1"/>
                    </p:cNvGraphicFramePr>
                    <p:nvPr>
                      <p:extLst/>
                    </p:nvPr>
                  </p:nvGraphicFramePr>
                  <p:xfrm>
                    <a:off x="4938898" y="2371649"/>
                    <a:ext cx="334962" cy="258762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63676" name="Equation" r:id="rId16" imgW="228600" imgH="177480" progId="Equation.DSMT4">
                            <p:embed/>
                          </p:oleObj>
                        </mc:Choice>
                        <mc:Fallback>
                          <p:oleObj name="Equation" r:id="rId16" imgW="228600" imgH="177480" progId="Equation.DSMT4">
                            <p:embed/>
                            <p:pic>
                              <p:nvPicPr>
                                <p:cNvPr id="106" name="オブジェクト 105"/>
                                <p:cNvPicPr/>
                                <p:nvPr/>
                              </p:nvPicPr>
                              <p:blipFill>
                                <a:blip r:embed="rId13"/>
                                <a:stretch>
                                  <a:fillRect/>
                                </a:stretch>
                              </p:blipFill>
                              <p:spPr>
                                <a:xfrm>
                                  <a:off x="4938898" y="2371649"/>
                                  <a:ext cx="334962" cy="258762"/>
                                </a:xfrm>
                                <a:prstGeom prst="rect">
                                  <a:avLst/>
                                </a:prstGeom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</p:grpSp>
            </p:grpSp>
            <p:graphicFrame>
              <p:nvGraphicFramePr>
                <p:cNvPr id="110" name="オブジェクト 109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4551363" y="2620963"/>
                <a:ext cx="279400" cy="25876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63677" name="Equation" r:id="rId17" imgW="190440" imgH="177480" progId="Equation.DSMT4">
                        <p:embed/>
                      </p:oleObj>
                    </mc:Choice>
                    <mc:Fallback>
                      <p:oleObj name="Equation" r:id="rId17" imgW="190440" imgH="177480" progId="Equation.DSMT4">
                        <p:embed/>
                        <p:pic>
                          <p:nvPicPr>
                            <p:cNvPr id="110" name="オブジェクト 109"/>
                            <p:cNvPicPr/>
                            <p:nvPr/>
                          </p:nvPicPr>
                          <p:blipFill>
                            <a:blip r:embed="rId18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4551363" y="2620963"/>
                              <a:ext cx="279400" cy="258762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aphicFrame>
            <p:nvGraphicFramePr>
              <p:cNvPr id="56" name="オブジェクト 55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3681256" y="2066107"/>
              <a:ext cx="668338" cy="2587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3678" name="Equation" r:id="rId19" imgW="457200" imgH="177480" progId="Equation.DSMT4">
                      <p:embed/>
                    </p:oleObj>
                  </mc:Choice>
                  <mc:Fallback>
                    <p:oleObj name="Equation" r:id="rId19" imgW="457200" imgH="177480" progId="Equation.DSMT4">
                      <p:embed/>
                      <p:pic>
                        <p:nvPicPr>
                          <p:cNvPr id="56" name="オブジェクト 55"/>
                          <p:cNvPicPr/>
                          <p:nvPr/>
                        </p:nvPicPr>
                        <p:blipFill>
                          <a:blip r:embed="rId20"/>
                          <a:stretch>
                            <a:fillRect/>
                          </a:stretch>
                        </p:blipFill>
                        <p:spPr>
                          <a:xfrm>
                            <a:off x="3681256" y="2066107"/>
                            <a:ext cx="668338" cy="258762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63" name="オブジェクト 62"/>
            <p:cNvGraphicFramePr>
              <a:graphicFrameLocks noChangeAspect="1"/>
            </p:cNvGraphicFramePr>
            <p:nvPr>
              <p:extLst/>
            </p:nvPr>
          </p:nvGraphicFramePr>
          <p:xfrm>
            <a:off x="3222735" y="2074224"/>
            <a:ext cx="185738" cy="258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679" name="Equation" r:id="rId21" imgW="126720" imgH="177480" progId="Equation.DSMT4">
                    <p:embed/>
                  </p:oleObj>
                </mc:Choice>
                <mc:Fallback>
                  <p:oleObj name="Equation" r:id="rId21" imgW="126720" imgH="177480" progId="Equation.DSMT4">
                    <p:embed/>
                    <p:pic>
                      <p:nvPicPr>
                        <p:cNvPr id="63" name="オブジェクト 62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3222735" y="2074224"/>
                          <a:ext cx="185738" cy="2587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77709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正方形/長方形 31"/>
          <p:cNvSpPr/>
          <p:nvPr/>
        </p:nvSpPr>
        <p:spPr>
          <a:xfrm>
            <a:off x="951620" y="3306789"/>
            <a:ext cx="6788732" cy="216024"/>
          </a:xfrm>
          <a:prstGeom prst="rect">
            <a:avLst/>
          </a:prstGeom>
          <a:ln w="190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3" name="グループ化 32"/>
          <p:cNvGrpSpPr/>
          <p:nvPr/>
        </p:nvGrpSpPr>
        <p:grpSpPr>
          <a:xfrm>
            <a:off x="755639" y="2811202"/>
            <a:ext cx="253953" cy="1207198"/>
            <a:chOff x="5015814" y="1556792"/>
            <a:chExt cx="253953" cy="1207198"/>
          </a:xfrm>
        </p:grpSpPr>
        <p:cxnSp>
          <p:nvCxnSpPr>
            <p:cNvPr id="34" name="直線コネクタ 33"/>
            <p:cNvCxnSpPr/>
            <p:nvPr/>
          </p:nvCxnSpPr>
          <p:spPr>
            <a:xfrm>
              <a:off x="5259626" y="1556792"/>
              <a:ext cx="10141" cy="120719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 flipH="1">
              <a:off x="5015814" y="1648171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 flipH="1">
              <a:off x="5015814" y="181850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H="1">
              <a:off x="5015814" y="199715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 flipH="1">
              <a:off x="5015814" y="2165904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 flipH="1">
              <a:off x="5015814" y="233623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>
            <a:xfrm flipH="1">
              <a:off x="5015814" y="251488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5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383004"/>
            <a:ext cx="7448872" cy="6588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ja-JP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たわみ角</a:t>
            </a:r>
            <a:r>
              <a:rPr lang="en-US" altLang="ja-JP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(Slope)</a:t>
            </a:r>
            <a:endParaRPr lang="ja-JP" altLang="en-US" sz="40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508104" y="44450"/>
            <a:ext cx="360097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14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Mechanics of Robot Materials and Structures</a:t>
            </a:r>
          </a:p>
        </p:txBody>
      </p:sp>
      <p:sp>
        <p:nvSpPr>
          <p:cNvPr id="24" name="Text Box 114"/>
          <p:cNvSpPr txBox="1">
            <a:spLocks noChangeArrowheads="1"/>
          </p:cNvSpPr>
          <p:nvPr/>
        </p:nvSpPr>
        <p:spPr bwMode="auto">
          <a:xfrm>
            <a:off x="611560" y="1268760"/>
            <a:ext cx="655272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000" b="1" u="sng" dirty="0">
                <a:solidFill>
                  <a:srgbClr val="FF0000"/>
                </a:solidFill>
              </a:rPr>
              <a:t>集中荷重</a:t>
            </a:r>
            <a:r>
              <a:rPr lang="ja-JP" altLang="en-US" sz="2000" b="1" dirty="0"/>
              <a:t>を受ける片持ち梁のたわみ角を求める</a:t>
            </a:r>
            <a:endParaRPr lang="en-US" altLang="ja-JP" sz="2000" b="1" dirty="0"/>
          </a:p>
        </p:txBody>
      </p:sp>
      <p:graphicFrame>
        <p:nvGraphicFramePr>
          <p:cNvPr id="25" name="オブジェクト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6154679"/>
              </p:ext>
            </p:extLst>
          </p:nvPr>
        </p:nvGraphicFramePr>
        <p:xfrm>
          <a:off x="661119" y="1844675"/>
          <a:ext cx="2398713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21" name="Equation" r:id="rId3" imgW="1384200" imgH="393480" progId="Equation.DSMT4">
                  <p:embed/>
                </p:oleObj>
              </mc:Choice>
              <mc:Fallback>
                <p:oleObj name="Equation" r:id="rId3" imgW="1384200" imgH="393480" progId="Equation.DSMT4">
                  <p:embed/>
                  <p:pic>
                    <p:nvPicPr>
                      <p:cNvPr id="114" name="オブジェクト 11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1119" y="1844675"/>
                        <a:ext cx="2398713" cy="679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直線コネクタ 25"/>
          <p:cNvCxnSpPr/>
          <p:nvPr/>
        </p:nvCxnSpPr>
        <p:spPr>
          <a:xfrm>
            <a:off x="965439" y="3429000"/>
            <a:ext cx="7206961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114"/>
          <p:cNvSpPr txBox="1">
            <a:spLocks noChangeArrowheads="1"/>
          </p:cNvSpPr>
          <p:nvPr/>
        </p:nvSpPr>
        <p:spPr bwMode="auto">
          <a:xfrm>
            <a:off x="223249" y="4469050"/>
            <a:ext cx="5760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28" name="Text Box 114"/>
          <p:cNvSpPr txBox="1">
            <a:spLocks noChangeArrowheads="1"/>
          </p:cNvSpPr>
          <p:nvPr/>
        </p:nvSpPr>
        <p:spPr bwMode="auto">
          <a:xfrm>
            <a:off x="7628384" y="2872877"/>
            <a:ext cx="5760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endParaRPr lang="en-US" altLang="ja-JP" sz="2000" b="1" i="1" dirty="0">
              <a:solidFill>
                <a:srgbClr val="FF0000"/>
              </a:solidFill>
            </a:endParaRP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>
          <a:xfrm>
            <a:off x="1041617" y="4271891"/>
            <a:ext cx="1286310" cy="5779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altLang="ja-JP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B.M.D.</a:t>
            </a:r>
            <a:endParaRPr lang="ja-JP" altLang="en-US" sz="20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0" name="オブジェクト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0758290"/>
              </p:ext>
            </p:extLst>
          </p:nvPr>
        </p:nvGraphicFramePr>
        <p:xfrm>
          <a:off x="3875088" y="3973513"/>
          <a:ext cx="1630362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22" name="Equation" r:id="rId5" imgW="927000" imgH="203040" progId="Equation.DSMT4">
                  <p:embed/>
                </p:oleObj>
              </mc:Choice>
              <mc:Fallback>
                <p:oleObj name="Equation" r:id="rId5" imgW="927000" imgH="203040" progId="Equation.DSMT4">
                  <p:embed/>
                  <p:pic>
                    <p:nvPicPr>
                      <p:cNvPr id="147" name="オブジェクト 14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75088" y="3973513"/>
                        <a:ext cx="1630362" cy="357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直線コネクタ 30"/>
          <p:cNvCxnSpPr/>
          <p:nvPr/>
        </p:nvCxnSpPr>
        <p:spPr>
          <a:xfrm flipV="1">
            <a:off x="1020721" y="3414801"/>
            <a:ext cx="6699535" cy="9158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1001183" y="2636912"/>
            <a:ext cx="0" cy="2376264"/>
          </a:xfrm>
          <a:prstGeom prst="line">
            <a:avLst/>
          </a:prstGeom>
          <a:ln w="190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7711785" y="2485182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 Box 114"/>
          <p:cNvSpPr txBox="1">
            <a:spLocks noChangeArrowheads="1"/>
          </p:cNvSpPr>
          <p:nvPr/>
        </p:nvSpPr>
        <p:spPr bwMode="auto">
          <a:xfrm>
            <a:off x="6876256" y="2366498"/>
            <a:ext cx="70900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47" name="Text Box 114"/>
          <p:cNvSpPr txBox="1">
            <a:spLocks noChangeArrowheads="1"/>
          </p:cNvSpPr>
          <p:nvPr/>
        </p:nvSpPr>
        <p:spPr bwMode="auto">
          <a:xfrm>
            <a:off x="3673361" y="2856177"/>
            <a:ext cx="70900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41" name="Text Box 114"/>
          <p:cNvSpPr txBox="1">
            <a:spLocks noChangeArrowheads="1"/>
          </p:cNvSpPr>
          <p:nvPr/>
        </p:nvSpPr>
        <p:spPr bwMode="auto">
          <a:xfrm>
            <a:off x="877545" y="2501189"/>
            <a:ext cx="5760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</a:t>
            </a:r>
            <a:endParaRPr lang="en-US" altLang="ja-JP" sz="2000" b="1" i="1" dirty="0">
              <a:solidFill>
                <a:srgbClr val="FF0000"/>
              </a:solidFill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E635170E-9F6E-426D-9255-DE48ABE0238C}"/>
              </a:ext>
            </a:extLst>
          </p:cNvPr>
          <p:cNvGrpSpPr/>
          <p:nvPr/>
        </p:nvGrpSpPr>
        <p:grpSpPr>
          <a:xfrm>
            <a:off x="400050" y="3385044"/>
            <a:ext cx="8709024" cy="3382458"/>
            <a:chOff x="400050" y="3385044"/>
            <a:chExt cx="8709024" cy="3382458"/>
          </a:xfrm>
        </p:grpSpPr>
        <p:grpSp>
          <p:nvGrpSpPr>
            <p:cNvPr id="2" name="グループ化 1"/>
            <p:cNvGrpSpPr/>
            <p:nvPr/>
          </p:nvGrpSpPr>
          <p:grpSpPr>
            <a:xfrm>
              <a:off x="400050" y="3385044"/>
              <a:ext cx="8709024" cy="3382458"/>
              <a:chOff x="400050" y="3385044"/>
              <a:chExt cx="8709024" cy="3382458"/>
            </a:xfrm>
          </p:grpSpPr>
          <p:grpSp>
            <p:nvGrpSpPr>
              <p:cNvPr id="7" name="グループ化 6"/>
              <p:cNvGrpSpPr/>
              <p:nvPr/>
            </p:nvGrpSpPr>
            <p:grpSpPr>
              <a:xfrm>
                <a:off x="400050" y="3385044"/>
                <a:ext cx="7404639" cy="2707781"/>
                <a:chOff x="400050" y="3385044"/>
                <a:chExt cx="7404639" cy="2707781"/>
              </a:xfrm>
            </p:grpSpPr>
            <p:grpSp>
              <p:nvGrpSpPr>
                <p:cNvPr id="4" name="グループ化 3"/>
                <p:cNvGrpSpPr/>
                <p:nvPr/>
              </p:nvGrpSpPr>
              <p:grpSpPr>
                <a:xfrm>
                  <a:off x="400050" y="3385416"/>
                  <a:ext cx="7340302" cy="2707409"/>
                  <a:chOff x="400050" y="3385416"/>
                  <a:chExt cx="7340302" cy="2707409"/>
                </a:xfrm>
              </p:grpSpPr>
              <p:graphicFrame>
                <p:nvGraphicFramePr>
                  <p:cNvPr id="44" name="オブジェクト 43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740036891"/>
                      </p:ext>
                    </p:extLst>
                  </p:nvPr>
                </p:nvGraphicFramePr>
                <p:xfrm>
                  <a:off x="400050" y="5368925"/>
                  <a:ext cx="4160838" cy="723900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41623" name="Equation" r:id="rId7" imgW="2400120" imgH="419040" progId="Equation.DSMT4">
                          <p:embed/>
                        </p:oleObj>
                      </mc:Choice>
                      <mc:Fallback>
                        <p:oleObj name="Equation" r:id="rId7" imgW="2400120" imgH="419040" progId="Equation.DSMT4">
                          <p:embed/>
                          <p:pic>
                            <p:nvPicPr>
                              <p:cNvPr id="25" name="オブジェクト 24"/>
                              <p:cNvPicPr/>
                              <p:nvPr/>
                            </p:nvPicPr>
                            <p:blipFill>
                              <a:blip r:embed="rId8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400050" y="5368925"/>
                                <a:ext cx="4160838" cy="723900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sp>
                <p:nvSpPr>
                  <p:cNvPr id="48" name="フリーフォーム 47"/>
                  <p:cNvSpPr/>
                  <p:nvPr/>
                </p:nvSpPr>
                <p:spPr>
                  <a:xfrm>
                    <a:off x="994787" y="3385416"/>
                    <a:ext cx="6745565" cy="1267720"/>
                  </a:xfrm>
                  <a:custGeom>
                    <a:avLst/>
                    <a:gdLst>
                      <a:gd name="connsiteX0" fmla="*/ 0 w 6320413"/>
                      <a:gd name="connsiteY0" fmla="*/ 18371 h 771998"/>
                      <a:gd name="connsiteX1" fmla="*/ 1507253 w 6320413"/>
                      <a:gd name="connsiteY1" fmla="*/ 18371 h 771998"/>
                      <a:gd name="connsiteX2" fmla="*/ 4511710 w 6320413"/>
                      <a:gd name="connsiteY2" fmla="*/ 209290 h 771998"/>
                      <a:gd name="connsiteX3" fmla="*/ 6320413 w 6320413"/>
                      <a:gd name="connsiteY3" fmla="*/ 771998 h 771998"/>
                      <a:gd name="connsiteX0" fmla="*/ 0 w 6320413"/>
                      <a:gd name="connsiteY0" fmla="*/ 17666 h 771293"/>
                      <a:gd name="connsiteX1" fmla="*/ 1507253 w 6320413"/>
                      <a:gd name="connsiteY1" fmla="*/ 17666 h 771293"/>
                      <a:gd name="connsiteX2" fmla="*/ 3959051 w 6320413"/>
                      <a:gd name="connsiteY2" fmla="*/ 198537 h 771293"/>
                      <a:gd name="connsiteX3" fmla="*/ 6320413 w 6320413"/>
                      <a:gd name="connsiteY3" fmla="*/ 771293 h 771293"/>
                      <a:gd name="connsiteX0" fmla="*/ 0 w 6320413"/>
                      <a:gd name="connsiteY0" fmla="*/ 17666 h 771293"/>
                      <a:gd name="connsiteX1" fmla="*/ 1708220 w 6320413"/>
                      <a:gd name="connsiteY1" fmla="*/ 17666 h 771293"/>
                      <a:gd name="connsiteX2" fmla="*/ 3959051 w 6320413"/>
                      <a:gd name="connsiteY2" fmla="*/ 198537 h 771293"/>
                      <a:gd name="connsiteX3" fmla="*/ 6320413 w 6320413"/>
                      <a:gd name="connsiteY3" fmla="*/ 771293 h 771293"/>
                      <a:gd name="connsiteX0" fmla="*/ 0 w 6320413"/>
                      <a:gd name="connsiteY0" fmla="*/ 20509 h 774136"/>
                      <a:gd name="connsiteX1" fmla="*/ 1708220 w 6320413"/>
                      <a:gd name="connsiteY1" fmla="*/ 20509 h 774136"/>
                      <a:gd name="connsiteX2" fmla="*/ 4119824 w 6320413"/>
                      <a:gd name="connsiteY2" fmla="*/ 241573 h 774136"/>
                      <a:gd name="connsiteX3" fmla="*/ 6320413 w 6320413"/>
                      <a:gd name="connsiteY3" fmla="*/ 774136 h 774136"/>
                      <a:gd name="connsiteX0" fmla="*/ 0 w 6320413"/>
                      <a:gd name="connsiteY0" fmla="*/ 16887 h 770514"/>
                      <a:gd name="connsiteX1" fmla="*/ 1748413 w 6320413"/>
                      <a:gd name="connsiteY1" fmla="*/ 22949 h 770514"/>
                      <a:gd name="connsiteX2" fmla="*/ 4119824 w 6320413"/>
                      <a:gd name="connsiteY2" fmla="*/ 237951 h 770514"/>
                      <a:gd name="connsiteX3" fmla="*/ 6320413 w 6320413"/>
                      <a:gd name="connsiteY3" fmla="*/ 770514 h 770514"/>
                      <a:gd name="connsiteX0" fmla="*/ 0 w 6320413"/>
                      <a:gd name="connsiteY0" fmla="*/ 11125 h 764752"/>
                      <a:gd name="connsiteX1" fmla="*/ 1668026 w 6320413"/>
                      <a:gd name="connsiteY1" fmla="*/ 29310 h 764752"/>
                      <a:gd name="connsiteX2" fmla="*/ 4119824 w 6320413"/>
                      <a:gd name="connsiteY2" fmla="*/ 232189 h 764752"/>
                      <a:gd name="connsiteX3" fmla="*/ 6320413 w 6320413"/>
                      <a:gd name="connsiteY3" fmla="*/ 764752 h 7647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320413" h="764752">
                        <a:moveTo>
                          <a:pt x="0" y="11125"/>
                        </a:moveTo>
                        <a:cubicBezTo>
                          <a:pt x="377650" y="-4785"/>
                          <a:pt x="981389" y="-7534"/>
                          <a:pt x="1668026" y="29310"/>
                        </a:cubicBezTo>
                        <a:cubicBezTo>
                          <a:pt x="2354663" y="66154"/>
                          <a:pt x="3344426" y="109615"/>
                          <a:pt x="4119824" y="232189"/>
                        </a:cubicBezTo>
                        <a:cubicBezTo>
                          <a:pt x="4895222" y="354763"/>
                          <a:pt x="5817158" y="546200"/>
                          <a:pt x="6320413" y="764752"/>
                        </a:cubicBezTo>
                      </a:path>
                    </a:pathLst>
                  </a:custGeom>
                  <a:noFill/>
                  <a:ln w="76200"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graphicFrame>
                <p:nvGraphicFramePr>
                  <p:cNvPr id="49" name="オブジェクト 48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1215216279"/>
                      </p:ext>
                    </p:extLst>
                  </p:nvPr>
                </p:nvGraphicFramePr>
                <p:xfrm>
                  <a:off x="6743317" y="3667949"/>
                  <a:ext cx="185738" cy="258763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41624" name="Equation" r:id="rId9" imgW="126720" imgH="177480" progId="Equation.DSMT4">
                          <p:embed/>
                        </p:oleObj>
                      </mc:Choice>
                      <mc:Fallback>
                        <p:oleObj name="Equation" r:id="rId9" imgW="126720" imgH="177480" progId="Equation.DSMT4">
                          <p:embed/>
                          <p:pic>
                            <p:nvPicPr>
                              <p:cNvPr id="55" name="オブジェクト 54"/>
                              <p:cNvPicPr/>
                              <p:nvPr/>
                            </p:nvPicPr>
                            <p:blipFill>
                              <a:blip r:embed="rId10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6743317" y="3667949"/>
                                <a:ext cx="185738" cy="258763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cxnSp>
              <p:nvCxnSpPr>
                <p:cNvPr id="51" name="直線コネクタ 50"/>
                <p:cNvCxnSpPr/>
                <p:nvPr/>
              </p:nvCxnSpPr>
              <p:spPr>
                <a:xfrm flipH="1" flipV="1">
                  <a:off x="5719552" y="3385044"/>
                  <a:ext cx="2085137" cy="127106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3" name="Text Box 114"/>
              <p:cNvSpPr txBox="1">
                <a:spLocks noChangeArrowheads="1"/>
              </p:cNvSpPr>
              <p:nvPr/>
            </p:nvSpPr>
            <p:spPr bwMode="auto">
              <a:xfrm>
                <a:off x="4731641" y="5013176"/>
                <a:ext cx="4377433" cy="1754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ja-JP" altLang="en-US" sz="1800" dirty="0">
                    <a:solidFill>
                      <a:srgbClr val="FF0000"/>
                    </a:solidFill>
                  </a:rPr>
                  <a:t>荷重（長さの</a:t>
                </a:r>
                <a:r>
                  <a:rPr lang="en-US" altLang="ja-JP" sz="1800" dirty="0">
                    <a:solidFill>
                      <a:srgbClr val="FF0000"/>
                    </a:solidFill>
                  </a:rPr>
                  <a:t>3</a:t>
                </a:r>
                <a:r>
                  <a:rPr lang="ja-JP" altLang="en-US" sz="1800" dirty="0">
                    <a:solidFill>
                      <a:srgbClr val="FF0000"/>
                    </a:solidFill>
                  </a:rPr>
                  <a:t>乗）に比例</a:t>
                </a:r>
                <a:endParaRPr lang="en-US" altLang="ja-JP" sz="18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r>
                  <a:rPr lang="ja-JP" altLang="en-US" sz="1800" dirty="0">
                    <a:solidFill>
                      <a:srgbClr val="FF0000"/>
                    </a:solidFill>
                  </a:rPr>
                  <a:t>長さの</a:t>
                </a:r>
                <a:r>
                  <a:rPr lang="en-US" altLang="ja-JP" sz="1800" dirty="0">
                    <a:solidFill>
                      <a:srgbClr val="FF0000"/>
                    </a:solidFill>
                  </a:rPr>
                  <a:t>2</a:t>
                </a:r>
                <a:r>
                  <a:rPr lang="ja-JP" altLang="en-US" sz="1800" dirty="0">
                    <a:solidFill>
                      <a:srgbClr val="FF0000"/>
                    </a:solidFill>
                  </a:rPr>
                  <a:t>乗に比例</a:t>
                </a:r>
                <a:endParaRPr lang="en-US" altLang="ja-JP" sz="18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r>
                  <a:rPr lang="ja-JP" altLang="en-US" sz="1800" dirty="0">
                    <a:solidFill>
                      <a:srgbClr val="FF0000"/>
                    </a:solidFill>
                  </a:rPr>
                  <a:t>ヤング率，断面二次モーメント（長さの</a:t>
                </a:r>
                <a:r>
                  <a:rPr lang="en-US" altLang="ja-JP" sz="1800" dirty="0">
                    <a:solidFill>
                      <a:srgbClr val="FF0000"/>
                    </a:solidFill>
                  </a:rPr>
                  <a:t>4</a:t>
                </a:r>
                <a:r>
                  <a:rPr lang="ja-JP" altLang="en-US" sz="1800" dirty="0">
                    <a:solidFill>
                      <a:srgbClr val="FF0000"/>
                    </a:solidFill>
                  </a:rPr>
                  <a:t>乗）に反比例</a:t>
                </a:r>
                <a:endParaRPr lang="en-US" altLang="ja-JP" sz="18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r>
                  <a:rPr lang="ja-JP" altLang="en-US" sz="1800" dirty="0">
                    <a:solidFill>
                      <a:srgbClr val="FF0000"/>
                    </a:solidFill>
                  </a:rPr>
                  <a:t>→長さの</a:t>
                </a:r>
                <a:r>
                  <a:rPr lang="en-US" altLang="ja-JP" sz="1800" dirty="0">
                    <a:solidFill>
                      <a:srgbClr val="FF0000"/>
                    </a:solidFill>
                  </a:rPr>
                  <a:t>3+2-4=1</a:t>
                </a:r>
                <a:r>
                  <a:rPr lang="ja-JP" altLang="en-US" sz="1800" dirty="0">
                    <a:solidFill>
                      <a:srgbClr val="FF0000"/>
                    </a:solidFill>
                  </a:rPr>
                  <a:t>乗に比例</a:t>
                </a:r>
                <a:endParaRPr lang="en-US" altLang="ja-JP" sz="18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r>
                  <a:rPr lang="ja-JP" altLang="en-US" sz="1800" dirty="0">
                    <a:solidFill>
                      <a:srgbClr val="FF0000"/>
                    </a:solidFill>
                  </a:rPr>
                  <a:t>　象の脚は細いと曲がりやすい</a:t>
                </a:r>
                <a:endParaRPr lang="en-US" altLang="ja-JP" sz="18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3" name="楕円 2">
              <a:extLst>
                <a:ext uri="{FF2B5EF4-FFF2-40B4-BE49-F238E27FC236}">
                  <a16:creationId xmlns:a16="http://schemas.microsoft.com/office/drawing/2014/main" id="{C280BFFA-ED15-475F-A841-FB713B70828D}"/>
                </a:ext>
              </a:extLst>
            </p:cNvPr>
            <p:cNvSpPr/>
            <p:nvPr/>
          </p:nvSpPr>
          <p:spPr>
            <a:xfrm>
              <a:off x="4382366" y="5541314"/>
              <a:ext cx="216024" cy="216024"/>
            </a:xfrm>
            <a:prstGeom prst="ellipse">
              <a:avLst/>
            </a:prstGeom>
            <a:noFill/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699044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383004"/>
            <a:ext cx="7448872" cy="6588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ja-JP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たわみ（</a:t>
            </a:r>
            <a:r>
              <a:rPr lang="en-US" altLang="ja-JP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Deflection</a:t>
            </a:r>
            <a:r>
              <a:rPr lang="ja-JP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508104" y="44450"/>
            <a:ext cx="360097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14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Mechanics of Robot Materials and Structures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412776"/>
            <a:ext cx="6457950" cy="2847975"/>
          </a:xfrm>
          <a:prstGeom prst="rect">
            <a:avLst/>
          </a:prstGeom>
        </p:spPr>
      </p:pic>
      <p:sp>
        <p:nvSpPr>
          <p:cNvPr id="41" name="Text Box 114"/>
          <p:cNvSpPr txBox="1">
            <a:spLocks noChangeArrowheads="1"/>
          </p:cNvSpPr>
          <p:nvPr/>
        </p:nvSpPr>
        <p:spPr bwMode="auto">
          <a:xfrm>
            <a:off x="2339752" y="2060848"/>
            <a:ext cx="52613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10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i-1</a:t>
            </a:r>
            <a:endParaRPr lang="en-US" altLang="ja-JP" sz="1000" b="1" i="1" dirty="0">
              <a:solidFill>
                <a:srgbClr val="FF0000"/>
              </a:solidFill>
            </a:endParaRPr>
          </a:p>
        </p:txBody>
      </p:sp>
      <p:sp>
        <p:nvSpPr>
          <p:cNvPr id="43" name="Text Box 114"/>
          <p:cNvSpPr txBox="1">
            <a:spLocks noChangeArrowheads="1"/>
          </p:cNvSpPr>
          <p:nvPr/>
        </p:nvSpPr>
        <p:spPr bwMode="auto">
          <a:xfrm>
            <a:off x="3309807" y="2541774"/>
            <a:ext cx="52613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10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</a:t>
            </a:r>
            <a:endParaRPr lang="en-US" altLang="ja-JP" sz="1000" b="1" i="1" dirty="0">
              <a:solidFill>
                <a:srgbClr val="FF0000"/>
              </a:solidFill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3934950" y="2400146"/>
            <a:ext cx="0" cy="56677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" name="オブジェクト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2457393"/>
              </p:ext>
            </p:extLst>
          </p:nvPr>
        </p:nvGraphicFramePr>
        <p:xfrm>
          <a:off x="3932238" y="2446338"/>
          <a:ext cx="3746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95" name="Equation" r:id="rId4" imgW="215640" imgH="228600" progId="Equation.DSMT4">
                  <p:embed/>
                </p:oleObj>
              </mc:Choice>
              <mc:Fallback>
                <p:oleObj name="Equation" r:id="rId4" imgW="215640" imgH="228600" progId="Equation.DSMT4">
                  <p:embed/>
                  <p:pic>
                    <p:nvPicPr>
                      <p:cNvPr id="25" name="オブジェクト 2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32238" y="2446338"/>
                        <a:ext cx="37465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オブジェクト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3311764"/>
              </p:ext>
            </p:extLst>
          </p:nvPr>
        </p:nvGraphicFramePr>
        <p:xfrm>
          <a:off x="239514" y="4380135"/>
          <a:ext cx="4908550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96" name="Equation" r:id="rId6" imgW="2806560" imgH="736560" progId="Equation.DSMT4">
                  <p:embed/>
                </p:oleObj>
              </mc:Choice>
              <mc:Fallback>
                <p:oleObj name="Equation" r:id="rId6" imgW="2806560" imgH="736560" progId="Equation.DSMT4">
                  <p:embed/>
                  <p:pic>
                    <p:nvPicPr>
                      <p:cNvPr id="114" name="オブジェクト 113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39514" y="4380135"/>
                        <a:ext cx="4908550" cy="1281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オブジェクト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7391404"/>
              </p:ext>
            </p:extLst>
          </p:nvPr>
        </p:nvGraphicFramePr>
        <p:xfrm>
          <a:off x="5447816" y="2076973"/>
          <a:ext cx="633934" cy="513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97" name="Equation" r:id="rId8" imgW="279360" imgH="228600" progId="Equation.DSMT4">
                  <p:embed/>
                </p:oleObj>
              </mc:Choice>
              <mc:Fallback>
                <p:oleObj name="Equation" r:id="rId8" imgW="279360" imgH="228600" progId="Equation.DSMT4">
                  <p:embed/>
                  <p:pic>
                    <p:nvPicPr>
                      <p:cNvPr id="50" name="オブジェクト 49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447816" y="2076973"/>
                        <a:ext cx="633934" cy="5137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正方形/長方形 12"/>
          <p:cNvSpPr/>
          <p:nvPr/>
        </p:nvSpPr>
        <p:spPr>
          <a:xfrm>
            <a:off x="5672931" y="2664884"/>
            <a:ext cx="339229" cy="3020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Text Box 114"/>
          <p:cNvSpPr txBox="1">
            <a:spLocks noChangeArrowheads="1"/>
          </p:cNvSpPr>
          <p:nvPr/>
        </p:nvSpPr>
        <p:spPr bwMode="auto">
          <a:xfrm>
            <a:off x="5364088" y="5162865"/>
            <a:ext cx="3600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2000" b="1" dirty="0">
                <a:solidFill>
                  <a:srgbClr val="FF0000"/>
                </a:solidFill>
              </a:rPr>
              <a:t>θ</a:t>
            </a:r>
            <a:r>
              <a:rPr lang="ja-JP" altLang="en-US" sz="2000" b="1" dirty="0">
                <a:solidFill>
                  <a:srgbClr val="FF0000"/>
                </a:solidFill>
              </a:rPr>
              <a:t>は十分小さいと</a:t>
            </a:r>
            <a:r>
              <a:rPr lang="en-US" altLang="ja-JP" sz="2000" b="1" dirty="0" err="1">
                <a:solidFill>
                  <a:srgbClr val="FF0000"/>
                </a:solidFill>
              </a:rPr>
              <a:t>sinθ</a:t>
            </a:r>
            <a:r>
              <a:rPr lang="ja-JP" altLang="en-US" sz="2000" b="1" dirty="0">
                <a:solidFill>
                  <a:srgbClr val="FF0000"/>
                </a:solidFill>
              </a:rPr>
              <a:t>≒</a:t>
            </a:r>
            <a:r>
              <a:rPr lang="en-US" altLang="ja-JP" sz="2000" b="1" dirty="0">
                <a:solidFill>
                  <a:srgbClr val="FF0000"/>
                </a:solidFill>
              </a:rPr>
              <a:t>θ</a:t>
            </a:r>
          </a:p>
        </p:txBody>
      </p:sp>
      <p:cxnSp>
        <p:nvCxnSpPr>
          <p:cNvPr id="4" name="直線矢印コネクタ 3"/>
          <p:cNvCxnSpPr/>
          <p:nvPr/>
        </p:nvCxnSpPr>
        <p:spPr>
          <a:xfrm>
            <a:off x="3954872" y="1943930"/>
            <a:ext cx="0" cy="1022989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0788400"/>
              </p:ext>
            </p:extLst>
          </p:nvPr>
        </p:nvGraphicFramePr>
        <p:xfrm>
          <a:off x="3713163" y="1922463"/>
          <a:ext cx="242887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98" name="Equation" r:id="rId10" imgW="139680" imgH="228600" progId="Equation.DSMT4">
                  <p:embed/>
                </p:oleObj>
              </mc:Choice>
              <mc:Fallback>
                <p:oleObj name="Equation" r:id="rId10" imgW="139680" imgH="228600" progId="Equation.DSMT4">
                  <p:embed/>
                  <p:pic>
                    <p:nvPicPr>
                      <p:cNvPr id="50" name="オブジェクト 49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713163" y="1922463"/>
                        <a:ext cx="242887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114"/>
          <p:cNvSpPr txBox="1">
            <a:spLocks noChangeArrowheads="1"/>
          </p:cNvSpPr>
          <p:nvPr/>
        </p:nvSpPr>
        <p:spPr bwMode="auto">
          <a:xfrm>
            <a:off x="4306888" y="6165304"/>
            <a:ext cx="46576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000" dirty="0">
                <a:solidFill>
                  <a:srgbClr val="FF0000"/>
                </a:solidFill>
              </a:rPr>
              <a:t>注：分割を増やすと</a:t>
            </a:r>
            <a:r>
              <a:rPr lang="en-US" altLang="ja-JP" sz="2000" dirty="0">
                <a:solidFill>
                  <a:srgbClr val="FF0000"/>
                </a:solidFill>
              </a:rPr>
              <a:t>θ</a:t>
            </a:r>
            <a:r>
              <a:rPr lang="ja-JP" altLang="en-US" sz="2000" dirty="0">
                <a:solidFill>
                  <a:srgbClr val="FF0000"/>
                </a:solidFill>
              </a:rPr>
              <a:t>はとても小さくなる．</a:t>
            </a:r>
            <a:endParaRPr lang="en-US" altLang="ja-JP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562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正方形/長方形 31"/>
          <p:cNvSpPr/>
          <p:nvPr/>
        </p:nvSpPr>
        <p:spPr>
          <a:xfrm>
            <a:off x="951620" y="3306789"/>
            <a:ext cx="6788732" cy="216024"/>
          </a:xfrm>
          <a:prstGeom prst="rect">
            <a:avLst/>
          </a:prstGeom>
          <a:ln w="190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3" name="グループ化 32"/>
          <p:cNvGrpSpPr/>
          <p:nvPr/>
        </p:nvGrpSpPr>
        <p:grpSpPr>
          <a:xfrm>
            <a:off x="755639" y="2811202"/>
            <a:ext cx="253953" cy="1207198"/>
            <a:chOff x="5015814" y="1556792"/>
            <a:chExt cx="253953" cy="1207198"/>
          </a:xfrm>
        </p:grpSpPr>
        <p:cxnSp>
          <p:nvCxnSpPr>
            <p:cNvPr id="34" name="直線コネクタ 33"/>
            <p:cNvCxnSpPr/>
            <p:nvPr/>
          </p:nvCxnSpPr>
          <p:spPr>
            <a:xfrm>
              <a:off x="5259626" y="1556792"/>
              <a:ext cx="10141" cy="120719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 flipH="1">
              <a:off x="5015814" y="1648171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 flipH="1">
              <a:off x="5015814" y="181850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H="1">
              <a:off x="5015814" y="199715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 flipH="1">
              <a:off x="5015814" y="2165904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 flipH="1">
              <a:off x="5015814" y="233623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>
            <a:xfrm flipH="1">
              <a:off x="5015814" y="251488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5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383004"/>
            <a:ext cx="7448872" cy="6588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ja-JP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たわみ</a:t>
            </a:r>
            <a:r>
              <a:rPr lang="en-US" altLang="ja-JP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(Deflection)</a:t>
            </a:r>
            <a:endParaRPr lang="ja-JP" altLang="en-US" sz="40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508104" y="44450"/>
            <a:ext cx="360097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14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Mechanics of Robot Materials and Structures</a:t>
            </a:r>
          </a:p>
        </p:txBody>
      </p:sp>
      <p:sp>
        <p:nvSpPr>
          <p:cNvPr id="24" name="Text Box 114"/>
          <p:cNvSpPr txBox="1">
            <a:spLocks noChangeArrowheads="1"/>
          </p:cNvSpPr>
          <p:nvPr/>
        </p:nvSpPr>
        <p:spPr bwMode="auto">
          <a:xfrm>
            <a:off x="611560" y="1268760"/>
            <a:ext cx="655272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000" b="1" u="sng" dirty="0">
                <a:solidFill>
                  <a:srgbClr val="FF0000"/>
                </a:solidFill>
              </a:rPr>
              <a:t>集中荷重</a:t>
            </a:r>
            <a:r>
              <a:rPr lang="ja-JP" altLang="en-US" sz="2000" b="1" dirty="0"/>
              <a:t>を受ける片持ち梁のたわみを求める</a:t>
            </a:r>
            <a:endParaRPr lang="en-US" altLang="ja-JP" sz="2000" b="1" dirty="0"/>
          </a:p>
        </p:txBody>
      </p:sp>
      <p:graphicFrame>
        <p:nvGraphicFramePr>
          <p:cNvPr id="25" name="オブジェクト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9661237"/>
              </p:ext>
            </p:extLst>
          </p:nvPr>
        </p:nvGraphicFramePr>
        <p:xfrm>
          <a:off x="593725" y="1712913"/>
          <a:ext cx="4094163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649" name="Equation" r:id="rId3" imgW="2361960" imgH="393480" progId="Equation.DSMT4">
                  <p:embed/>
                </p:oleObj>
              </mc:Choice>
              <mc:Fallback>
                <p:oleObj name="Equation" r:id="rId3" imgW="2361960" imgH="393480" progId="Equation.DSMT4">
                  <p:embed/>
                  <p:pic>
                    <p:nvPicPr>
                      <p:cNvPr id="25" name="オブジェクト 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3725" y="1712913"/>
                        <a:ext cx="4094163" cy="679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直線コネクタ 25"/>
          <p:cNvCxnSpPr/>
          <p:nvPr/>
        </p:nvCxnSpPr>
        <p:spPr>
          <a:xfrm>
            <a:off x="965439" y="3429000"/>
            <a:ext cx="7206961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114"/>
          <p:cNvSpPr txBox="1">
            <a:spLocks noChangeArrowheads="1"/>
          </p:cNvSpPr>
          <p:nvPr/>
        </p:nvSpPr>
        <p:spPr bwMode="auto">
          <a:xfrm>
            <a:off x="223249" y="4469050"/>
            <a:ext cx="5760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28" name="Text Box 114"/>
          <p:cNvSpPr txBox="1">
            <a:spLocks noChangeArrowheads="1"/>
          </p:cNvSpPr>
          <p:nvPr/>
        </p:nvSpPr>
        <p:spPr bwMode="auto">
          <a:xfrm>
            <a:off x="7628384" y="2872877"/>
            <a:ext cx="5760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endParaRPr lang="en-US" altLang="ja-JP" sz="2000" b="1" i="1" dirty="0">
              <a:solidFill>
                <a:srgbClr val="FF0000"/>
              </a:solidFill>
            </a:endParaRP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>
          <a:xfrm>
            <a:off x="1041617" y="4271891"/>
            <a:ext cx="1286310" cy="5779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altLang="ja-JP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B.M.D.</a:t>
            </a:r>
            <a:endParaRPr lang="ja-JP" altLang="en-US" sz="20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0" name="オブジェクト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0758290"/>
              </p:ext>
            </p:extLst>
          </p:nvPr>
        </p:nvGraphicFramePr>
        <p:xfrm>
          <a:off x="3875088" y="3973513"/>
          <a:ext cx="1630362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650" name="Equation" r:id="rId5" imgW="927000" imgH="203040" progId="Equation.DSMT4">
                  <p:embed/>
                </p:oleObj>
              </mc:Choice>
              <mc:Fallback>
                <p:oleObj name="Equation" r:id="rId5" imgW="927000" imgH="203040" progId="Equation.DSMT4">
                  <p:embed/>
                  <p:pic>
                    <p:nvPicPr>
                      <p:cNvPr id="30" name="オブジェクト 2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75088" y="3973513"/>
                        <a:ext cx="1630362" cy="357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直線コネクタ 30"/>
          <p:cNvCxnSpPr/>
          <p:nvPr/>
        </p:nvCxnSpPr>
        <p:spPr>
          <a:xfrm flipV="1">
            <a:off x="1020721" y="3414801"/>
            <a:ext cx="6699535" cy="9158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1001183" y="2636912"/>
            <a:ext cx="0" cy="2376264"/>
          </a:xfrm>
          <a:prstGeom prst="line">
            <a:avLst/>
          </a:prstGeom>
          <a:ln w="190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7711785" y="2485182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 Box 114"/>
          <p:cNvSpPr txBox="1">
            <a:spLocks noChangeArrowheads="1"/>
          </p:cNvSpPr>
          <p:nvPr/>
        </p:nvSpPr>
        <p:spPr bwMode="auto">
          <a:xfrm>
            <a:off x="6876256" y="2366498"/>
            <a:ext cx="70900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47" name="Text Box 114"/>
          <p:cNvSpPr txBox="1">
            <a:spLocks noChangeArrowheads="1"/>
          </p:cNvSpPr>
          <p:nvPr/>
        </p:nvSpPr>
        <p:spPr bwMode="auto">
          <a:xfrm>
            <a:off x="3673361" y="2856177"/>
            <a:ext cx="70900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41" name="Text Box 114"/>
          <p:cNvSpPr txBox="1">
            <a:spLocks noChangeArrowheads="1"/>
          </p:cNvSpPr>
          <p:nvPr/>
        </p:nvSpPr>
        <p:spPr bwMode="auto">
          <a:xfrm>
            <a:off x="877545" y="2501189"/>
            <a:ext cx="5760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</a:t>
            </a:r>
            <a:endParaRPr lang="en-US" altLang="ja-JP" sz="2000" b="1" i="1" dirty="0">
              <a:solidFill>
                <a:srgbClr val="FF0000"/>
              </a:solidFill>
            </a:endParaRPr>
          </a:p>
        </p:txBody>
      </p:sp>
      <p:sp>
        <p:nvSpPr>
          <p:cNvPr id="48" name="フリーフォーム 47"/>
          <p:cNvSpPr/>
          <p:nvPr/>
        </p:nvSpPr>
        <p:spPr>
          <a:xfrm>
            <a:off x="994787" y="3385416"/>
            <a:ext cx="6745565" cy="1267720"/>
          </a:xfrm>
          <a:custGeom>
            <a:avLst/>
            <a:gdLst>
              <a:gd name="connsiteX0" fmla="*/ 0 w 6320413"/>
              <a:gd name="connsiteY0" fmla="*/ 18371 h 771998"/>
              <a:gd name="connsiteX1" fmla="*/ 1507253 w 6320413"/>
              <a:gd name="connsiteY1" fmla="*/ 18371 h 771998"/>
              <a:gd name="connsiteX2" fmla="*/ 4511710 w 6320413"/>
              <a:gd name="connsiteY2" fmla="*/ 209290 h 771998"/>
              <a:gd name="connsiteX3" fmla="*/ 6320413 w 6320413"/>
              <a:gd name="connsiteY3" fmla="*/ 771998 h 771998"/>
              <a:gd name="connsiteX0" fmla="*/ 0 w 6320413"/>
              <a:gd name="connsiteY0" fmla="*/ 17666 h 771293"/>
              <a:gd name="connsiteX1" fmla="*/ 1507253 w 6320413"/>
              <a:gd name="connsiteY1" fmla="*/ 17666 h 771293"/>
              <a:gd name="connsiteX2" fmla="*/ 3959051 w 6320413"/>
              <a:gd name="connsiteY2" fmla="*/ 198537 h 771293"/>
              <a:gd name="connsiteX3" fmla="*/ 6320413 w 6320413"/>
              <a:gd name="connsiteY3" fmla="*/ 771293 h 771293"/>
              <a:gd name="connsiteX0" fmla="*/ 0 w 6320413"/>
              <a:gd name="connsiteY0" fmla="*/ 17666 h 771293"/>
              <a:gd name="connsiteX1" fmla="*/ 1708220 w 6320413"/>
              <a:gd name="connsiteY1" fmla="*/ 17666 h 771293"/>
              <a:gd name="connsiteX2" fmla="*/ 3959051 w 6320413"/>
              <a:gd name="connsiteY2" fmla="*/ 198537 h 771293"/>
              <a:gd name="connsiteX3" fmla="*/ 6320413 w 6320413"/>
              <a:gd name="connsiteY3" fmla="*/ 771293 h 771293"/>
              <a:gd name="connsiteX0" fmla="*/ 0 w 6320413"/>
              <a:gd name="connsiteY0" fmla="*/ 20509 h 774136"/>
              <a:gd name="connsiteX1" fmla="*/ 1708220 w 6320413"/>
              <a:gd name="connsiteY1" fmla="*/ 20509 h 774136"/>
              <a:gd name="connsiteX2" fmla="*/ 4119824 w 6320413"/>
              <a:gd name="connsiteY2" fmla="*/ 241573 h 774136"/>
              <a:gd name="connsiteX3" fmla="*/ 6320413 w 6320413"/>
              <a:gd name="connsiteY3" fmla="*/ 774136 h 774136"/>
              <a:gd name="connsiteX0" fmla="*/ 0 w 6320413"/>
              <a:gd name="connsiteY0" fmla="*/ 16887 h 770514"/>
              <a:gd name="connsiteX1" fmla="*/ 1748413 w 6320413"/>
              <a:gd name="connsiteY1" fmla="*/ 22949 h 770514"/>
              <a:gd name="connsiteX2" fmla="*/ 4119824 w 6320413"/>
              <a:gd name="connsiteY2" fmla="*/ 237951 h 770514"/>
              <a:gd name="connsiteX3" fmla="*/ 6320413 w 6320413"/>
              <a:gd name="connsiteY3" fmla="*/ 770514 h 770514"/>
              <a:gd name="connsiteX0" fmla="*/ 0 w 6320413"/>
              <a:gd name="connsiteY0" fmla="*/ 11125 h 764752"/>
              <a:gd name="connsiteX1" fmla="*/ 1668026 w 6320413"/>
              <a:gd name="connsiteY1" fmla="*/ 29310 h 764752"/>
              <a:gd name="connsiteX2" fmla="*/ 4119824 w 6320413"/>
              <a:gd name="connsiteY2" fmla="*/ 232189 h 764752"/>
              <a:gd name="connsiteX3" fmla="*/ 6320413 w 6320413"/>
              <a:gd name="connsiteY3" fmla="*/ 764752 h 764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20413" h="764752">
                <a:moveTo>
                  <a:pt x="0" y="11125"/>
                </a:moveTo>
                <a:cubicBezTo>
                  <a:pt x="377650" y="-4785"/>
                  <a:pt x="981389" y="-7534"/>
                  <a:pt x="1668026" y="29310"/>
                </a:cubicBezTo>
                <a:cubicBezTo>
                  <a:pt x="2354663" y="66154"/>
                  <a:pt x="3344426" y="109615"/>
                  <a:pt x="4119824" y="232189"/>
                </a:cubicBezTo>
                <a:cubicBezTo>
                  <a:pt x="4895222" y="354763"/>
                  <a:pt x="5817158" y="546200"/>
                  <a:pt x="6320413" y="764752"/>
                </a:cubicBezTo>
              </a:path>
            </a:pathLst>
          </a:custGeom>
          <a:noFill/>
          <a:ln w="762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9" name="オブジェクト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5216279"/>
              </p:ext>
            </p:extLst>
          </p:nvPr>
        </p:nvGraphicFramePr>
        <p:xfrm>
          <a:off x="6743317" y="3667949"/>
          <a:ext cx="185738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651" name="Equation" r:id="rId7" imgW="126720" imgH="177480" progId="Equation.DSMT4">
                  <p:embed/>
                </p:oleObj>
              </mc:Choice>
              <mc:Fallback>
                <p:oleObj name="Equation" r:id="rId7" imgW="126720" imgH="177480" progId="Equation.DSMT4">
                  <p:embed/>
                  <p:pic>
                    <p:nvPicPr>
                      <p:cNvPr id="49" name="オブジェクト 4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743317" y="3667949"/>
                        <a:ext cx="185738" cy="258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1" name="直線コネクタ 50"/>
          <p:cNvCxnSpPr/>
          <p:nvPr/>
        </p:nvCxnSpPr>
        <p:spPr>
          <a:xfrm flipH="1" flipV="1">
            <a:off x="5719552" y="3385044"/>
            <a:ext cx="2085137" cy="12710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グループ化 9"/>
          <p:cNvGrpSpPr/>
          <p:nvPr/>
        </p:nvGrpSpPr>
        <p:grpSpPr>
          <a:xfrm>
            <a:off x="850230" y="4365104"/>
            <a:ext cx="8131053" cy="2376264"/>
            <a:chOff x="850230" y="4365104"/>
            <a:chExt cx="8131053" cy="2376264"/>
          </a:xfrm>
        </p:grpSpPr>
        <p:graphicFrame>
          <p:nvGraphicFramePr>
            <p:cNvPr id="5" name="オブジェクト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42455494"/>
                </p:ext>
              </p:extLst>
            </p:nvPr>
          </p:nvGraphicFramePr>
          <p:xfrm>
            <a:off x="850230" y="6073031"/>
            <a:ext cx="6242050" cy="668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652" name="Equation" r:id="rId9" imgW="3848040" imgH="419040" progId="Equation.DSMT4">
                    <p:embed/>
                  </p:oleObj>
                </mc:Choice>
                <mc:Fallback>
                  <p:oleObj name="Equation" r:id="rId9" imgW="3848040" imgH="41904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0230" y="6073031"/>
                          <a:ext cx="6242050" cy="66833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オブジェクト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11541927"/>
                </p:ext>
              </p:extLst>
            </p:nvPr>
          </p:nvGraphicFramePr>
          <p:xfrm>
            <a:off x="877545" y="5402555"/>
            <a:ext cx="3104910" cy="6026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653" name="Equation" r:id="rId11" imgW="2184120" imgH="419040" progId="Equation.DSMT4">
                    <p:embed/>
                  </p:oleObj>
                </mc:Choice>
                <mc:Fallback>
                  <p:oleObj name="Equation" r:id="rId11" imgW="2184120" imgH="41904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77545" y="5402555"/>
                          <a:ext cx="3104910" cy="60267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" name="Text Box 114"/>
            <p:cNvSpPr txBox="1">
              <a:spLocks noChangeArrowheads="1"/>
            </p:cNvSpPr>
            <p:nvPr/>
          </p:nvSpPr>
          <p:spPr bwMode="auto">
            <a:xfrm>
              <a:off x="4876827" y="4365104"/>
              <a:ext cx="4104456" cy="2031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ja-JP" altLang="en-US" sz="1800" dirty="0">
                  <a:solidFill>
                    <a:srgbClr val="FF0000"/>
                  </a:solidFill>
                </a:rPr>
                <a:t>荷重（長さの</a:t>
              </a:r>
              <a:r>
                <a:rPr lang="en-US" altLang="ja-JP" sz="1800" dirty="0">
                  <a:solidFill>
                    <a:srgbClr val="FF0000"/>
                  </a:solidFill>
                </a:rPr>
                <a:t>3</a:t>
              </a:r>
              <a:r>
                <a:rPr lang="ja-JP" altLang="en-US" sz="1800" dirty="0">
                  <a:solidFill>
                    <a:srgbClr val="FF0000"/>
                  </a:solidFill>
                </a:rPr>
                <a:t>乗）に比例</a:t>
              </a:r>
              <a:endParaRPr lang="en-US" altLang="ja-JP" sz="1800" dirty="0">
                <a:solidFill>
                  <a:srgbClr val="FF0000"/>
                </a:solidFill>
              </a:endParaRPr>
            </a:p>
            <a:p>
              <a:pPr>
                <a:defRPr/>
              </a:pPr>
              <a:r>
                <a:rPr lang="ja-JP" altLang="en-US" sz="1800" dirty="0">
                  <a:solidFill>
                    <a:srgbClr val="FF0000"/>
                  </a:solidFill>
                </a:rPr>
                <a:t>長さの</a:t>
              </a:r>
              <a:r>
                <a:rPr lang="en-US" altLang="ja-JP" sz="1800" dirty="0">
                  <a:solidFill>
                    <a:srgbClr val="FF0000"/>
                  </a:solidFill>
                </a:rPr>
                <a:t>3</a:t>
              </a:r>
              <a:r>
                <a:rPr lang="ja-JP" altLang="en-US" sz="1800" dirty="0">
                  <a:solidFill>
                    <a:srgbClr val="FF0000"/>
                  </a:solidFill>
                </a:rPr>
                <a:t>乗に比例</a:t>
              </a:r>
              <a:endParaRPr lang="en-US" altLang="ja-JP" sz="1800" dirty="0">
                <a:solidFill>
                  <a:srgbClr val="FF0000"/>
                </a:solidFill>
              </a:endParaRPr>
            </a:p>
            <a:p>
              <a:pPr>
                <a:defRPr/>
              </a:pPr>
              <a:r>
                <a:rPr lang="ja-JP" altLang="en-US" sz="1800" dirty="0">
                  <a:solidFill>
                    <a:srgbClr val="FF0000"/>
                  </a:solidFill>
                </a:rPr>
                <a:t>ヤング率，断面二次モーメント（長さの</a:t>
              </a:r>
              <a:r>
                <a:rPr lang="en-US" altLang="ja-JP" sz="1800" dirty="0">
                  <a:solidFill>
                    <a:srgbClr val="FF0000"/>
                  </a:solidFill>
                </a:rPr>
                <a:t>4</a:t>
              </a:r>
              <a:r>
                <a:rPr lang="ja-JP" altLang="en-US" sz="1800" dirty="0">
                  <a:solidFill>
                    <a:srgbClr val="FF0000"/>
                  </a:solidFill>
                </a:rPr>
                <a:t>乗）に反比例</a:t>
              </a:r>
              <a:endParaRPr lang="en-US" altLang="ja-JP" sz="1800" dirty="0">
                <a:solidFill>
                  <a:srgbClr val="FF0000"/>
                </a:solidFill>
              </a:endParaRPr>
            </a:p>
            <a:p>
              <a:pPr>
                <a:defRPr/>
              </a:pPr>
              <a:r>
                <a:rPr lang="ja-JP" altLang="en-US" sz="1800" dirty="0">
                  <a:solidFill>
                    <a:srgbClr val="FF0000"/>
                  </a:solidFill>
                </a:rPr>
                <a:t>→スケールの</a:t>
              </a:r>
              <a:r>
                <a:rPr lang="en-US" altLang="ja-JP" sz="1800" dirty="0">
                  <a:solidFill>
                    <a:srgbClr val="FF0000"/>
                  </a:solidFill>
                </a:rPr>
                <a:t>3+3-4=2</a:t>
              </a:r>
              <a:r>
                <a:rPr lang="ja-JP" altLang="en-US" sz="1800" dirty="0">
                  <a:solidFill>
                    <a:srgbClr val="FF0000"/>
                  </a:solidFill>
                </a:rPr>
                <a:t>乗に比例</a:t>
              </a:r>
              <a:endParaRPr lang="en-US" altLang="ja-JP" sz="1800" dirty="0">
                <a:solidFill>
                  <a:srgbClr val="FF0000"/>
                </a:solidFill>
              </a:endParaRPr>
            </a:p>
            <a:p>
              <a:pPr>
                <a:defRPr/>
              </a:pPr>
              <a:r>
                <a:rPr lang="ja-JP" altLang="en-US" sz="1800" dirty="0">
                  <a:solidFill>
                    <a:srgbClr val="FF0000"/>
                  </a:solidFill>
                </a:rPr>
                <a:t>　象の脚は細いととてもたわみやすい</a:t>
              </a:r>
              <a:endParaRPr lang="en-US" altLang="ja-JP" sz="1800" dirty="0">
                <a:solidFill>
                  <a:srgbClr val="FF0000"/>
                </a:solidFill>
              </a:endParaRPr>
            </a:p>
            <a:p>
              <a:pPr>
                <a:defRPr/>
              </a:pPr>
              <a:endParaRPr lang="en-US" altLang="ja-JP" sz="18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43" name="直線コネクタ 42"/>
          <p:cNvCxnSpPr/>
          <p:nvPr/>
        </p:nvCxnSpPr>
        <p:spPr>
          <a:xfrm flipV="1">
            <a:off x="7728222" y="3429000"/>
            <a:ext cx="6302" cy="1191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 Box 114"/>
          <p:cNvSpPr txBox="1">
            <a:spLocks noChangeArrowheads="1"/>
          </p:cNvSpPr>
          <p:nvPr/>
        </p:nvSpPr>
        <p:spPr bwMode="auto">
          <a:xfrm>
            <a:off x="7842842" y="3742466"/>
            <a:ext cx="119365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たわみ</a:t>
            </a:r>
            <a:endParaRPr lang="en-US" altLang="ja-JP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defRPr/>
            </a:pPr>
            <a:r>
              <a:rPr lang="en-US" altLang="ja-JP" sz="20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z</a:t>
            </a:r>
            <a:r>
              <a:rPr lang="en-US" altLang="ja-JP" sz="1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max</a:t>
            </a:r>
            <a:endParaRPr lang="en-US" altLang="ja-JP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4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正方形/長方形 31"/>
          <p:cNvSpPr/>
          <p:nvPr/>
        </p:nvSpPr>
        <p:spPr>
          <a:xfrm>
            <a:off x="951620" y="2641099"/>
            <a:ext cx="6788732" cy="216024"/>
          </a:xfrm>
          <a:prstGeom prst="rect">
            <a:avLst/>
          </a:prstGeom>
          <a:ln w="190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3" name="グループ化 32"/>
          <p:cNvGrpSpPr/>
          <p:nvPr/>
        </p:nvGrpSpPr>
        <p:grpSpPr>
          <a:xfrm>
            <a:off x="755639" y="2145512"/>
            <a:ext cx="253953" cy="1207198"/>
            <a:chOff x="5015814" y="1556792"/>
            <a:chExt cx="253953" cy="1207198"/>
          </a:xfrm>
        </p:grpSpPr>
        <p:cxnSp>
          <p:nvCxnSpPr>
            <p:cNvPr id="34" name="直線コネクタ 33"/>
            <p:cNvCxnSpPr/>
            <p:nvPr/>
          </p:nvCxnSpPr>
          <p:spPr>
            <a:xfrm>
              <a:off x="5259626" y="1556792"/>
              <a:ext cx="10141" cy="120719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 flipH="1">
              <a:off x="5015814" y="1648171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 flipH="1">
              <a:off x="5015814" y="181850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H="1">
              <a:off x="5015814" y="199715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 flipH="1">
              <a:off x="5015814" y="2165904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 flipH="1">
              <a:off x="5015814" y="233623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>
            <a:xfrm flipH="1">
              <a:off x="5015814" y="251488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5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383004"/>
            <a:ext cx="7448872" cy="6588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ja-JP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たわみとたわみ角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508104" y="44450"/>
            <a:ext cx="360097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14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Mechanics of Robot Materials and Structures</a:t>
            </a:r>
          </a:p>
        </p:txBody>
      </p:sp>
      <p:sp>
        <p:nvSpPr>
          <p:cNvPr id="24" name="Text Box 114"/>
          <p:cNvSpPr txBox="1">
            <a:spLocks noChangeArrowheads="1"/>
          </p:cNvSpPr>
          <p:nvPr/>
        </p:nvSpPr>
        <p:spPr bwMode="auto">
          <a:xfrm>
            <a:off x="611560" y="1196752"/>
            <a:ext cx="655272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000" b="1" u="sng" dirty="0">
                <a:solidFill>
                  <a:srgbClr val="FF0000"/>
                </a:solidFill>
              </a:rPr>
              <a:t>分布荷重</a:t>
            </a:r>
            <a:r>
              <a:rPr lang="ja-JP" altLang="en-US" sz="2000" b="1" dirty="0"/>
              <a:t>を受ける片持ち梁のたわみを求める</a:t>
            </a:r>
            <a:endParaRPr lang="en-US" altLang="ja-JP" sz="2000" b="1" dirty="0"/>
          </a:p>
        </p:txBody>
      </p:sp>
      <p:cxnSp>
        <p:nvCxnSpPr>
          <p:cNvPr id="26" name="直線コネクタ 25"/>
          <p:cNvCxnSpPr/>
          <p:nvPr/>
        </p:nvCxnSpPr>
        <p:spPr>
          <a:xfrm>
            <a:off x="965439" y="2763310"/>
            <a:ext cx="7206961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114"/>
          <p:cNvSpPr txBox="1">
            <a:spLocks noChangeArrowheads="1"/>
          </p:cNvSpPr>
          <p:nvPr/>
        </p:nvSpPr>
        <p:spPr bwMode="auto">
          <a:xfrm>
            <a:off x="223249" y="3803360"/>
            <a:ext cx="5760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28" name="Text Box 114"/>
          <p:cNvSpPr txBox="1">
            <a:spLocks noChangeArrowheads="1"/>
          </p:cNvSpPr>
          <p:nvPr/>
        </p:nvSpPr>
        <p:spPr bwMode="auto">
          <a:xfrm>
            <a:off x="7628384" y="2207187"/>
            <a:ext cx="5760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endParaRPr lang="en-US" altLang="ja-JP" sz="2000" b="1" i="1" dirty="0">
              <a:solidFill>
                <a:srgbClr val="FF0000"/>
              </a:solidFill>
            </a:endParaRP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>
          <a:xfrm>
            <a:off x="1041617" y="3606201"/>
            <a:ext cx="1286310" cy="5779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altLang="ja-JP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B.M.D.</a:t>
            </a:r>
            <a:endParaRPr lang="ja-JP" altLang="en-US" sz="20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2" name="直線コネクタ 41"/>
          <p:cNvCxnSpPr/>
          <p:nvPr/>
        </p:nvCxnSpPr>
        <p:spPr>
          <a:xfrm>
            <a:off x="1001183" y="1971222"/>
            <a:ext cx="0" cy="2376264"/>
          </a:xfrm>
          <a:prstGeom prst="line">
            <a:avLst/>
          </a:prstGeom>
          <a:ln w="190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7711785" y="1819492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 Box 114"/>
          <p:cNvSpPr txBox="1">
            <a:spLocks noChangeArrowheads="1"/>
          </p:cNvSpPr>
          <p:nvPr/>
        </p:nvSpPr>
        <p:spPr bwMode="auto">
          <a:xfrm>
            <a:off x="6864620" y="1872914"/>
            <a:ext cx="70900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47" name="Text Box 114"/>
          <p:cNvSpPr txBox="1">
            <a:spLocks noChangeArrowheads="1"/>
          </p:cNvSpPr>
          <p:nvPr/>
        </p:nvSpPr>
        <p:spPr bwMode="auto">
          <a:xfrm>
            <a:off x="5021513" y="3043062"/>
            <a:ext cx="70900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50" name="オブジェクト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5655409"/>
              </p:ext>
            </p:extLst>
          </p:nvPr>
        </p:nvGraphicFramePr>
        <p:xfrm>
          <a:off x="2647950" y="3176588"/>
          <a:ext cx="1717675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99" name="Equation" r:id="rId3" imgW="977760" imgH="419040" progId="Equation.DSMT4">
                  <p:embed/>
                </p:oleObj>
              </mc:Choice>
              <mc:Fallback>
                <p:oleObj name="Equation" r:id="rId3" imgW="977760" imgH="419040" progId="Equation.DSMT4">
                  <p:embed/>
                  <p:pic>
                    <p:nvPicPr>
                      <p:cNvPr id="56" name="オブジェクト 5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47950" y="3176588"/>
                        <a:ext cx="1717675" cy="735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フリーフォーム 2"/>
          <p:cNvSpPr/>
          <p:nvPr/>
        </p:nvSpPr>
        <p:spPr>
          <a:xfrm>
            <a:off x="999744" y="2739035"/>
            <a:ext cx="6742176" cy="1125829"/>
          </a:xfrm>
          <a:custGeom>
            <a:avLst/>
            <a:gdLst>
              <a:gd name="connsiteX0" fmla="*/ 6742176 w 6742176"/>
              <a:gd name="connsiteY0" fmla="*/ 18698 h 1140362"/>
              <a:gd name="connsiteX1" fmla="*/ 4620768 w 6742176"/>
              <a:gd name="connsiteY1" fmla="*/ 43082 h 1140362"/>
              <a:gd name="connsiteX2" fmla="*/ 1292352 w 6742176"/>
              <a:gd name="connsiteY2" fmla="*/ 396650 h 1140362"/>
              <a:gd name="connsiteX3" fmla="*/ 231648 w 6742176"/>
              <a:gd name="connsiteY3" fmla="*/ 567338 h 1140362"/>
              <a:gd name="connsiteX4" fmla="*/ 0 w 6742176"/>
              <a:gd name="connsiteY4" fmla="*/ 1140362 h 1140362"/>
              <a:gd name="connsiteX0" fmla="*/ 6742176 w 6742176"/>
              <a:gd name="connsiteY0" fmla="*/ 18698 h 1140362"/>
              <a:gd name="connsiteX1" fmla="*/ 4620768 w 6742176"/>
              <a:gd name="connsiteY1" fmla="*/ 43082 h 1140362"/>
              <a:gd name="connsiteX2" fmla="*/ 1292352 w 6742176"/>
              <a:gd name="connsiteY2" fmla="*/ 396650 h 1140362"/>
              <a:gd name="connsiteX3" fmla="*/ 573024 w 6742176"/>
              <a:gd name="connsiteY3" fmla="*/ 603914 h 1140362"/>
              <a:gd name="connsiteX4" fmla="*/ 0 w 6742176"/>
              <a:gd name="connsiteY4" fmla="*/ 1140362 h 1140362"/>
              <a:gd name="connsiteX0" fmla="*/ 6742176 w 6742176"/>
              <a:gd name="connsiteY0" fmla="*/ 11488 h 1133152"/>
              <a:gd name="connsiteX1" fmla="*/ 4620768 w 6742176"/>
              <a:gd name="connsiteY1" fmla="*/ 35872 h 1133152"/>
              <a:gd name="connsiteX2" fmla="*/ 2243328 w 6742176"/>
              <a:gd name="connsiteY2" fmla="*/ 255328 h 1133152"/>
              <a:gd name="connsiteX3" fmla="*/ 573024 w 6742176"/>
              <a:gd name="connsiteY3" fmla="*/ 596704 h 1133152"/>
              <a:gd name="connsiteX4" fmla="*/ 0 w 6742176"/>
              <a:gd name="connsiteY4" fmla="*/ 1133152 h 1133152"/>
              <a:gd name="connsiteX0" fmla="*/ 6742176 w 6742176"/>
              <a:gd name="connsiteY0" fmla="*/ 4165 h 1125829"/>
              <a:gd name="connsiteX1" fmla="*/ 4523232 w 6742176"/>
              <a:gd name="connsiteY1" fmla="*/ 77317 h 1125829"/>
              <a:gd name="connsiteX2" fmla="*/ 2243328 w 6742176"/>
              <a:gd name="connsiteY2" fmla="*/ 248005 h 1125829"/>
              <a:gd name="connsiteX3" fmla="*/ 573024 w 6742176"/>
              <a:gd name="connsiteY3" fmla="*/ 589381 h 1125829"/>
              <a:gd name="connsiteX4" fmla="*/ 0 w 6742176"/>
              <a:gd name="connsiteY4" fmla="*/ 1125829 h 1125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42176" h="1125829">
                <a:moveTo>
                  <a:pt x="6742176" y="4165"/>
                </a:moveTo>
                <a:cubicBezTo>
                  <a:pt x="6135624" y="-15139"/>
                  <a:pt x="5273040" y="36677"/>
                  <a:pt x="4523232" y="77317"/>
                </a:cubicBezTo>
                <a:cubicBezTo>
                  <a:pt x="3773424" y="117957"/>
                  <a:pt x="2901696" y="162661"/>
                  <a:pt x="2243328" y="248005"/>
                </a:cubicBezTo>
                <a:cubicBezTo>
                  <a:pt x="1584960" y="333349"/>
                  <a:pt x="946912" y="443077"/>
                  <a:pt x="573024" y="589381"/>
                </a:cubicBezTo>
                <a:cubicBezTo>
                  <a:pt x="199136" y="735685"/>
                  <a:pt x="8128" y="901293"/>
                  <a:pt x="0" y="1125829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Text Box 114"/>
          <p:cNvSpPr txBox="1">
            <a:spLocks noChangeArrowheads="1"/>
          </p:cNvSpPr>
          <p:nvPr/>
        </p:nvSpPr>
        <p:spPr bwMode="auto">
          <a:xfrm>
            <a:off x="395536" y="4586701"/>
            <a:ext cx="187774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000" b="1" dirty="0">
                <a:solidFill>
                  <a:srgbClr val="FF0000"/>
                </a:solidFill>
              </a:rPr>
              <a:t>たわみ角：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53" name="オブジェクト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3194100"/>
              </p:ext>
            </p:extLst>
          </p:nvPr>
        </p:nvGraphicFramePr>
        <p:xfrm>
          <a:off x="1691680" y="4384847"/>
          <a:ext cx="6762401" cy="84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00" name="Equation" r:id="rId5" imgW="4076640" imgH="507960" progId="Equation.DSMT4">
                  <p:embed/>
                </p:oleObj>
              </mc:Choice>
              <mc:Fallback>
                <p:oleObj name="Equation" r:id="rId5" imgW="4076640" imgH="507960" progId="Equation.DSMT4">
                  <p:embed/>
                  <p:pic>
                    <p:nvPicPr>
                      <p:cNvPr id="50" name="オブジェクト 4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91680" y="4384847"/>
                        <a:ext cx="6762401" cy="84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Text Box 114"/>
          <p:cNvSpPr txBox="1">
            <a:spLocks noChangeArrowheads="1"/>
          </p:cNvSpPr>
          <p:nvPr/>
        </p:nvSpPr>
        <p:spPr bwMode="auto">
          <a:xfrm>
            <a:off x="395536" y="5475100"/>
            <a:ext cx="187774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000" b="1" dirty="0">
                <a:solidFill>
                  <a:srgbClr val="FF0000"/>
                </a:solidFill>
              </a:rPr>
              <a:t>たわみ：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55" name="オブジェクト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2253270"/>
              </p:ext>
            </p:extLst>
          </p:nvPr>
        </p:nvGraphicFramePr>
        <p:xfrm>
          <a:off x="971600" y="5793086"/>
          <a:ext cx="7754640" cy="8208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01" name="Equation" r:id="rId7" imgW="4787640" imgH="507960" progId="Equation.DSMT4">
                  <p:embed/>
                </p:oleObj>
              </mc:Choice>
              <mc:Fallback>
                <p:oleObj name="Equation" r:id="rId7" imgW="4787640" imgH="507960" progId="Equation.DSMT4">
                  <p:embed/>
                  <p:pic>
                    <p:nvPicPr>
                      <p:cNvPr id="53" name="オブジェクト 5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71600" y="5793086"/>
                        <a:ext cx="7754640" cy="8208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6" name="直線コネクタ 55"/>
          <p:cNvCxnSpPr/>
          <p:nvPr/>
        </p:nvCxnSpPr>
        <p:spPr>
          <a:xfrm>
            <a:off x="6660232" y="1819492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5652120" y="1819492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4668392" y="1821584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3676612" y="1819492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>
            <a:off x="2668500" y="1819492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>
            <a:off x="1684772" y="1821584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 Box 114"/>
          <p:cNvSpPr txBox="1">
            <a:spLocks noChangeArrowheads="1"/>
          </p:cNvSpPr>
          <p:nvPr/>
        </p:nvSpPr>
        <p:spPr bwMode="auto">
          <a:xfrm>
            <a:off x="827584" y="1700808"/>
            <a:ext cx="5760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</a:t>
            </a:r>
            <a:endParaRPr lang="en-US" altLang="ja-JP" sz="2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485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正方形/長方形 31"/>
          <p:cNvSpPr/>
          <p:nvPr/>
        </p:nvSpPr>
        <p:spPr>
          <a:xfrm>
            <a:off x="951620" y="2641099"/>
            <a:ext cx="6788732" cy="216024"/>
          </a:xfrm>
          <a:prstGeom prst="rect">
            <a:avLst/>
          </a:prstGeom>
          <a:ln w="190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3" name="グループ化 32"/>
          <p:cNvGrpSpPr/>
          <p:nvPr/>
        </p:nvGrpSpPr>
        <p:grpSpPr>
          <a:xfrm>
            <a:off x="755639" y="2145512"/>
            <a:ext cx="253953" cy="1207198"/>
            <a:chOff x="5015814" y="1556792"/>
            <a:chExt cx="253953" cy="1207198"/>
          </a:xfrm>
        </p:grpSpPr>
        <p:cxnSp>
          <p:nvCxnSpPr>
            <p:cNvPr id="34" name="直線コネクタ 33"/>
            <p:cNvCxnSpPr/>
            <p:nvPr/>
          </p:nvCxnSpPr>
          <p:spPr>
            <a:xfrm>
              <a:off x="5259626" y="1556792"/>
              <a:ext cx="10141" cy="120719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 flipH="1">
              <a:off x="5015814" y="1648171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 flipH="1">
              <a:off x="5015814" y="181850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H="1">
              <a:off x="5015814" y="1997156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 flipH="1">
              <a:off x="5015814" y="2165904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 flipH="1">
              <a:off x="5015814" y="233623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>
            <a:xfrm flipH="1">
              <a:off x="5015814" y="2514889"/>
              <a:ext cx="243812" cy="1969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5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383004"/>
            <a:ext cx="7448872" cy="6588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ja-JP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数値構造計算で確かめよう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508104" y="44450"/>
            <a:ext cx="360097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14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Mechanics of Robot Materials and Structures</a:t>
            </a:r>
          </a:p>
        </p:txBody>
      </p:sp>
      <p:sp>
        <p:nvSpPr>
          <p:cNvPr id="24" name="Text Box 114"/>
          <p:cNvSpPr txBox="1">
            <a:spLocks noChangeArrowheads="1"/>
          </p:cNvSpPr>
          <p:nvPr/>
        </p:nvSpPr>
        <p:spPr bwMode="auto">
          <a:xfrm>
            <a:off x="611560" y="1196752"/>
            <a:ext cx="655272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000" b="1" u="sng" dirty="0">
                <a:solidFill>
                  <a:srgbClr val="FF0000"/>
                </a:solidFill>
              </a:rPr>
              <a:t>分布荷重</a:t>
            </a:r>
            <a:r>
              <a:rPr lang="ja-JP" altLang="en-US" sz="2000" b="1" dirty="0"/>
              <a:t>を受ける片持ち梁のたわみを求める</a:t>
            </a:r>
            <a:endParaRPr lang="en-US" altLang="ja-JP" sz="2000" b="1" dirty="0"/>
          </a:p>
        </p:txBody>
      </p:sp>
      <p:cxnSp>
        <p:nvCxnSpPr>
          <p:cNvPr id="26" name="直線コネクタ 25"/>
          <p:cNvCxnSpPr/>
          <p:nvPr/>
        </p:nvCxnSpPr>
        <p:spPr>
          <a:xfrm>
            <a:off x="965439" y="2763310"/>
            <a:ext cx="7206961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114"/>
          <p:cNvSpPr txBox="1">
            <a:spLocks noChangeArrowheads="1"/>
          </p:cNvSpPr>
          <p:nvPr/>
        </p:nvSpPr>
        <p:spPr bwMode="auto">
          <a:xfrm>
            <a:off x="223249" y="3803360"/>
            <a:ext cx="5760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sz="2000" b="1" dirty="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28" name="Text Box 114"/>
          <p:cNvSpPr txBox="1">
            <a:spLocks noChangeArrowheads="1"/>
          </p:cNvSpPr>
          <p:nvPr/>
        </p:nvSpPr>
        <p:spPr bwMode="auto">
          <a:xfrm>
            <a:off x="7628384" y="2207187"/>
            <a:ext cx="5760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endParaRPr lang="en-US" altLang="ja-JP" sz="2000" b="1" i="1" dirty="0">
              <a:solidFill>
                <a:srgbClr val="FF0000"/>
              </a:solidFill>
            </a:endParaRP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>
          <a:xfrm>
            <a:off x="1041617" y="3606201"/>
            <a:ext cx="1286310" cy="5779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altLang="ja-JP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B.M.D.</a:t>
            </a:r>
            <a:endParaRPr lang="ja-JP" altLang="en-US" sz="20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2" name="直線コネクタ 41"/>
          <p:cNvCxnSpPr/>
          <p:nvPr/>
        </p:nvCxnSpPr>
        <p:spPr>
          <a:xfrm>
            <a:off x="1001183" y="1971222"/>
            <a:ext cx="0" cy="2376264"/>
          </a:xfrm>
          <a:prstGeom prst="line">
            <a:avLst/>
          </a:prstGeom>
          <a:ln w="190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7711785" y="1819492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 Box 114"/>
          <p:cNvSpPr txBox="1">
            <a:spLocks noChangeArrowheads="1"/>
          </p:cNvSpPr>
          <p:nvPr/>
        </p:nvSpPr>
        <p:spPr bwMode="auto">
          <a:xfrm>
            <a:off x="7147435" y="1117618"/>
            <a:ext cx="177797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ja-JP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W=200 [N]</a:t>
            </a:r>
          </a:p>
          <a:p>
            <a:pPr algn="ctr">
              <a:defRPr/>
            </a:pPr>
            <a:r>
              <a:rPr lang="ja-JP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→</a:t>
            </a:r>
            <a:r>
              <a:rPr lang="en-US" altLang="ja-JP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1000 [N/m]</a:t>
            </a:r>
            <a:endParaRPr lang="en-US" altLang="ja-JP" sz="1800" b="1" dirty="0">
              <a:solidFill>
                <a:srgbClr val="FF0000"/>
              </a:solidFill>
            </a:endParaRPr>
          </a:p>
        </p:txBody>
      </p:sp>
      <p:sp>
        <p:nvSpPr>
          <p:cNvPr id="47" name="Text Box 114"/>
          <p:cNvSpPr txBox="1">
            <a:spLocks noChangeArrowheads="1"/>
          </p:cNvSpPr>
          <p:nvPr/>
        </p:nvSpPr>
        <p:spPr bwMode="auto">
          <a:xfrm>
            <a:off x="5021513" y="3043062"/>
            <a:ext cx="16387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ja-JP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L=200 [mm]</a:t>
            </a:r>
            <a:endParaRPr lang="en-US" altLang="ja-JP" sz="1800" b="1" dirty="0">
              <a:solidFill>
                <a:srgbClr val="FF0000"/>
              </a:solidFill>
            </a:endParaRPr>
          </a:p>
        </p:txBody>
      </p:sp>
      <p:graphicFrame>
        <p:nvGraphicFramePr>
          <p:cNvPr id="50" name="オブジェクト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08327"/>
              </p:ext>
            </p:extLst>
          </p:nvPr>
        </p:nvGraphicFramePr>
        <p:xfrm>
          <a:off x="2647950" y="3176588"/>
          <a:ext cx="1717675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80" name="Equation" r:id="rId3" imgW="977760" imgH="419040" progId="Equation.DSMT4">
                  <p:embed/>
                </p:oleObj>
              </mc:Choice>
              <mc:Fallback>
                <p:oleObj name="Equation" r:id="rId3" imgW="977760" imgH="419040" progId="Equation.DSMT4">
                  <p:embed/>
                  <p:pic>
                    <p:nvPicPr>
                      <p:cNvPr id="50" name="オブジェクト 4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47950" y="3176588"/>
                        <a:ext cx="1717675" cy="735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フリーフォーム 2"/>
          <p:cNvSpPr/>
          <p:nvPr/>
        </p:nvSpPr>
        <p:spPr>
          <a:xfrm>
            <a:off x="999744" y="2749083"/>
            <a:ext cx="6742176" cy="1125829"/>
          </a:xfrm>
          <a:custGeom>
            <a:avLst/>
            <a:gdLst>
              <a:gd name="connsiteX0" fmla="*/ 6742176 w 6742176"/>
              <a:gd name="connsiteY0" fmla="*/ 18698 h 1140362"/>
              <a:gd name="connsiteX1" fmla="*/ 4620768 w 6742176"/>
              <a:gd name="connsiteY1" fmla="*/ 43082 h 1140362"/>
              <a:gd name="connsiteX2" fmla="*/ 1292352 w 6742176"/>
              <a:gd name="connsiteY2" fmla="*/ 396650 h 1140362"/>
              <a:gd name="connsiteX3" fmla="*/ 231648 w 6742176"/>
              <a:gd name="connsiteY3" fmla="*/ 567338 h 1140362"/>
              <a:gd name="connsiteX4" fmla="*/ 0 w 6742176"/>
              <a:gd name="connsiteY4" fmla="*/ 1140362 h 1140362"/>
              <a:gd name="connsiteX0" fmla="*/ 6742176 w 6742176"/>
              <a:gd name="connsiteY0" fmla="*/ 18698 h 1140362"/>
              <a:gd name="connsiteX1" fmla="*/ 4620768 w 6742176"/>
              <a:gd name="connsiteY1" fmla="*/ 43082 h 1140362"/>
              <a:gd name="connsiteX2" fmla="*/ 1292352 w 6742176"/>
              <a:gd name="connsiteY2" fmla="*/ 396650 h 1140362"/>
              <a:gd name="connsiteX3" fmla="*/ 573024 w 6742176"/>
              <a:gd name="connsiteY3" fmla="*/ 603914 h 1140362"/>
              <a:gd name="connsiteX4" fmla="*/ 0 w 6742176"/>
              <a:gd name="connsiteY4" fmla="*/ 1140362 h 1140362"/>
              <a:gd name="connsiteX0" fmla="*/ 6742176 w 6742176"/>
              <a:gd name="connsiteY0" fmla="*/ 11488 h 1133152"/>
              <a:gd name="connsiteX1" fmla="*/ 4620768 w 6742176"/>
              <a:gd name="connsiteY1" fmla="*/ 35872 h 1133152"/>
              <a:gd name="connsiteX2" fmla="*/ 2243328 w 6742176"/>
              <a:gd name="connsiteY2" fmla="*/ 255328 h 1133152"/>
              <a:gd name="connsiteX3" fmla="*/ 573024 w 6742176"/>
              <a:gd name="connsiteY3" fmla="*/ 596704 h 1133152"/>
              <a:gd name="connsiteX4" fmla="*/ 0 w 6742176"/>
              <a:gd name="connsiteY4" fmla="*/ 1133152 h 1133152"/>
              <a:gd name="connsiteX0" fmla="*/ 6742176 w 6742176"/>
              <a:gd name="connsiteY0" fmla="*/ 4165 h 1125829"/>
              <a:gd name="connsiteX1" fmla="*/ 4523232 w 6742176"/>
              <a:gd name="connsiteY1" fmla="*/ 77317 h 1125829"/>
              <a:gd name="connsiteX2" fmla="*/ 2243328 w 6742176"/>
              <a:gd name="connsiteY2" fmla="*/ 248005 h 1125829"/>
              <a:gd name="connsiteX3" fmla="*/ 573024 w 6742176"/>
              <a:gd name="connsiteY3" fmla="*/ 589381 h 1125829"/>
              <a:gd name="connsiteX4" fmla="*/ 0 w 6742176"/>
              <a:gd name="connsiteY4" fmla="*/ 1125829 h 1125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42176" h="1125829">
                <a:moveTo>
                  <a:pt x="6742176" y="4165"/>
                </a:moveTo>
                <a:cubicBezTo>
                  <a:pt x="6135624" y="-15139"/>
                  <a:pt x="5273040" y="36677"/>
                  <a:pt x="4523232" y="77317"/>
                </a:cubicBezTo>
                <a:cubicBezTo>
                  <a:pt x="3773424" y="117957"/>
                  <a:pt x="2901696" y="162661"/>
                  <a:pt x="2243328" y="248005"/>
                </a:cubicBezTo>
                <a:cubicBezTo>
                  <a:pt x="1584960" y="333349"/>
                  <a:pt x="946912" y="443077"/>
                  <a:pt x="573024" y="589381"/>
                </a:cubicBezTo>
                <a:cubicBezTo>
                  <a:pt x="199136" y="735685"/>
                  <a:pt x="8128" y="901293"/>
                  <a:pt x="0" y="1125829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Text Box 114"/>
          <p:cNvSpPr txBox="1">
            <a:spLocks noChangeArrowheads="1"/>
          </p:cNvSpPr>
          <p:nvPr/>
        </p:nvSpPr>
        <p:spPr bwMode="auto">
          <a:xfrm>
            <a:off x="467544" y="4660771"/>
            <a:ext cx="187774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000" b="1" dirty="0">
                <a:solidFill>
                  <a:srgbClr val="FF0000"/>
                </a:solidFill>
              </a:rPr>
              <a:t>たわみ角：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53" name="オブジェクト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4054919"/>
              </p:ext>
            </p:extLst>
          </p:nvPr>
        </p:nvGraphicFramePr>
        <p:xfrm>
          <a:off x="1979712" y="4636196"/>
          <a:ext cx="5758333" cy="938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81" name="Equation" r:id="rId5" imgW="3898800" imgH="634680" progId="Equation.DSMT4">
                  <p:embed/>
                </p:oleObj>
              </mc:Choice>
              <mc:Fallback>
                <p:oleObj name="Equation" r:id="rId5" imgW="3898800" imgH="634680" progId="Equation.DSMT4">
                  <p:embed/>
                  <p:pic>
                    <p:nvPicPr>
                      <p:cNvPr id="53" name="オブジェクト 5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79712" y="4636196"/>
                        <a:ext cx="5758333" cy="9382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Text Box 114"/>
          <p:cNvSpPr txBox="1">
            <a:spLocks noChangeArrowheads="1"/>
          </p:cNvSpPr>
          <p:nvPr/>
        </p:nvSpPr>
        <p:spPr bwMode="auto">
          <a:xfrm>
            <a:off x="487640" y="5549170"/>
            <a:ext cx="187774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000" b="1" dirty="0">
                <a:solidFill>
                  <a:srgbClr val="FF0000"/>
                </a:solidFill>
              </a:rPr>
              <a:t>たわみ：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55" name="オブジェクト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65431"/>
              </p:ext>
            </p:extLst>
          </p:nvPr>
        </p:nvGraphicFramePr>
        <p:xfrm>
          <a:off x="1534200" y="5752341"/>
          <a:ext cx="7416427" cy="964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82" name="Equation" r:id="rId7" imgW="4876560" imgH="634680" progId="Equation.DSMT4">
                  <p:embed/>
                </p:oleObj>
              </mc:Choice>
              <mc:Fallback>
                <p:oleObj name="Equation" r:id="rId7" imgW="4876560" imgH="634680" progId="Equation.DSMT4">
                  <p:embed/>
                  <p:pic>
                    <p:nvPicPr>
                      <p:cNvPr id="55" name="オブジェクト 5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34200" y="5752341"/>
                        <a:ext cx="7416427" cy="9643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6" name="直線コネクタ 55"/>
          <p:cNvCxnSpPr/>
          <p:nvPr/>
        </p:nvCxnSpPr>
        <p:spPr>
          <a:xfrm>
            <a:off x="6660232" y="1819492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5652120" y="1819492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4668392" y="1821584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3676612" y="1819492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>
            <a:off x="2668500" y="1819492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>
            <a:off x="1684772" y="1821584"/>
            <a:ext cx="0" cy="7846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 Box 114"/>
          <p:cNvSpPr txBox="1">
            <a:spLocks noChangeArrowheads="1"/>
          </p:cNvSpPr>
          <p:nvPr/>
        </p:nvSpPr>
        <p:spPr bwMode="auto">
          <a:xfrm>
            <a:off x="7005840" y="3012657"/>
            <a:ext cx="19447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ja-JP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S=10*10 [mm^2]</a:t>
            </a:r>
            <a:endParaRPr lang="en-US" altLang="ja-JP" sz="1800" b="1" dirty="0">
              <a:solidFill>
                <a:srgbClr val="FF0000"/>
              </a:solidFill>
            </a:endParaRPr>
          </a:p>
        </p:txBody>
      </p:sp>
      <p:graphicFrame>
        <p:nvGraphicFramePr>
          <p:cNvPr id="43" name="オブジェクト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7299217"/>
              </p:ext>
            </p:extLst>
          </p:nvPr>
        </p:nvGraphicFramePr>
        <p:xfrm>
          <a:off x="6377317" y="3559766"/>
          <a:ext cx="1405036" cy="288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83" name="Equation" r:id="rId9" imgW="990360" imgH="203040" progId="Equation.DSMT4">
                  <p:embed/>
                </p:oleObj>
              </mc:Choice>
              <mc:Fallback>
                <p:oleObj name="Equation" r:id="rId9" imgW="990360" imgH="203040" progId="Equation.DSMT4">
                  <p:embed/>
                  <p:pic>
                    <p:nvPicPr>
                      <p:cNvPr id="50" name="オブジェクト 4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377317" y="3559766"/>
                        <a:ext cx="1405036" cy="2881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 Box 114"/>
          <p:cNvSpPr txBox="1">
            <a:spLocks noChangeArrowheads="1"/>
          </p:cNvSpPr>
          <p:nvPr/>
        </p:nvSpPr>
        <p:spPr bwMode="auto">
          <a:xfrm>
            <a:off x="4934478" y="3486418"/>
            <a:ext cx="16387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アルミ</a:t>
            </a:r>
            <a:r>
              <a:rPr lang="en-US" altLang="ja-JP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6061:</a:t>
            </a:r>
            <a:endParaRPr lang="en-US" altLang="ja-JP" sz="1800" dirty="0">
              <a:solidFill>
                <a:srgbClr val="FF0000"/>
              </a:solidFill>
            </a:endParaRPr>
          </a:p>
        </p:txBody>
      </p:sp>
      <p:graphicFrame>
        <p:nvGraphicFramePr>
          <p:cNvPr id="48" name="オブジェクト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575134"/>
              </p:ext>
            </p:extLst>
          </p:nvPr>
        </p:nvGraphicFramePr>
        <p:xfrm>
          <a:off x="5164138" y="3924300"/>
          <a:ext cx="1354137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84" name="Equation" r:id="rId11" imgW="965160" imgH="419040" progId="Equation.DSMT4">
                  <p:embed/>
                </p:oleObj>
              </mc:Choice>
              <mc:Fallback>
                <p:oleObj name="Equation" r:id="rId11" imgW="965160" imgH="419040" progId="Equation.DSMT4">
                  <p:embed/>
                  <p:pic>
                    <p:nvPicPr>
                      <p:cNvPr id="53" name="オブジェクト 52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164138" y="3924300"/>
                        <a:ext cx="1354137" cy="58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 Box 114"/>
          <p:cNvSpPr txBox="1">
            <a:spLocks noChangeArrowheads="1"/>
          </p:cNvSpPr>
          <p:nvPr/>
        </p:nvSpPr>
        <p:spPr bwMode="auto">
          <a:xfrm>
            <a:off x="827584" y="1700808"/>
            <a:ext cx="5760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ja-JP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</a:t>
            </a:r>
            <a:endParaRPr lang="en-US" altLang="ja-JP" sz="2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14563</TotalTime>
  <Words>1261</Words>
  <Application>Microsoft Office PowerPoint</Application>
  <PresentationFormat>画面に合わせる (4:3)</PresentationFormat>
  <Paragraphs>294</Paragraphs>
  <Slides>26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26</vt:i4>
      </vt:variant>
    </vt:vector>
  </HeadingPairs>
  <TitlesOfParts>
    <vt:vector size="35" baseType="lpstr">
      <vt:lpstr>ＭＳ Ｐゴシック</vt:lpstr>
      <vt:lpstr>ＭＳ Ｐ明朝</vt:lpstr>
      <vt:lpstr>Arial</vt:lpstr>
      <vt:lpstr>Calibri</vt:lpstr>
      <vt:lpstr>Calibri Light</vt:lpstr>
      <vt:lpstr>Times New Roman</vt:lpstr>
      <vt:lpstr>Office テーマ</vt:lpstr>
      <vt:lpstr>Equation</vt:lpstr>
      <vt:lpstr>MathType 6.0 Equation</vt:lpstr>
      <vt:lpstr>PowerPoint プレゼンテーション</vt:lpstr>
      <vt:lpstr>たわみ（Deflection）とたわみ角（Slope）</vt:lpstr>
      <vt:lpstr>たわみ角（Slope） </vt:lpstr>
      <vt:lpstr>たわみ角（Slope） </vt:lpstr>
      <vt:lpstr>たわみ角(Slope)</vt:lpstr>
      <vt:lpstr>たわみ（Deflection）</vt:lpstr>
      <vt:lpstr>たわみ(Deflection)</vt:lpstr>
      <vt:lpstr>たわみとたわみ角</vt:lpstr>
      <vt:lpstr>数値構造計算で確かめよう</vt:lpstr>
      <vt:lpstr>数値構造計算で確かめよう</vt:lpstr>
      <vt:lpstr>まとめ</vt:lpstr>
      <vt:lpstr>まとめ</vt:lpstr>
      <vt:lpstr>両端単純支持梁のたわみとたわみ角</vt:lpstr>
      <vt:lpstr>両端単純支持梁のたわみとたわみ角</vt:lpstr>
      <vt:lpstr>両端単純支持梁のたわみとたわみ角</vt:lpstr>
      <vt:lpstr>数値構造計算で確かめよう</vt:lpstr>
      <vt:lpstr>数値構造計算で確かめよう</vt:lpstr>
      <vt:lpstr>支持方法の違い</vt:lpstr>
      <vt:lpstr>静定と不静定</vt:lpstr>
      <vt:lpstr>静定と不静定</vt:lpstr>
      <vt:lpstr>静定と不静定</vt:lpstr>
      <vt:lpstr>静定と不静定</vt:lpstr>
      <vt:lpstr>静定と不静定</vt:lpstr>
      <vt:lpstr>静定と不静定</vt:lpstr>
      <vt:lpstr>構造計算あれこれ</vt:lpstr>
      <vt:lpstr>構造計算あれこれ</vt:lpstr>
    </vt:vector>
  </TitlesOfParts>
  <Company>CIT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構造力学</dc:title>
  <dc:creator>K.KIKUCHI</dc:creator>
  <cp:lastModifiedBy>kikut</cp:lastModifiedBy>
  <cp:revision>1123</cp:revision>
  <cp:lastPrinted>1999-07-09T09:45:22Z</cp:lastPrinted>
  <dcterms:created xsi:type="dcterms:W3CDTF">2001-08-24T08:04:05Z</dcterms:created>
  <dcterms:modified xsi:type="dcterms:W3CDTF">2024-10-19T09:56:39Z</dcterms:modified>
</cp:coreProperties>
</file>