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58" r:id="rId3"/>
    <p:sldId id="359" r:id="rId4"/>
    <p:sldId id="395" r:id="rId5"/>
    <p:sldId id="361" r:id="rId6"/>
    <p:sldId id="362" r:id="rId7"/>
    <p:sldId id="363" r:id="rId8"/>
    <p:sldId id="364" r:id="rId9"/>
    <p:sldId id="365" r:id="rId10"/>
    <p:sldId id="366" r:id="rId11"/>
    <p:sldId id="371" r:id="rId12"/>
    <p:sldId id="368" r:id="rId13"/>
    <p:sldId id="372" r:id="rId14"/>
    <p:sldId id="369" r:id="rId15"/>
    <p:sldId id="370" r:id="rId16"/>
    <p:sldId id="388" r:id="rId17"/>
    <p:sldId id="373" r:id="rId18"/>
    <p:sldId id="392" r:id="rId19"/>
    <p:sldId id="394" r:id="rId20"/>
    <p:sldId id="375" r:id="rId21"/>
    <p:sldId id="376" r:id="rId22"/>
    <p:sldId id="377" r:id="rId23"/>
    <p:sldId id="387" r:id="rId24"/>
    <p:sldId id="389" r:id="rId25"/>
    <p:sldId id="378" r:id="rId26"/>
    <p:sldId id="390" r:id="rId27"/>
    <p:sldId id="391" r:id="rId28"/>
    <p:sldId id="374" r:id="rId29"/>
    <p:sldId id="379" r:id="rId30"/>
    <p:sldId id="380" r:id="rId31"/>
    <p:sldId id="381" r:id="rId32"/>
    <p:sldId id="382" r:id="rId33"/>
    <p:sldId id="383" r:id="rId34"/>
    <p:sldId id="384" r:id="rId35"/>
    <p:sldId id="393" r:id="rId36"/>
    <p:sldId id="385" r:id="rId37"/>
    <p:sldId id="386" r:id="rId38"/>
  </p:sldIdLst>
  <p:sldSz cx="9144000" cy="6858000" type="screen4x3"/>
  <p:notesSz cx="6888163" cy="9623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5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0070C0"/>
    <a:srgbClr val="FF0000"/>
    <a:srgbClr val="5B9BD5"/>
    <a:srgbClr val="000000"/>
    <a:srgbClr val="0A3676"/>
    <a:srgbClr val="FF99FF"/>
    <a:srgbClr val="00FF00"/>
    <a:srgbClr val="FFFF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01" autoAdjust="0"/>
    <p:restoredTop sz="93043" autoAdjust="0"/>
  </p:normalViewPr>
  <p:slideViewPr>
    <p:cSldViewPr>
      <p:cViewPr varScale="1">
        <p:scale>
          <a:sx n="97" d="100"/>
          <a:sy n="97" d="100"/>
        </p:scale>
        <p:origin x="636" y="90"/>
      </p:cViewPr>
      <p:guideLst>
        <p:guide orient="horz" pos="2160"/>
        <p:guide pos="25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44.wmf"/><Relationship Id="rId4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47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29.wmf"/><Relationship Id="rId7" Type="http://schemas.openxmlformats.org/officeDocument/2006/relationships/image" Target="../media/image50.wmf"/><Relationship Id="rId2" Type="http://schemas.openxmlformats.org/officeDocument/2006/relationships/image" Target="../media/image28.wmf"/><Relationship Id="rId1" Type="http://schemas.openxmlformats.org/officeDocument/2006/relationships/image" Target="../media/image48.wmf"/><Relationship Id="rId6" Type="http://schemas.openxmlformats.org/officeDocument/2006/relationships/image" Target="../media/image49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Relationship Id="rId9" Type="http://schemas.openxmlformats.org/officeDocument/2006/relationships/image" Target="../media/image5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30.wmf"/><Relationship Id="rId1" Type="http://schemas.openxmlformats.org/officeDocument/2006/relationships/image" Target="../media/image55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7" Type="http://schemas.openxmlformats.org/officeDocument/2006/relationships/image" Target="../media/image63.wmf"/><Relationship Id="rId2" Type="http://schemas.openxmlformats.org/officeDocument/2006/relationships/image" Target="../media/image30.wmf"/><Relationship Id="rId1" Type="http://schemas.openxmlformats.org/officeDocument/2006/relationships/image" Target="../media/image55.wmf"/><Relationship Id="rId6" Type="http://schemas.openxmlformats.org/officeDocument/2006/relationships/image" Target="../media/image58.wmf"/><Relationship Id="rId5" Type="http://schemas.openxmlformats.org/officeDocument/2006/relationships/image" Target="../media/image62.wmf"/><Relationship Id="rId4" Type="http://schemas.openxmlformats.org/officeDocument/2006/relationships/image" Target="../media/image5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0.wmf"/><Relationship Id="rId7" Type="http://schemas.openxmlformats.org/officeDocument/2006/relationships/image" Target="../media/image39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43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60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60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608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142413"/>
            <a:ext cx="298608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72FD485-4BFB-4012-8D8C-C69B7483D277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1384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60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>
              <a:defRPr kumimoji="0" sz="10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699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038225" y="720725"/>
            <a:ext cx="4813300" cy="3609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570413"/>
            <a:ext cx="5049837" cy="433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2 レベル</a:t>
            </a:r>
          </a:p>
          <a:p>
            <a:pPr lvl="2"/>
            <a:r>
              <a:rPr lang="ja-JP" altLang="en-US" noProof="0"/>
              <a:t>第 3 レベル</a:t>
            </a:r>
          </a:p>
          <a:p>
            <a:pPr lvl="3"/>
            <a:r>
              <a:rPr lang="ja-JP" altLang="en-US" noProof="0"/>
              <a:t>第 4 レベル</a:t>
            </a:r>
          </a:p>
          <a:p>
            <a:pPr lvl="4"/>
            <a:r>
              <a:rPr lang="ja-JP" altLang="en-US" noProof="0"/>
              <a:t>第 5 レベル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60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 algn="r">
              <a:defRPr kumimoji="0" sz="10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298608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>
              <a:defRPr kumimoji="0" sz="10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142413"/>
            <a:ext cx="298608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 algn="r">
              <a:defRPr kumimoji="0" sz="1000"/>
            </a:lvl1pPr>
          </a:lstStyle>
          <a:p>
            <a:fld id="{978C0926-DCE6-4E0B-BD21-8D5A717040C0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1699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98D8DD9B-AE13-482A-9B49-3F29071DD9BD}" type="slidenum">
              <a:rPr kumimoji="0" lang="ja-JP" altLang="en-US" sz="1000"/>
              <a:pPr/>
              <a:t>1</a:t>
            </a:fld>
            <a:endParaRPr kumimoji="0" lang="en-US" altLang="ja-JP" sz="10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08457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26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91424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27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5894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28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2725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29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7521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30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9079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31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7298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32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92152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33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7427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34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136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35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91360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944467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36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7038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37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3742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3687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8704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80128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1356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23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9327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24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3250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C0926-DCE6-4E0B-BD21-8D5A717040C0}" type="slidenum">
              <a:rPr lang="ja-JP" altLang="en-US" smtClean="0"/>
              <a:pPr/>
              <a:t>25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9010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627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538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6075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937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8458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1034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005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131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998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362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85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  <a:alpha val="7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1719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21.png"/><Relationship Id="rId7" Type="http://schemas.openxmlformats.org/officeDocument/2006/relationships/image" Target="../media/image18.wmf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9.bin"/><Relationship Id="rId5" Type="http://schemas.openxmlformats.org/officeDocument/2006/relationships/image" Target="../media/image17.wmf"/><Relationship Id="rId10" Type="http://schemas.openxmlformats.org/officeDocument/2006/relationships/image" Target="../media/image16.wmf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5.bin"/><Relationship Id="rId3" Type="http://schemas.openxmlformats.org/officeDocument/2006/relationships/image" Target="../media/image21.png"/><Relationship Id="rId7" Type="http://schemas.openxmlformats.org/officeDocument/2006/relationships/image" Target="../media/image23.wmf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8.bin"/><Relationship Id="rId5" Type="http://schemas.openxmlformats.org/officeDocument/2006/relationships/image" Target="../media/image22.wmf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24.wmf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24.bin"/><Relationship Id="rId3" Type="http://schemas.openxmlformats.org/officeDocument/2006/relationships/image" Target="../media/image27.png"/><Relationship Id="rId21" Type="http://schemas.openxmlformats.org/officeDocument/2006/relationships/image" Target="../media/image36.w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35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40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3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43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30.wmf"/><Relationship Id="rId4" Type="http://schemas.openxmlformats.org/officeDocument/2006/relationships/image" Target="../media/image27.png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4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45.wmf"/><Relationship Id="rId18" Type="http://schemas.openxmlformats.org/officeDocument/2006/relationships/oleObject" Target="../embeddings/oleObject46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5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oleObject" Target="../embeddings/oleObject44.bin"/><Relationship Id="rId10" Type="http://schemas.openxmlformats.org/officeDocument/2006/relationships/oleObject" Target="../embeddings/oleObject41.bin"/><Relationship Id="rId19" Type="http://schemas.openxmlformats.org/officeDocument/2006/relationships/image" Target="../media/image47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4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54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52.wmf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3.bin"/><Relationship Id="rId20" Type="http://schemas.openxmlformats.org/officeDocument/2006/relationships/oleObject" Target="../embeddings/oleObject55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46.wmf"/><Relationship Id="rId5" Type="http://schemas.openxmlformats.org/officeDocument/2006/relationships/image" Target="../media/image48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50.bin"/><Relationship Id="rId19" Type="http://schemas.openxmlformats.org/officeDocument/2006/relationships/image" Target="../media/image51.w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5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5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60.bin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3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47.wmf"/><Relationship Id="rId5" Type="http://schemas.openxmlformats.org/officeDocument/2006/relationships/image" Target="../media/image28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59.bin"/><Relationship Id="rId19" Type="http://schemas.openxmlformats.org/officeDocument/2006/relationships/image" Target="../media/image54.png"/><Relationship Id="rId4" Type="http://schemas.openxmlformats.org/officeDocument/2006/relationships/oleObject" Target="../embeddings/oleObject56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6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58.wmf"/><Relationship Id="rId18" Type="http://schemas.openxmlformats.org/officeDocument/2006/relationships/oleObject" Target="../embeddings/oleObject71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68.bin"/><Relationship Id="rId17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0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57.wmf"/><Relationship Id="rId5" Type="http://schemas.openxmlformats.org/officeDocument/2006/relationships/image" Target="../media/image55.wmf"/><Relationship Id="rId15" Type="http://schemas.openxmlformats.org/officeDocument/2006/relationships/image" Target="../media/image59.wmf"/><Relationship Id="rId10" Type="http://schemas.openxmlformats.org/officeDocument/2006/relationships/oleObject" Target="../embeddings/oleObject67.bin"/><Relationship Id="rId19" Type="http://schemas.openxmlformats.org/officeDocument/2006/relationships/image" Target="../media/image61.wmf"/><Relationship Id="rId4" Type="http://schemas.openxmlformats.org/officeDocument/2006/relationships/oleObject" Target="../embeddings/oleObject64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69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62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72.bin"/><Relationship Id="rId17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3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57.wmf"/><Relationship Id="rId5" Type="http://schemas.openxmlformats.org/officeDocument/2006/relationships/image" Target="../media/image55.wmf"/><Relationship Id="rId15" Type="http://schemas.openxmlformats.org/officeDocument/2006/relationships/image" Target="../media/image58.wmf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6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69.wmf"/><Relationship Id="rId10" Type="http://schemas.openxmlformats.org/officeDocument/2006/relationships/image" Target="../media/image43.wmf"/><Relationship Id="rId4" Type="http://schemas.openxmlformats.org/officeDocument/2006/relationships/oleObject" Target="../embeddings/oleObject74.bin"/><Relationship Id="rId9" Type="http://schemas.openxmlformats.org/officeDocument/2006/relationships/oleObject" Target="../embeddings/oleObject36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72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77.bin"/><Relationship Id="rId12" Type="http://schemas.openxmlformats.org/officeDocument/2006/relationships/oleObject" Target="../embeddings/oleObject80.bin"/><Relationship Id="rId17" Type="http://schemas.openxmlformats.org/officeDocument/2006/relationships/image" Target="../media/image7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2.bin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7.wmf"/><Relationship Id="rId11" Type="http://schemas.openxmlformats.org/officeDocument/2006/relationships/image" Target="../media/image71.wmf"/><Relationship Id="rId5" Type="http://schemas.openxmlformats.org/officeDocument/2006/relationships/oleObject" Target="../embeddings/oleObject76.bin"/><Relationship Id="rId15" Type="http://schemas.openxmlformats.org/officeDocument/2006/relationships/image" Target="../media/image73.wmf"/><Relationship Id="rId10" Type="http://schemas.openxmlformats.org/officeDocument/2006/relationships/oleObject" Target="../embeddings/oleObject79.bin"/><Relationship Id="rId4" Type="http://schemas.openxmlformats.org/officeDocument/2006/relationships/image" Target="../media/image21.png"/><Relationship Id="rId9" Type="http://schemas.openxmlformats.org/officeDocument/2006/relationships/oleObject" Target="../embeddings/oleObject78.bin"/><Relationship Id="rId14" Type="http://schemas.openxmlformats.org/officeDocument/2006/relationships/oleObject" Target="../embeddings/oleObject8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7.wmf"/><Relationship Id="rId11" Type="http://schemas.openxmlformats.org/officeDocument/2006/relationships/image" Target="../media/image75.wmf"/><Relationship Id="rId5" Type="http://schemas.openxmlformats.org/officeDocument/2006/relationships/oleObject" Target="../embeddings/oleObject83.bin"/><Relationship Id="rId10" Type="http://schemas.openxmlformats.org/officeDocument/2006/relationships/oleObject" Target="../embeddings/oleObject86.bin"/><Relationship Id="rId4" Type="http://schemas.openxmlformats.org/officeDocument/2006/relationships/image" Target="../media/image21.png"/><Relationship Id="rId9" Type="http://schemas.openxmlformats.org/officeDocument/2006/relationships/oleObject" Target="../embeddings/oleObject8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88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8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90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8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92.bin"/><Relationship Id="rId5" Type="http://schemas.openxmlformats.org/officeDocument/2006/relationships/image" Target="../media/image80.wmf"/><Relationship Id="rId4" Type="http://schemas.openxmlformats.org/officeDocument/2006/relationships/oleObject" Target="../embeddings/oleObject9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4209" name="Text Box 113"/>
          <p:cNvSpPr txBox="1">
            <a:spLocks noChangeArrowheads="1"/>
          </p:cNvSpPr>
          <p:nvPr/>
        </p:nvSpPr>
        <p:spPr bwMode="auto">
          <a:xfrm>
            <a:off x="611560" y="1052736"/>
            <a:ext cx="756084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  <a:defRPr/>
            </a:pPr>
            <a:r>
              <a:rPr lang="ja-JP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ロボット構造力学</a:t>
            </a:r>
            <a:r>
              <a:rPr lang="en-US" altLang="ja-JP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en-US" altLang="ja-JP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Mechanics of Robot Materials and Structures</a:t>
            </a:r>
          </a:p>
        </p:txBody>
      </p:sp>
      <p:sp>
        <p:nvSpPr>
          <p:cNvPr id="4210" name="Text Box 114"/>
          <p:cNvSpPr txBox="1">
            <a:spLocks noChangeArrowheads="1"/>
          </p:cNvSpPr>
          <p:nvPr/>
        </p:nvSpPr>
        <p:spPr bwMode="auto">
          <a:xfrm>
            <a:off x="1691680" y="4509120"/>
            <a:ext cx="6840760" cy="153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未来ロボティクス学科</a:t>
            </a:r>
            <a:endParaRPr lang="en-US" altLang="ja-JP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>
              <a:defRPr/>
            </a:pPr>
            <a:r>
              <a:rPr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菊池　耕生</a:t>
            </a:r>
            <a:endParaRPr lang="en-US" altLang="ja-JP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542925">
              <a:defRPr/>
            </a:pPr>
            <a:endParaRPr lang="en-US" altLang="ja-JP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>
              <a:spcBef>
                <a:spcPts val="200"/>
              </a:spcBef>
              <a:defRPr/>
            </a:pPr>
            <a:r>
              <a:rPr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TA:	</a:t>
            </a:r>
            <a:r>
              <a:rPr lang="ja-JP" altLang="en-US" sz="2000" b="1" dirty="0"/>
              <a:t>平野 清遼，三原 千奈，馬頭　莉子</a:t>
            </a:r>
            <a:endParaRPr lang="en-US" altLang="ja-JP" sz="2000" b="1" dirty="0"/>
          </a:p>
        </p:txBody>
      </p:sp>
      <p:sp>
        <p:nvSpPr>
          <p:cNvPr id="5" name="Text Box 114"/>
          <p:cNvSpPr txBox="1">
            <a:spLocks noChangeArrowheads="1"/>
          </p:cNvSpPr>
          <p:nvPr/>
        </p:nvSpPr>
        <p:spPr bwMode="auto">
          <a:xfrm>
            <a:off x="827584" y="3575531"/>
            <a:ext cx="68407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b="1" dirty="0">
                <a:solidFill>
                  <a:srgbClr val="FF0000"/>
                </a:solidFill>
              </a:rPr>
              <a:t>梁：断面に働く応力，断面二次モーメント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数値構造解析（可視化：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面）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17" y="1285265"/>
            <a:ext cx="8905527" cy="4303975"/>
          </a:xfrm>
          <a:prstGeom prst="rect">
            <a:avLst/>
          </a:prstGeom>
        </p:spPr>
      </p:pic>
      <p:sp>
        <p:nvSpPr>
          <p:cNvPr id="12" name="Text Box 114"/>
          <p:cNvSpPr txBox="1">
            <a:spLocks noChangeArrowheads="1"/>
          </p:cNvSpPr>
          <p:nvPr/>
        </p:nvSpPr>
        <p:spPr bwMode="auto">
          <a:xfrm>
            <a:off x="252681" y="5750029"/>
            <a:ext cx="8772663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/>
              <a:t>上側には</a:t>
            </a:r>
            <a:r>
              <a:rPr lang="ja-JP" altLang="en-US" sz="1800" b="1" dirty="0">
                <a:solidFill>
                  <a:srgbClr val="FF0000"/>
                </a:solidFill>
              </a:rPr>
              <a:t>引張りによる応力</a:t>
            </a:r>
            <a:r>
              <a:rPr lang="ja-JP" altLang="en-US" sz="1800" b="1" dirty="0"/>
              <a:t>，中心は</a:t>
            </a:r>
            <a:r>
              <a:rPr lang="ja-JP" altLang="en-US" sz="1800" b="1" dirty="0">
                <a:solidFill>
                  <a:schemeClr val="accent6"/>
                </a:solidFill>
              </a:rPr>
              <a:t>応力０</a:t>
            </a:r>
            <a:r>
              <a:rPr lang="ja-JP" altLang="en-US" sz="1800" b="1" dirty="0"/>
              <a:t>，下側には</a:t>
            </a:r>
            <a:r>
              <a:rPr lang="ja-JP" altLang="en-US" sz="1800" b="1" dirty="0">
                <a:solidFill>
                  <a:srgbClr val="0070C0"/>
                </a:solidFill>
              </a:rPr>
              <a:t>圧縮による応力</a:t>
            </a:r>
            <a:r>
              <a:rPr lang="ja-JP" altLang="en-US" sz="1800" b="1" dirty="0"/>
              <a:t>が発生している</a:t>
            </a:r>
            <a:endParaRPr lang="en-US" altLang="ja-JP" sz="1800" b="1" dirty="0"/>
          </a:p>
        </p:txBody>
      </p:sp>
      <p:sp>
        <p:nvSpPr>
          <p:cNvPr id="18" name="Text Box 114"/>
          <p:cNvSpPr txBox="1">
            <a:spLocks noChangeArrowheads="1"/>
          </p:cNvSpPr>
          <p:nvPr/>
        </p:nvSpPr>
        <p:spPr bwMode="auto">
          <a:xfrm>
            <a:off x="4860032" y="1844824"/>
            <a:ext cx="1073964" cy="41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altLang="ja-JP" sz="1800" b="1" dirty="0">
                <a:solidFill>
                  <a:srgbClr val="FF0000"/>
                </a:solidFill>
              </a:rPr>
              <a:t>+</a:t>
            </a:r>
            <a:r>
              <a:rPr lang="en-US" altLang="ja-JP" sz="1800" b="1" dirty="0" err="1">
                <a:solidFill>
                  <a:srgbClr val="FF0000"/>
                </a:solidFill>
              </a:rPr>
              <a:t>σ</a:t>
            </a:r>
            <a:r>
              <a:rPr lang="en-US" altLang="ja-JP" sz="1400" b="1" dirty="0" err="1">
                <a:solidFill>
                  <a:srgbClr val="FF0000"/>
                </a:solidFill>
              </a:rPr>
              <a:t>x</a:t>
            </a:r>
            <a:endParaRPr lang="en-US" altLang="ja-JP" sz="1400" b="1" dirty="0">
              <a:solidFill>
                <a:srgbClr val="FF0000"/>
              </a:solidFill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5148064" y="2708920"/>
            <a:ext cx="0" cy="2880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H="1">
            <a:off x="5220073" y="2708920"/>
            <a:ext cx="23440" cy="2880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14"/>
          <p:cNvSpPr txBox="1">
            <a:spLocks noChangeArrowheads="1"/>
          </p:cNvSpPr>
          <p:nvPr/>
        </p:nvSpPr>
        <p:spPr bwMode="auto">
          <a:xfrm>
            <a:off x="4971122" y="3417122"/>
            <a:ext cx="1073964" cy="41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altLang="ja-JP" sz="1800" b="1" dirty="0">
                <a:solidFill>
                  <a:srgbClr val="FF0000"/>
                </a:solidFill>
              </a:rPr>
              <a:t>-</a:t>
            </a:r>
            <a:r>
              <a:rPr lang="en-US" altLang="ja-JP" sz="1800" b="1" dirty="0" err="1">
                <a:solidFill>
                  <a:srgbClr val="FF0000"/>
                </a:solidFill>
              </a:rPr>
              <a:t>σ</a:t>
            </a:r>
            <a:r>
              <a:rPr lang="en-US" altLang="ja-JP" sz="1400" b="1" dirty="0" err="1">
                <a:solidFill>
                  <a:srgbClr val="FF0000"/>
                </a:solidFill>
              </a:rPr>
              <a:t>x</a:t>
            </a:r>
            <a:endParaRPr lang="en-US" altLang="ja-JP" sz="1400" b="1" dirty="0">
              <a:solidFill>
                <a:srgbClr val="FF0000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5220072" y="2492896"/>
            <a:ext cx="36004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4788024" y="3212976"/>
            <a:ext cx="36004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>
            <a:off x="5220072" y="3212976"/>
            <a:ext cx="36004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H="1">
            <a:off x="4760082" y="2492896"/>
            <a:ext cx="36004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2699792" y="4005064"/>
            <a:ext cx="72008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rot="16200000">
            <a:off x="2349480" y="3654752"/>
            <a:ext cx="72008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14"/>
          <p:cNvSpPr txBox="1">
            <a:spLocks noChangeArrowheads="1"/>
          </p:cNvSpPr>
          <p:nvPr/>
        </p:nvSpPr>
        <p:spPr bwMode="auto">
          <a:xfrm>
            <a:off x="3234987" y="4005064"/>
            <a:ext cx="360040" cy="41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altLang="ja-JP" sz="1800" b="1" i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9" name="Text Box 114"/>
          <p:cNvSpPr txBox="1">
            <a:spLocks noChangeArrowheads="1"/>
          </p:cNvSpPr>
          <p:nvPr/>
        </p:nvSpPr>
        <p:spPr bwMode="auto">
          <a:xfrm>
            <a:off x="2781529" y="3122790"/>
            <a:ext cx="360040" cy="41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altLang="ja-JP" sz="1800" b="1" i="1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30" name="Text Box 114"/>
          <p:cNvSpPr txBox="1">
            <a:spLocks noChangeArrowheads="1"/>
          </p:cNvSpPr>
          <p:nvPr/>
        </p:nvSpPr>
        <p:spPr bwMode="auto">
          <a:xfrm>
            <a:off x="4788024" y="1514087"/>
            <a:ext cx="1257062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伸びる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31" name="Text Box 114"/>
          <p:cNvSpPr txBox="1">
            <a:spLocks noChangeArrowheads="1"/>
          </p:cNvSpPr>
          <p:nvPr/>
        </p:nvSpPr>
        <p:spPr bwMode="auto">
          <a:xfrm>
            <a:off x="4822742" y="3907920"/>
            <a:ext cx="1008112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縮む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25" name="楕円 24"/>
          <p:cNvSpPr/>
          <p:nvPr/>
        </p:nvSpPr>
        <p:spPr>
          <a:xfrm>
            <a:off x="467544" y="4240799"/>
            <a:ext cx="936104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6" name="オブジェクト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791949"/>
              </p:ext>
            </p:extLst>
          </p:nvPr>
        </p:nvGraphicFramePr>
        <p:xfrm>
          <a:off x="1449363" y="4273723"/>
          <a:ext cx="31432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7" name="Equation" r:id="rId4" imgW="190440" imgH="228600" progId="Equation.DSMT4">
                  <p:embed/>
                </p:oleObj>
              </mc:Choice>
              <mc:Fallback>
                <p:oleObj name="Equation" r:id="rId4" imgW="190440" imgH="228600" progId="Equation.DSMT4">
                  <p:embed/>
                  <p:pic>
                    <p:nvPicPr>
                      <p:cNvPr id="22" name="オブジェクト 2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9363" y="4273723"/>
                        <a:ext cx="314325" cy="379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14"/>
          <p:cNvSpPr txBox="1">
            <a:spLocks noChangeArrowheads="1"/>
          </p:cNvSpPr>
          <p:nvPr/>
        </p:nvSpPr>
        <p:spPr bwMode="auto">
          <a:xfrm>
            <a:off x="119817" y="6299593"/>
            <a:ext cx="6670826" cy="41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どれぐらい伸びて（縮んで）いるのか？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39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数値構造解析（曲率：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面）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17" y="1285265"/>
            <a:ext cx="8905527" cy="4303975"/>
          </a:xfrm>
          <a:prstGeom prst="rect">
            <a:avLst/>
          </a:prstGeom>
        </p:spPr>
      </p:pic>
      <p:sp>
        <p:nvSpPr>
          <p:cNvPr id="12" name="Text Box 114"/>
          <p:cNvSpPr txBox="1">
            <a:spLocks noChangeArrowheads="1"/>
          </p:cNvSpPr>
          <p:nvPr/>
        </p:nvSpPr>
        <p:spPr bwMode="auto">
          <a:xfrm>
            <a:off x="4572580" y="5856014"/>
            <a:ext cx="2075919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曲率で考えると，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5148064" y="2708920"/>
            <a:ext cx="0" cy="2880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H="1">
            <a:off x="5220073" y="2708920"/>
            <a:ext cx="23440" cy="2880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2699792" y="4005064"/>
            <a:ext cx="72008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rot="16200000">
            <a:off x="2349480" y="3654752"/>
            <a:ext cx="72008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14"/>
          <p:cNvSpPr txBox="1">
            <a:spLocks noChangeArrowheads="1"/>
          </p:cNvSpPr>
          <p:nvPr/>
        </p:nvSpPr>
        <p:spPr bwMode="auto">
          <a:xfrm>
            <a:off x="3234987" y="4005064"/>
            <a:ext cx="360040" cy="41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altLang="ja-JP" sz="1800" b="1" i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9" name="Text Box 114"/>
          <p:cNvSpPr txBox="1">
            <a:spLocks noChangeArrowheads="1"/>
          </p:cNvSpPr>
          <p:nvPr/>
        </p:nvSpPr>
        <p:spPr bwMode="auto">
          <a:xfrm>
            <a:off x="2781529" y="3122790"/>
            <a:ext cx="360040" cy="41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altLang="ja-JP" sz="1800" b="1" i="1" dirty="0">
                <a:solidFill>
                  <a:srgbClr val="FF0000"/>
                </a:solidFill>
              </a:rPr>
              <a:t>z</a:t>
            </a:r>
          </a:p>
        </p:txBody>
      </p:sp>
      <p:cxnSp>
        <p:nvCxnSpPr>
          <p:cNvPr id="4" name="直線コネクタ 3"/>
          <p:cNvCxnSpPr/>
          <p:nvPr/>
        </p:nvCxnSpPr>
        <p:spPr>
          <a:xfrm flipV="1">
            <a:off x="5090938" y="2708920"/>
            <a:ext cx="57126" cy="250082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14"/>
          <p:cNvSpPr txBox="1">
            <a:spLocks noChangeArrowheads="1"/>
          </p:cNvSpPr>
          <p:nvPr/>
        </p:nvSpPr>
        <p:spPr bwMode="auto">
          <a:xfrm>
            <a:off x="5004048" y="2259004"/>
            <a:ext cx="1008112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altLang="ja-JP" sz="1800" b="1" i="1" dirty="0">
                <a:solidFill>
                  <a:srgbClr val="FF0000"/>
                </a:solidFill>
              </a:rPr>
              <a:t>dx</a:t>
            </a:r>
          </a:p>
        </p:txBody>
      </p:sp>
      <p:cxnSp>
        <p:nvCxnSpPr>
          <p:cNvPr id="26" name="直線コネクタ 25"/>
          <p:cNvCxnSpPr/>
          <p:nvPr/>
        </p:nvCxnSpPr>
        <p:spPr>
          <a:xfrm flipV="1">
            <a:off x="5090937" y="2708920"/>
            <a:ext cx="169419" cy="250082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14"/>
          <p:cNvSpPr txBox="1">
            <a:spLocks noChangeArrowheads="1"/>
          </p:cNvSpPr>
          <p:nvPr/>
        </p:nvSpPr>
        <p:spPr bwMode="auto">
          <a:xfrm>
            <a:off x="5209093" y="4509120"/>
            <a:ext cx="1008112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altLang="ja-JP" sz="1800" b="1" i="1" dirty="0" err="1">
                <a:solidFill>
                  <a:srgbClr val="FF0000"/>
                </a:solidFill>
              </a:rPr>
              <a:t>dθ</a:t>
            </a:r>
            <a:endParaRPr lang="en-US" altLang="ja-JP" sz="1800" b="1" i="1" dirty="0">
              <a:solidFill>
                <a:srgbClr val="FF0000"/>
              </a:solidFill>
            </a:endParaRPr>
          </a:p>
        </p:txBody>
      </p:sp>
      <p:sp>
        <p:nvSpPr>
          <p:cNvPr id="33" name="Text Box 114"/>
          <p:cNvSpPr txBox="1">
            <a:spLocks noChangeArrowheads="1"/>
          </p:cNvSpPr>
          <p:nvPr/>
        </p:nvSpPr>
        <p:spPr bwMode="auto">
          <a:xfrm>
            <a:off x="4716016" y="3449167"/>
            <a:ext cx="843672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altLang="ja-JP" sz="1800" b="1" dirty="0">
                <a:solidFill>
                  <a:srgbClr val="FF0000"/>
                </a:solidFill>
              </a:rPr>
              <a:t>R</a:t>
            </a:r>
          </a:p>
        </p:txBody>
      </p:sp>
      <p:graphicFrame>
        <p:nvGraphicFramePr>
          <p:cNvPr id="34" name="オブジェクト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010677"/>
              </p:ext>
            </p:extLst>
          </p:nvPr>
        </p:nvGraphicFramePr>
        <p:xfrm>
          <a:off x="6498115" y="5795173"/>
          <a:ext cx="81597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6" name="Equation" r:id="rId5" imgW="558720" imgH="393480" progId="Equation.DSMT4">
                  <p:embed/>
                </p:oleObj>
              </mc:Choice>
              <mc:Fallback>
                <p:oleObj name="Equation" r:id="rId5" imgW="558720" imgH="393480" progId="Equation.DSMT4">
                  <p:embed/>
                  <p:pic>
                    <p:nvPicPr>
                      <p:cNvPr id="34" name="オブジェクト 3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98115" y="5795173"/>
                        <a:ext cx="815975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114"/>
          <p:cNvSpPr txBox="1">
            <a:spLocks noChangeArrowheads="1"/>
          </p:cNvSpPr>
          <p:nvPr/>
        </p:nvSpPr>
        <p:spPr bwMode="auto">
          <a:xfrm>
            <a:off x="3653395" y="3427781"/>
            <a:ext cx="2075919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曲率半径：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4572580" y="1490173"/>
            <a:ext cx="2333523" cy="1969706"/>
            <a:chOff x="4572580" y="1490173"/>
            <a:chExt cx="2333523" cy="1969706"/>
          </a:xfrm>
        </p:grpSpPr>
        <p:sp>
          <p:nvSpPr>
            <p:cNvPr id="9" name="正方形/長方形 8"/>
            <p:cNvSpPr/>
            <p:nvPr/>
          </p:nvSpPr>
          <p:spPr>
            <a:xfrm>
              <a:off x="4572580" y="2003445"/>
              <a:ext cx="1295564" cy="1456434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Text Box 114"/>
            <p:cNvSpPr txBox="1">
              <a:spLocks noChangeArrowheads="1"/>
            </p:cNvSpPr>
            <p:nvPr/>
          </p:nvSpPr>
          <p:spPr bwMode="auto">
            <a:xfrm>
              <a:off x="4830184" y="1490173"/>
              <a:ext cx="2075919" cy="451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  <a:defRPr/>
              </a:pPr>
              <a:r>
                <a:rPr lang="ja-JP" altLang="en-US" sz="1800" b="1" dirty="0">
                  <a:solidFill>
                    <a:srgbClr val="FF0000"/>
                  </a:solidFill>
                </a:rPr>
                <a:t>拡大すると</a:t>
              </a:r>
              <a:r>
                <a:rPr lang="ja-JP" altLang="en-US" sz="1800" b="1" dirty="0" err="1">
                  <a:solidFill>
                    <a:srgbClr val="FF0000"/>
                  </a:solidFill>
                </a:rPr>
                <a:t>．．．</a:t>
              </a:r>
              <a:endParaRPr lang="en-US" altLang="ja-JP" sz="1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Text Box 114"/>
          <p:cNvSpPr txBox="1">
            <a:spLocks noChangeArrowheads="1"/>
          </p:cNvSpPr>
          <p:nvPr/>
        </p:nvSpPr>
        <p:spPr bwMode="auto">
          <a:xfrm>
            <a:off x="119817" y="6299593"/>
            <a:ext cx="6670826" cy="41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どれぐらい伸びて（縮んで）いるのか？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55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数値構造解析（曲率：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面）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26785" t="34062" r="25000" b="27827"/>
          <a:stretch/>
        </p:blipFill>
        <p:spPr>
          <a:xfrm>
            <a:off x="3299657" y="2492896"/>
            <a:ext cx="2235848" cy="1656184"/>
          </a:xfrm>
          <a:prstGeom prst="rect">
            <a:avLst/>
          </a:prstGeom>
        </p:spPr>
      </p:pic>
      <p:sp>
        <p:nvSpPr>
          <p:cNvPr id="5" name="フリーフォーム 4"/>
          <p:cNvSpPr/>
          <p:nvPr/>
        </p:nvSpPr>
        <p:spPr>
          <a:xfrm>
            <a:off x="2743200" y="3161489"/>
            <a:ext cx="3404681" cy="184826"/>
          </a:xfrm>
          <a:custGeom>
            <a:avLst/>
            <a:gdLst>
              <a:gd name="connsiteX0" fmla="*/ 0 w 3501957"/>
              <a:gd name="connsiteY0" fmla="*/ 0 h 223737"/>
              <a:gd name="connsiteX1" fmla="*/ 1663430 w 3501957"/>
              <a:gd name="connsiteY1" fmla="*/ 68094 h 223737"/>
              <a:gd name="connsiteX2" fmla="*/ 3501957 w 3501957"/>
              <a:gd name="connsiteY2" fmla="*/ 223737 h 223737"/>
              <a:gd name="connsiteX0" fmla="*/ 0 w 3501957"/>
              <a:gd name="connsiteY0" fmla="*/ 0 h 223737"/>
              <a:gd name="connsiteX1" fmla="*/ 1673158 w 3501957"/>
              <a:gd name="connsiteY1" fmla="*/ 87549 h 223737"/>
              <a:gd name="connsiteX2" fmla="*/ 3501957 w 3501957"/>
              <a:gd name="connsiteY2" fmla="*/ 223737 h 223737"/>
              <a:gd name="connsiteX0" fmla="*/ 0 w 3404681"/>
              <a:gd name="connsiteY0" fmla="*/ 0 h 184826"/>
              <a:gd name="connsiteX1" fmla="*/ 1673158 w 3404681"/>
              <a:gd name="connsiteY1" fmla="*/ 87549 h 184826"/>
              <a:gd name="connsiteX2" fmla="*/ 3404681 w 3404681"/>
              <a:gd name="connsiteY2" fmla="*/ 184826 h 184826"/>
              <a:gd name="connsiteX0" fmla="*/ 0 w 3404681"/>
              <a:gd name="connsiteY0" fmla="*/ 0 h 184826"/>
              <a:gd name="connsiteX1" fmla="*/ 1673158 w 3404681"/>
              <a:gd name="connsiteY1" fmla="*/ 87549 h 184826"/>
              <a:gd name="connsiteX2" fmla="*/ 3404681 w 3404681"/>
              <a:gd name="connsiteY2" fmla="*/ 184826 h 18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4681" h="184826">
                <a:moveTo>
                  <a:pt x="0" y="0"/>
                </a:moveTo>
                <a:cubicBezTo>
                  <a:pt x="539885" y="15402"/>
                  <a:pt x="1105711" y="56745"/>
                  <a:pt x="1673158" y="87549"/>
                </a:cubicBezTo>
                <a:cubicBezTo>
                  <a:pt x="2240605" y="118353"/>
                  <a:pt x="2757792" y="135377"/>
                  <a:pt x="3404681" y="184826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矢印コネクタ 29"/>
          <p:cNvCxnSpPr/>
          <p:nvPr/>
        </p:nvCxnSpPr>
        <p:spPr>
          <a:xfrm flipV="1">
            <a:off x="2483768" y="3840715"/>
            <a:ext cx="805210" cy="164349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114"/>
          <p:cNvSpPr txBox="1">
            <a:spLocks noChangeArrowheads="1"/>
          </p:cNvSpPr>
          <p:nvPr/>
        </p:nvSpPr>
        <p:spPr bwMode="auto">
          <a:xfrm>
            <a:off x="1176590" y="1757632"/>
            <a:ext cx="2843005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/>
              <a:t>伸びてるところ：（</a:t>
            </a:r>
            <a:r>
              <a:rPr lang="en-US" altLang="ja-JP" sz="1800" b="1" dirty="0"/>
              <a:t>1+ε</a:t>
            </a:r>
            <a:r>
              <a:rPr lang="en-US" altLang="ja-JP" sz="1200" b="1" dirty="0"/>
              <a:t>max</a:t>
            </a:r>
            <a:r>
              <a:rPr lang="ja-JP" altLang="en-US" sz="1800" b="1" dirty="0"/>
              <a:t>）</a:t>
            </a:r>
            <a:r>
              <a:rPr lang="en-US" altLang="ja-JP" sz="1800" b="1" i="1" dirty="0"/>
              <a:t>dx</a:t>
            </a:r>
          </a:p>
        </p:txBody>
      </p:sp>
      <p:cxnSp>
        <p:nvCxnSpPr>
          <p:cNvPr id="37" name="直線矢印コネクタ 36"/>
          <p:cNvCxnSpPr/>
          <p:nvPr/>
        </p:nvCxnSpPr>
        <p:spPr>
          <a:xfrm>
            <a:off x="2520950" y="2277746"/>
            <a:ext cx="778707" cy="3293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114"/>
          <p:cNvSpPr txBox="1">
            <a:spLocks noChangeArrowheads="1"/>
          </p:cNvSpPr>
          <p:nvPr/>
        </p:nvSpPr>
        <p:spPr bwMode="auto">
          <a:xfrm>
            <a:off x="788297" y="4019089"/>
            <a:ext cx="3086480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/>
              <a:t>縮んでるところ：（</a:t>
            </a:r>
            <a:r>
              <a:rPr lang="en-US" altLang="ja-JP" sz="1800" b="1" dirty="0"/>
              <a:t>1-ε</a:t>
            </a:r>
            <a:r>
              <a:rPr lang="en-US" altLang="ja-JP" sz="1200" b="1" dirty="0"/>
              <a:t>max</a:t>
            </a:r>
            <a:r>
              <a:rPr lang="ja-JP" altLang="en-US" sz="1800" b="1" dirty="0"/>
              <a:t>）</a:t>
            </a:r>
            <a:r>
              <a:rPr lang="en-US" altLang="ja-JP" sz="1800" b="1" i="1" dirty="0"/>
              <a:t>dx</a:t>
            </a:r>
          </a:p>
        </p:txBody>
      </p:sp>
      <p:sp>
        <p:nvSpPr>
          <p:cNvPr id="39" name="Text Box 114"/>
          <p:cNvSpPr txBox="1">
            <a:spLocks noChangeArrowheads="1"/>
          </p:cNvSpPr>
          <p:nvPr/>
        </p:nvSpPr>
        <p:spPr bwMode="auto">
          <a:xfrm>
            <a:off x="862288" y="2766054"/>
            <a:ext cx="2075919" cy="77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/>
              <a:t>伸びても縮んでもいないところ</a:t>
            </a:r>
            <a:r>
              <a:rPr lang="en-US" altLang="ja-JP" sz="1800" b="1" dirty="0"/>
              <a:t>: </a:t>
            </a:r>
            <a:r>
              <a:rPr lang="en-US" altLang="ja-JP" sz="1800" b="1" i="1" dirty="0"/>
              <a:t>dx</a:t>
            </a:r>
          </a:p>
        </p:txBody>
      </p:sp>
      <p:sp>
        <p:nvSpPr>
          <p:cNvPr id="40" name="Text Box 114"/>
          <p:cNvSpPr txBox="1">
            <a:spLocks noChangeArrowheads="1"/>
          </p:cNvSpPr>
          <p:nvPr/>
        </p:nvSpPr>
        <p:spPr bwMode="auto">
          <a:xfrm>
            <a:off x="5613079" y="3326782"/>
            <a:ext cx="2075919" cy="77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中立線（面）</a:t>
            </a:r>
            <a:endParaRPr lang="en-US" altLang="ja-JP" sz="1800" b="1" dirty="0">
              <a:solidFill>
                <a:srgbClr val="FF0000"/>
              </a:solidFill>
            </a:endParaRPr>
          </a:p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（</a:t>
            </a:r>
            <a:r>
              <a:rPr lang="en-US" altLang="ja-JP" sz="1800" b="1" dirty="0">
                <a:solidFill>
                  <a:srgbClr val="FF0000"/>
                </a:solidFill>
              </a:rPr>
              <a:t>neutral surface</a:t>
            </a:r>
            <a:r>
              <a:rPr lang="ja-JP" altLang="en-US" sz="1800" b="1" dirty="0">
                <a:solidFill>
                  <a:srgbClr val="FF0000"/>
                </a:solidFill>
              </a:rPr>
              <a:t>）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41" name="フリーフォーム 40"/>
          <p:cNvSpPr/>
          <p:nvPr/>
        </p:nvSpPr>
        <p:spPr>
          <a:xfrm flipH="1">
            <a:off x="4355975" y="1567860"/>
            <a:ext cx="154094" cy="3589332"/>
          </a:xfrm>
          <a:custGeom>
            <a:avLst/>
            <a:gdLst>
              <a:gd name="connsiteX0" fmla="*/ 0 w 3501957"/>
              <a:gd name="connsiteY0" fmla="*/ 0 h 223737"/>
              <a:gd name="connsiteX1" fmla="*/ 1663430 w 3501957"/>
              <a:gd name="connsiteY1" fmla="*/ 68094 h 223737"/>
              <a:gd name="connsiteX2" fmla="*/ 3501957 w 3501957"/>
              <a:gd name="connsiteY2" fmla="*/ 223737 h 223737"/>
              <a:gd name="connsiteX0" fmla="*/ 0 w 3501957"/>
              <a:gd name="connsiteY0" fmla="*/ 0 h 223737"/>
              <a:gd name="connsiteX1" fmla="*/ 1673158 w 3501957"/>
              <a:gd name="connsiteY1" fmla="*/ 87549 h 223737"/>
              <a:gd name="connsiteX2" fmla="*/ 3501957 w 3501957"/>
              <a:gd name="connsiteY2" fmla="*/ 223737 h 223737"/>
              <a:gd name="connsiteX0" fmla="*/ 0 w 3404681"/>
              <a:gd name="connsiteY0" fmla="*/ 0 h 184826"/>
              <a:gd name="connsiteX1" fmla="*/ 1673158 w 3404681"/>
              <a:gd name="connsiteY1" fmla="*/ 87549 h 184826"/>
              <a:gd name="connsiteX2" fmla="*/ 3404681 w 3404681"/>
              <a:gd name="connsiteY2" fmla="*/ 184826 h 184826"/>
              <a:gd name="connsiteX0" fmla="*/ 0 w 3404681"/>
              <a:gd name="connsiteY0" fmla="*/ 0 h 184826"/>
              <a:gd name="connsiteX1" fmla="*/ 1673158 w 3404681"/>
              <a:gd name="connsiteY1" fmla="*/ 87549 h 184826"/>
              <a:gd name="connsiteX2" fmla="*/ 3404681 w 3404681"/>
              <a:gd name="connsiteY2" fmla="*/ 184826 h 18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4681" h="184826">
                <a:moveTo>
                  <a:pt x="0" y="0"/>
                </a:moveTo>
                <a:cubicBezTo>
                  <a:pt x="539885" y="15402"/>
                  <a:pt x="1105711" y="56745"/>
                  <a:pt x="1673158" y="87549"/>
                </a:cubicBezTo>
                <a:cubicBezTo>
                  <a:pt x="2240605" y="118353"/>
                  <a:pt x="2757792" y="135377"/>
                  <a:pt x="3404681" y="184826"/>
                </a:cubicBezTo>
              </a:path>
            </a:pathLst>
          </a:custGeom>
          <a:noFill/>
          <a:ln w="1905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3912242" y="2650603"/>
            <a:ext cx="1076446" cy="1261640"/>
          </a:xfrm>
          <a:custGeom>
            <a:avLst/>
            <a:gdLst>
              <a:gd name="connsiteX0" fmla="*/ 0 w 1076446"/>
              <a:gd name="connsiteY0" fmla="*/ 0 h 1261640"/>
              <a:gd name="connsiteX1" fmla="*/ 46299 w 1076446"/>
              <a:gd name="connsiteY1" fmla="*/ 1226916 h 1261640"/>
              <a:gd name="connsiteX2" fmla="*/ 972274 w 1076446"/>
              <a:gd name="connsiteY2" fmla="*/ 1261640 h 1261640"/>
              <a:gd name="connsiteX3" fmla="*/ 1076446 w 1076446"/>
              <a:gd name="connsiteY3" fmla="*/ 81022 h 1261640"/>
              <a:gd name="connsiteX4" fmla="*/ 0 w 1076446"/>
              <a:gd name="connsiteY4" fmla="*/ 0 h 1261640"/>
              <a:gd name="connsiteX0" fmla="*/ 0 w 1076446"/>
              <a:gd name="connsiteY0" fmla="*/ 0 h 1261640"/>
              <a:gd name="connsiteX1" fmla="*/ 46299 w 1076446"/>
              <a:gd name="connsiteY1" fmla="*/ 1226916 h 1261640"/>
              <a:gd name="connsiteX2" fmla="*/ 972274 w 1076446"/>
              <a:gd name="connsiteY2" fmla="*/ 1261640 h 1261640"/>
              <a:gd name="connsiteX3" fmla="*/ 1076446 w 1076446"/>
              <a:gd name="connsiteY3" fmla="*/ 34723 h 1261640"/>
              <a:gd name="connsiteX4" fmla="*/ 0 w 1076446"/>
              <a:gd name="connsiteY4" fmla="*/ 0 h 1261640"/>
              <a:gd name="connsiteX0" fmla="*/ 0 w 1076446"/>
              <a:gd name="connsiteY0" fmla="*/ 0 h 1261640"/>
              <a:gd name="connsiteX1" fmla="*/ 46299 w 1076446"/>
              <a:gd name="connsiteY1" fmla="*/ 1226916 h 1261640"/>
              <a:gd name="connsiteX2" fmla="*/ 902826 w 1076446"/>
              <a:gd name="connsiteY2" fmla="*/ 1261640 h 1261640"/>
              <a:gd name="connsiteX3" fmla="*/ 1076446 w 1076446"/>
              <a:gd name="connsiteY3" fmla="*/ 34723 h 1261640"/>
              <a:gd name="connsiteX4" fmla="*/ 0 w 1076446"/>
              <a:gd name="connsiteY4" fmla="*/ 0 h 1261640"/>
              <a:gd name="connsiteX0" fmla="*/ 0 w 1076446"/>
              <a:gd name="connsiteY0" fmla="*/ 0 h 1261640"/>
              <a:gd name="connsiteX1" fmla="*/ 46299 w 1076446"/>
              <a:gd name="connsiteY1" fmla="*/ 1226916 h 1261640"/>
              <a:gd name="connsiteX2" fmla="*/ 902826 w 1076446"/>
              <a:gd name="connsiteY2" fmla="*/ 1261640 h 1261640"/>
              <a:gd name="connsiteX3" fmla="*/ 1076446 w 1076446"/>
              <a:gd name="connsiteY3" fmla="*/ 46298 h 1261640"/>
              <a:gd name="connsiteX4" fmla="*/ 0 w 1076446"/>
              <a:gd name="connsiteY4" fmla="*/ 0 h 126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6" h="1261640">
                <a:moveTo>
                  <a:pt x="0" y="0"/>
                </a:moveTo>
                <a:lnTo>
                  <a:pt x="46299" y="1226916"/>
                </a:lnTo>
                <a:lnTo>
                  <a:pt x="902826" y="1261640"/>
                </a:lnTo>
                <a:lnTo>
                  <a:pt x="1076446" y="46298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矢印コネクタ 33"/>
          <p:cNvCxnSpPr>
            <a:endCxn id="41" idx="1"/>
          </p:cNvCxnSpPr>
          <p:nvPr/>
        </p:nvCxnSpPr>
        <p:spPr>
          <a:xfrm flipV="1">
            <a:off x="4345296" y="3268067"/>
            <a:ext cx="89047" cy="2119673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114"/>
          <p:cNvSpPr txBox="1">
            <a:spLocks noChangeArrowheads="1"/>
          </p:cNvSpPr>
          <p:nvPr/>
        </p:nvSpPr>
        <p:spPr bwMode="auto">
          <a:xfrm>
            <a:off x="2987824" y="4800889"/>
            <a:ext cx="1686187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/>
              <a:t>曲率半径</a:t>
            </a:r>
            <a:r>
              <a:rPr lang="en-US" altLang="ja-JP" sz="1800" b="1" dirty="0"/>
              <a:t>R</a:t>
            </a:r>
          </a:p>
        </p:txBody>
      </p:sp>
      <p:graphicFrame>
        <p:nvGraphicFramePr>
          <p:cNvPr id="48" name="オブジェクト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974132"/>
              </p:ext>
            </p:extLst>
          </p:nvPr>
        </p:nvGraphicFramePr>
        <p:xfrm>
          <a:off x="5997771" y="2406195"/>
          <a:ext cx="1227724" cy="330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7" name="Equation" r:id="rId4" imgW="749160" imgH="203040" progId="Equation.DSMT4">
                  <p:embed/>
                </p:oleObj>
              </mc:Choice>
              <mc:Fallback>
                <p:oleObj name="Equation" r:id="rId4" imgW="749160" imgH="203040" progId="Equation.DSMT4">
                  <p:embed/>
                  <p:pic>
                    <p:nvPicPr>
                      <p:cNvPr id="34" name="オブジェクト 3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97771" y="2406195"/>
                        <a:ext cx="1227724" cy="330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線コネクタ 10"/>
          <p:cNvCxnSpPr/>
          <p:nvPr/>
        </p:nvCxnSpPr>
        <p:spPr>
          <a:xfrm>
            <a:off x="3912242" y="2852936"/>
            <a:ext cx="1076446" cy="7200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>
            <a:stCxn id="41" idx="1"/>
          </p:cNvCxnSpPr>
          <p:nvPr/>
        </p:nvCxnSpPr>
        <p:spPr>
          <a:xfrm flipV="1">
            <a:off x="4434343" y="2898245"/>
            <a:ext cx="26439" cy="369822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オブジェクト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982462"/>
              </p:ext>
            </p:extLst>
          </p:nvPr>
        </p:nvGraphicFramePr>
        <p:xfrm>
          <a:off x="4674010" y="1516874"/>
          <a:ext cx="279791" cy="277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8" name="Equation" r:id="rId6" imgW="126720" imgH="126720" progId="Equation.DSMT4">
                  <p:embed/>
                </p:oleObj>
              </mc:Choice>
              <mc:Fallback>
                <p:oleObj name="Equation" r:id="rId6" imgW="126720" imgH="126720" progId="Equation.DSMT4">
                  <p:embed/>
                  <p:pic>
                    <p:nvPicPr>
                      <p:cNvPr id="48" name="オブジェクト 4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74010" y="1516874"/>
                        <a:ext cx="279791" cy="277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オブジェクト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982462"/>
              </p:ext>
            </p:extLst>
          </p:nvPr>
        </p:nvGraphicFramePr>
        <p:xfrm>
          <a:off x="4131412" y="2883154"/>
          <a:ext cx="279791" cy="277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9" name="Equation" r:id="rId8" imgW="126720" imgH="126720" progId="Equation.DSMT4">
                  <p:embed/>
                </p:oleObj>
              </mc:Choice>
              <mc:Fallback>
                <p:oleObj name="Equation" r:id="rId8" imgW="126720" imgH="126720" progId="Equation.DSMT4">
                  <p:embed/>
                  <p:pic>
                    <p:nvPicPr>
                      <p:cNvPr id="59" name="オブジェクト 5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31412" y="2883154"/>
                        <a:ext cx="279791" cy="277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直線矢印コネクタ 60"/>
          <p:cNvCxnSpPr/>
          <p:nvPr/>
        </p:nvCxnSpPr>
        <p:spPr>
          <a:xfrm flipH="1">
            <a:off x="4972335" y="2576165"/>
            <a:ext cx="910081" cy="346773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114"/>
          <p:cNvSpPr txBox="1">
            <a:spLocks noChangeArrowheads="1"/>
          </p:cNvSpPr>
          <p:nvPr/>
        </p:nvSpPr>
        <p:spPr bwMode="auto">
          <a:xfrm>
            <a:off x="119817" y="5762317"/>
            <a:ext cx="2075919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曲率で考えると，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66" name="オブジェクト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565707"/>
              </p:ext>
            </p:extLst>
          </p:nvPr>
        </p:nvGraphicFramePr>
        <p:xfrm>
          <a:off x="2112963" y="5661248"/>
          <a:ext cx="939234" cy="659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0" name="Equation" r:id="rId9" imgW="558720" imgH="393480" progId="Equation.DSMT4">
                  <p:embed/>
                </p:oleObj>
              </mc:Choice>
              <mc:Fallback>
                <p:oleObj name="Equation" r:id="rId9" imgW="558720" imgH="393480" progId="Equation.DSMT4">
                  <p:embed/>
                  <p:pic>
                    <p:nvPicPr>
                      <p:cNvPr id="34" name="オブジェクト 3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2963" y="5661248"/>
                        <a:ext cx="939234" cy="659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オブジェクト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927688"/>
              </p:ext>
            </p:extLst>
          </p:nvPr>
        </p:nvGraphicFramePr>
        <p:xfrm>
          <a:off x="3192444" y="5686234"/>
          <a:ext cx="1459199" cy="63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1" name="Equation" r:id="rId11" imgW="901440" imgH="393480" progId="Equation.DSMT4">
                  <p:embed/>
                </p:oleObj>
              </mc:Choice>
              <mc:Fallback>
                <p:oleObj name="Equation" r:id="rId11" imgW="901440" imgH="393480" progId="Equation.DSMT4">
                  <p:embed/>
                  <p:pic>
                    <p:nvPicPr>
                      <p:cNvPr id="66" name="オブジェクト 6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92444" y="5686234"/>
                        <a:ext cx="1459199" cy="634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グループ化 16"/>
          <p:cNvGrpSpPr/>
          <p:nvPr/>
        </p:nvGrpSpPr>
        <p:grpSpPr>
          <a:xfrm>
            <a:off x="4972335" y="5252295"/>
            <a:ext cx="3848137" cy="1137047"/>
            <a:chOff x="4972335" y="5252295"/>
            <a:chExt cx="3848137" cy="1137047"/>
          </a:xfrm>
        </p:grpSpPr>
        <p:graphicFrame>
          <p:nvGraphicFramePr>
            <p:cNvPr id="68" name="オブジェクト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7386439"/>
                </p:ext>
              </p:extLst>
            </p:nvPr>
          </p:nvGraphicFramePr>
          <p:xfrm>
            <a:off x="5508104" y="5733256"/>
            <a:ext cx="1317625" cy="6560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62" name="Equation" r:id="rId13" imgW="787320" imgH="393480" progId="Equation.DSMT4">
                    <p:embed/>
                  </p:oleObj>
                </mc:Choice>
                <mc:Fallback>
                  <p:oleObj name="Equation" r:id="rId13" imgW="787320" imgH="393480" progId="Equation.DSMT4">
                    <p:embed/>
                    <p:pic>
                      <p:nvPicPr>
                        <p:cNvPr id="67" name="オブジェクト 66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508104" y="5733256"/>
                          <a:ext cx="1317625" cy="65608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" name="Text Box 114"/>
            <p:cNvSpPr txBox="1">
              <a:spLocks noChangeArrowheads="1"/>
            </p:cNvSpPr>
            <p:nvPr/>
          </p:nvSpPr>
          <p:spPr bwMode="auto">
            <a:xfrm>
              <a:off x="4972335" y="5252295"/>
              <a:ext cx="3848137" cy="451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  <a:defRPr/>
              </a:pPr>
              <a:r>
                <a:rPr lang="ja-JP" altLang="en-US" sz="1800" b="1" dirty="0">
                  <a:solidFill>
                    <a:srgbClr val="FF0000"/>
                  </a:solidFill>
                </a:rPr>
                <a:t>ひずみと曲率半径の関係：</a:t>
              </a:r>
              <a:endParaRPr lang="en-US" altLang="ja-JP" sz="1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8" name="Text Box 114"/>
          <p:cNvSpPr txBox="1">
            <a:spLocks noChangeArrowheads="1"/>
          </p:cNvSpPr>
          <p:nvPr/>
        </p:nvSpPr>
        <p:spPr bwMode="auto">
          <a:xfrm>
            <a:off x="911905" y="6405776"/>
            <a:ext cx="3762105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では，応力は？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9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数値構造解析（曲率：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面）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26785" t="34062" r="25000" b="27827"/>
          <a:stretch/>
        </p:blipFill>
        <p:spPr>
          <a:xfrm>
            <a:off x="3299657" y="2492896"/>
            <a:ext cx="2235848" cy="1656184"/>
          </a:xfrm>
          <a:prstGeom prst="rect">
            <a:avLst/>
          </a:prstGeom>
        </p:spPr>
      </p:pic>
      <p:sp>
        <p:nvSpPr>
          <p:cNvPr id="5" name="フリーフォーム 4"/>
          <p:cNvSpPr/>
          <p:nvPr/>
        </p:nvSpPr>
        <p:spPr>
          <a:xfrm>
            <a:off x="2743200" y="3161489"/>
            <a:ext cx="3404681" cy="184826"/>
          </a:xfrm>
          <a:custGeom>
            <a:avLst/>
            <a:gdLst>
              <a:gd name="connsiteX0" fmla="*/ 0 w 3501957"/>
              <a:gd name="connsiteY0" fmla="*/ 0 h 223737"/>
              <a:gd name="connsiteX1" fmla="*/ 1663430 w 3501957"/>
              <a:gd name="connsiteY1" fmla="*/ 68094 h 223737"/>
              <a:gd name="connsiteX2" fmla="*/ 3501957 w 3501957"/>
              <a:gd name="connsiteY2" fmla="*/ 223737 h 223737"/>
              <a:gd name="connsiteX0" fmla="*/ 0 w 3501957"/>
              <a:gd name="connsiteY0" fmla="*/ 0 h 223737"/>
              <a:gd name="connsiteX1" fmla="*/ 1673158 w 3501957"/>
              <a:gd name="connsiteY1" fmla="*/ 87549 h 223737"/>
              <a:gd name="connsiteX2" fmla="*/ 3501957 w 3501957"/>
              <a:gd name="connsiteY2" fmla="*/ 223737 h 223737"/>
              <a:gd name="connsiteX0" fmla="*/ 0 w 3404681"/>
              <a:gd name="connsiteY0" fmla="*/ 0 h 184826"/>
              <a:gd name="connsiteX1" fmla="*/ 1673158 w 3404681"/>
              <a:gd name="connsiteY1" fmla="*/ 87549 h 184826"/>
              <a:gd name="connsiteX2" fmla="*/ 3404681 w 3404681"/>
              <a:gd name="connsiteY2" fmla="*/ 184826 h 184826"/>
              <a:gd name="connsiteX0" fmla="*/ 0 w 3404681"/>
              <a:gd name="connsiteY0" fmla="*/ 0 h 184826"/>
              <a:gd name="connsiteX1" fmla="*/ 1673158 w 3404681"/>
              <a:gd name="connsiteY1" fmla="*/ 87549 h 184826"/>
              <a:gd name="connsiteX2" fmla="*/ 3404681 w 3404681"/>
              <a:gd name="connsiteY2" fmla="*/ 184826 h 18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4681" h="184826">
                <a:moveTo>
                  <a:pt x="0" y="0"/>
                </a:moveTo>
                <a:cubicBezTo>
                  <a:pt x="539885" y="15402"/>
                  <a:pt x="1105711" y="56745"/>
                  <a:pt x="1673158" y="87549"/>
                </a:cubicBezTo>
                <a:cubicBezTo>
                  <a:pt x="2240605" y="118353"/>
                  <a:pt x="2757792" y="135377"/>
                  <a:pt x="3404681" y="184826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矢印コネクタ 29"/>
          <p:cNvCxnSpPr/>
          <p:nvPr/>
        </p:nvCxnSpPr>
        <p:spPr>
          <a:xfrm flipV="1">
            <a:off x="2483768" y="3840715"/>
            <a:ext cx="805210" cy="164349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>
            <a:off x="2520950" y="2277746"/>
            <a:ext cx="778707" cy="3293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114"/>
          <p:cNvSpPr txBox="1">
            <a:spLocks noChangeArrowheads="1"/>
          </p:cNvSpPr>
          <p:nvPr/>
        </p:nvSpPr>
        <p:spPr bwMode="auto">
          <a:xfrm>
            <a:off x="862288" y="2766054"/>
            <a:ext cx="2075919" cy="77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/>
              <a:t>伸びても縮んでもいないところ</a:t>
            </a:r>
            <a:r>
              <a:rPr lang="en-US" altLang="ja-JP" sz="1800" b="1" dirty="0"/>
              <a:t>: dx</a:t>
            </a:r>
          </a:p>
        </p:txBody>
      </p:sp>
      <p:sp>
        <p:nvSpPr>
          <p:cNvPr id="41" name="フリーフォーム 40"/>
          <p:cNvSpPr/>
          <p:nvPr/>
        </p:nvSpPr>
        <p:spPr>
          <a:xfrm flipH="1">
            <a:off x="4355976" y="1581358"/>
            <a:ext cx="61605" cy="3575833"/>
          </a:xfrm>
          <a:custGeom>
            <a:avLst/>
            <a:gdLst>
              <a:gd name="connsiteX0" fmla="*/ 0 w 3501957"/>
              <a:gd name="connsiteY0" fmla="*/ 0 h 223737"/>
              <a:gd name="connsiteX1" fmla="*/ 1663430 w 3501957"/>
              <a:gd name="connsiteY1" fmla="*/ 68094 h 223737"/>
              <a:gd name="connsiteX2" fmla="*/ 3501957 w 3501957"/>
              <a:gd name="connsiteY2" fmla="*/ 223737 h 223737"/>
              <a:gd name="connsiteX0" fmla="*/ 0 w 3501957"/>
              <a:gd name="connsiteY0" fmla="*/ 0 h 223737"/>
              <a:gd name="connsiteX1" fmla="*/ 1673158 w 3501957"/>
              <a:gd name="connsiteY1" fmla="*/ 87549 h 223737"/>
              <a:gd name="connsiteX2" fmla="*/ 3501957 w 3501957"/>
              <a:gd name="connsiteY2" fmla="*/ 223737 h 223737"/>
              <a:gd name="connsiteX0" fmla="*/ 0 w 3404681"/>
              <a:gd name="connsiteY0" fmla="*/ 0 h 184826"/>
              <a:gd name="connsiteX1" fmla="*/ 1673158 w 3404681"/>
              <a:gd name="connsiteY1" fmla="*/ 87549 h 184826"/>
              <a:gd name="connsiteX2" fmla="*/ 3404681 w 3404681"/>
              <a:gd name="connsiteY2" fmla="*/ 184826 h 184826"/>
              <a:gd name="connsiteX0" fmla="*/ 0 w 3404681"/>
              <a:gd name="connsiteY0" fmla="*/ 0 h 184826"/>
              <a:gd name="connsiteX1" fmla="*/ 1673158 w 3404681"/>
              <a:gd name="connsiteY1" fmla="*/ 87549 h 184826"/>
              <a:gd name="connsiteX2" fmla="*/ 3404681 w 3404681"/>
              <a:gd name="connsiteY2" fmla="*/ 184826 h 18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4681" h="184826">
                <a:moveTo>
                  <a:pt x="0" y="0"/>
                </a:moveTo>
                <a:cubicBezTo>
                  <a:pt x="539885" y="15402"/>
                  <a:pt x="1105711" y="56745"/>
                  <a:pt x="1673158" y="87549"/>
                </a:cubicBezTo>
                <a:cubicBezTo>
                  <a:pt x="2240605" y="118353"/>
                  <a:pt x="2757792" y="135377"/>
                  <a:pt x="3404681" y="184826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" name="直線矢印コネクタ 42"/>
          <p:cNvCxnSpPr/>
          <p:nvPr/>
        </p:nvCxnSpPr>
        <p:spPr>
          <a:xfrm>
            <a:off x="4386778" y="2684307"/>
            <a:ext cx="734368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 flipH="1">
            <a:off x="3632897" y="3894915"/>
            <a:ext cx="734368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4367265" y="2979657"/>
            <a:ext cx="386697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flipH="1">
            <a:off x="3991667" y="3576532"/>
            <a:ext cx="386697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>
            <a:off x="4367265" y="2833178"/>
            <a:ext cx="564775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flipH="1">
            <a:off x="3802815" y="3734021"/>
            <a:ext cx="564775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>
            <a:off x="4386778" y="3136816"/>
            <a:ext cx="193348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flipH="1">
            <a:off x="4178649" y="3424468"/>
            <a:ext cx="193348" cy="0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オブジェクト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928585"/>
              </p:ext>
            </p:extLst>
          </p:nvPr>
        </p:nvGraphicFramePr>
        <p:xfrm>
          <a:off x="4468193" y="1567859"/>
          <a:ext cx="313697" cy="37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87" name="Equation" r:id="rId4" imgW="190440" imgH="228600" progId="Equation.DSMT4">
                  <p:embed/>
                </p:oleObj>
              </mc:Choice>
              <mc:Fallback>
                <p:oleObj name="Equation" r:id="rId4" imgW="190440" imgH="228600" progId="Equation.DSMT4">
                  <p:embed/>
                  <p:pic>
                    <p:nvPicPr>
                      <p:cNvPr id="53" name="オブジェクト 5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68193" y="1567859"/>
                        <a:ext cx="313697" cy="376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オブジェクト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337167"/>
              </p:ext>
            </p:extLst>
          </p:nvPr>
        </p:nvGraphicFramePr>
        <p:xfrm>
          <a:off x="4822825" y="2200275"/>
          <a:ext cx="6286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88" name="Equation" r:id="rId6" imgW="380880" imgH="241200" progId="Equation.DSMT4">
                  <p:embed/>
                </p:oleObj>
              </mc:Choice>
              <mc:Fallback>
                <p:oleObj name="Equation" r:id="rId6" imgW="380880" imgH="241200" progId="Equation.DSMT4">
                  <p:embed/>
                  <p:pic>
                    <p:nvPicPr>
                      <p:cNvPr id="54" name="オブジェクト 5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22825" y="2200275"/>
                        <a:ext cx="6286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オブジェクト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070654"/>
              </p:ext>
            </p:extLst>
          </p:nvPr>
        </p:nvGraphicFramePr>
        <p:xfrm>
          <a:off x="3571410" y="3927022"/>
          <a:ext cx="6286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89" name="Equation" r:id="rId8" imgW="380880" imgH="241200" progId="Equation.DSMT4">
                  <p:embed/>
                </p:oleObj>
              </mc:Choice>
              <mc:Fallback>
                <p:oleObj name="Equation" r:id="rId8" imgW="380880" imgH="241200" progId="Equation.DSMT4">
                  <p:embed/>
                  <p:pic>
                    <p:nvPicPr>
                      <p:cNvPr id="55" name="オブジェクト 5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71410" y="3927022"/>
                        <a:ext cx="6286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 Box 114"/>
          <p:cNvSpPr txBox="1">
            <a:spLocks noChangeArrowheads="1"/>
          </p:cNvSpPr>
          <p:nvPr/>
        </p:nvSpPr>
        <p:spPr bwMode="auto">
          <a:xfrm>
            <a:off x="350283" y="5495916"/>
            <a:ext cx="6242362" cy="77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変位と応力は比例する</a:t>
            </a:r>
            <a:endParaRPr lang="en-US" altLang="ja-JP" sz="1800" b="1" dirty="0">
              <a:solidFill>
                <a:srgbClr val="FF0000"/>
              </a:solidFill>
            </a:endParaRPr>
          </a:p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→もっとも伸びている（縮んでいる）ところが，最大応力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5712832" y="1139744"/>
            <a:ext cx="3412429" cy="1609104"/>
            <a:chOff x="5633591" y="960657"/>
            <a:chExt cx="3412429" cy="1609104"/>
          </a:xfrm>
        </p:grpSpPr>
        <p:graphicFrame>
          <p:nvGraphicFramePr>
            <p:cNvPr id="26" name="オブジェクト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6625697"/>
                </p:ext>
              </p:extLst>
            </p:nvPr>
          </p:nvGraphicFramePr>
          <p:xfrm>
            <a:off x="5633591" y="1437251"/>
            <a:ext cx="2773362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90" name="Equation" r:id="rId9" imgW="1688760" imgH="393480" progId="Equation.DSMT4">
                    <p:embed/>
                  </p:oleObj>
                </mc:Choice>
                <mc:Fallback>
                  <p:oleObj name="Equation" r:id="rId9" imgW="1688760" imgH="393480" progId="Equation.DSMT4">
                    <p:embed/>
                    <p:pic>
                      <p:nvPicPr>
                        <p:cNvPr id="26" name="オブジェクト 25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633591" y="1437251"/>
                          <a:ext cx="2773362" cy="647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 Box 114"/>
            <p:cNvSpPr txBox="1">
              <a:spLocks noChangeArrowheads="1"/>
            </p:cNvSpPr>
            <p:nvPr/>
          </p:nvSpPr>
          <p:spPr bwMode="auto">
            <a:xfrm>
              <a:off x="6634689" y="960657"/>
              <a:ext cx="1950086" cy="412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  <a:defRPr/>
              </a:pPr>
              <a:r>
                <a:rPr lang="ja-JP" altLang="en-US" sz="1800" b="1" dirty="0">
                  <a:solidFill>
                    <a:srgbClr val="FF0000"/>
                  </a:solidFill>
                </a:rPr>
                <a:t>伸び量</a:t>
              </a:r>
              <a:endParaRPr lang="en-US" altLang="ja-JP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 Box 114"/>
            <p:cNvSpPr txBox="1">
              <a:spLocks noChangeArrowheads="1"/>
            </p:cNvSpPr>
            <p:nvPr/>
          </p:nvSpPr>
          <p:spPr bwMode="auto">
            <a:xfrm>
              <a:off x="6625839" y="2118355"/>
              <a:ext cx="1097174" cy="451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  <a:defRPr/>
              </a:pPr>
              <a:r>
                <a:rPr lang="ja-JP" altLang="en-US" sz="1800" b="1" dirty="0">
                  <a:solidFill>
                    <a:srgbClr val="FF0000"/>
                  </a:solidFill>
                </a:rPr>
                <a:t>初期長さ</a:t>
              </a:r>
              <a:endParaRPr lang="en-US" altLang="ja-JP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 Box 114"/>
            <p:cNvSpPr txBox="1">
              <a:spLocks noChangeArrowheads="1"/>
            </p:cNvSpPr>
            <p:nvPr/>
          </p:nvSpPr>
          <p:spPr bwMode="auto">
            <a:xfrm>
              <a:off x="7948846" y="2118355"/>
              <a:ext cx="1097174" cy="412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  <a:defRPr/>
              </a:pPr>
              <a:r>
                <a:rPr lang="ja-JP" altLang="en-US" sz="1800" b="1" dirty="0">
                  <a:solidFill>
                    <a:srgbClr val="FF0000"/>
                  </a:solidFill>
                </a:rPr>
                <a:t>伸び率</a:t>
              </a:r>
              <a:endParaRPr lang="en-US" altLang="ja-JP" sz="1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直線矢印コネクタ 31"/>
            <p:cNvCxnSpPr/>
            <p:nvPr/>
          </p:nvCxnSpPr>
          <p:spPr>
            <a:xfrm flipV="1">
              <a:off x="8149822" y="1888558"/>
              <a:ext cx="146621" cy="30042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 Box 114"/>
          <p:cNvSpPr txBox="1">
            <a:spLocks noChangeArrowheads="1"/>
          </p:cNvSpPr>
          <p:nvPr/>
        </p:nvSpPr>
        <p:spPr bwMode="auto">
          <a:xfrm>
            <a:off x="788297" y="4019089"/>
            <a:ext cx="3086480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/>
              <a:t>縮んでるところ：（</a:t>
            </a:r>
            <a:r>
              <a:rPr lang="en-US" altLang="ja-JP" sz="1800" b="1" dirty="0"/>
              <a:t>1-ε</a:t>
            </a:r>
            <a:r>
              <a:rPr lang="en-US" altLang="ja-JP" sz="1200" b="1" dirty="0"/>
              <a:t>max</a:t>
            </a:r>
            <a:r>
              <a:rPr lang="ja-JP" altLang="en-US" sz="1800" b="1" dirty="0"/>
              <a:t>）</a:t>
            </a:r>
            <a:r>
              <a:rPr lang="en-US" altLang="ja-JP" sz="1800" b="1" i="1" dirty="0"/>
              <a:t>dx</a:t>
            </a:r>
          </a:p>
        </p:txBody>
      </p:sp>
      <p:sp>
        <p:nvSpPr>
          <p:cNvPr id="34" name="Text Box 114"/>
          <p:cNvSpPr txBox="1">
            <a:spLocks noChangeArrowheads="1"/>
          </p:cNvSpPr>
          <p:nvPr/>
        </p:nvSpPr>
        <p:spPr bwMode="auto">
          <a:xfrm>
            <a:off x="1176590" y="1757632"/>
            <a:ext cx="2843005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/>
              <a:t>伸びてるところ：（</a:t>
            </a:r>
            <a:r>
              <a:rPr lang="en-US" altLang="ja-JP" sz="1800" b="1" dirty="0"/>
              <a:t>1+ε</a:t>
            </a:r>
            <a:r>
              <a:rPr lang="en-US" altLang="ja-JP" sz="1200" b="1" dirty="0"/>
              <a:t>max</a:t>
            </a:r>
            <a:r>
              <a:rPr lang="ja-JP" altLang="en-US" sz="1800" b="1" dirty="0"/>
              <a:t>）</a:t>
            </a:r>
            <a:r>
              <a:rPr lang="en-US" altLang="ja-JP" sz="1800" b="1" i="1" dirty="0"/>
              <a:t>dx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FBDAFDA5-E8A4-41E2-ACFE-9B72D38001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85" t="34062" r="25000" b="27827"/>
          <a:stretch/>
        </p:blipFill>
        <p:spPr>
          <a:xfrm>
            <a:off x="6314212" y="4057212"/>
            <a:ext cx="2235848" cy="1656184"/>
          </a:xfrm>
          <a:prstGeom prst="rect">
            <a:avLst/>
          </a:prstGeom>
        </p:spPr>
      </p:pic>
      <p:sp>
        <p:nvSpPr>
          <p:cNvPr id="35" name="フリーフォーム 4">
            <a:extLst>
              <a:ext uri="{FF2B5EF4-FFF2-40B4-BE49-F238E27FC236}">
                <a16:creationId xmlns:a16="http://schemas.microsoft.com/office/drawing/2014/main" id="{1A276180-13D4-4DFA-9304-7C4D576E3F9B}"/>
              </a:ext>
            </a:extLst>
          </p:cNvPr>
          <p:cNvSpPr/>
          <p:nvPr/>
        </p:nvSpPr>
        <p:spPr>
          <a:xfrm>
            <a:off x="5757755" y="4725805"/>
            <a:ext cx="3404681" cy="184826"/>
          </a:xfrm>
          <a:custGeom>
            <a:avLst/>
            <a:gdLst>
              <a:gd name="connsiteX0" fmla="*/ 0 w 3501957"/>
              <a:gd name="connsiteY0" fmla="*/ 0 h 223737"/>
              <a:gd name="connsiteX1" fmla="*/ 1663430 w 3501957"/>
              <a:gd name="connsiteY1" fmla="*/ 68094 h 223737"/>
              <a:gd name="connsiteX2" fmla="*/ 3501957 w 3501957"/>
              <a:gd name="connsiteY2" fmla="*/ 223737 h 223737"/>
              <a:gd name="connsiteX0" fmla="*/ 0 w 3501957"/>
              <a:gd name="connsiteY0" fmla="*/ 0 h 223737"/>
              <a:gd name="connsiteX1" fmla="*/ 1673158 w 3501957"/>
              <a:gd name="connsiteY1" fmla="*/ 87549 h 223737"/>
              <a:gd name="connsiteX2" fmla="*/ 3501957 w 3501957"/>
              <a:gd name="connsiteY2" fmla="*/ 223737 h 223737"/>
              <a:gd name="connsiteX0" fmla="*/ 0 w 3404681"/>
              <a:gd name="connsiteY0" fmla="*/ 0 h 184826"/>
              <a:gd name="connsiteX1" fmla="*/ 1673158 w 3404681"/>
              <a:gd name="connsiteY1" fmla="*/ 87549 h 184826"/>
              <a:gd name="connsiteX2" fmla="*/ 3404681 w 3404681"/>
              <a:gd name="connsiteY2" fmla="*/ 184826 h 184826"/>
              <a:gd name="connsiteX0" fmla="*/ 0 w 3404681"/>
              <a:gd name="connsiteY0" fmla="*/ 0 h 184826"/>
              <a:gd name="connsiteX1" fmla="*/ 1673158 w 3404681"/>
              <a:gd name="connsiteY1" fmla="*/ 87549 h 184826"/>
              <a:gd name="connsiteX2" fmla="*/ 3404681 w 3404681"/>
              <a:gd name="connsiteY2" fmla="*/ 184826 h 18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4681" h="184826">
                <a:moveTo>
                  <a:pt x="0" y="0"/>
                </a:moveTo>
                <a:cubicBezTo>
                  <a:pt x="539885" y="15402"/>
                  <a:pt x="1105711" y="56745"/>
                  <a:pt x="1673158" y="87549"/>
                </a:cubicBezTo>
                <a:cubicBezTo>
                  <a:pt x="2240605" y="118353"/>
                  <a:pt x="2757792" y="135377"/>
                  <a:pt x="3404681" y="184826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6">
            <a:extLst>
              <a:ext uri="{FF2B5EF4-FFF2-40B4-BE49-F238E27FC236}">
                <a16:creationId xmlns:a16="http://schemas.microsoft.com/office/drawing/2014/main" id="{6BE680C8-C371-46A7-B560-C043418192F4}"/>
              </a:ext>
            </a:extLst>
          </p:cNvPr>
          <p:cNvSpPr/>
          <p:nvPr/>
        </p:nvSpPr>
        <p:spPr>
          <a:xfrm>
            <a:off x="6926797" y="4214919"/>
            <a:ext cx="1076446" cy="1261640"/>
          </a:xfrm>
          <a:custGeom>
            <a:avLst/>
            <a:gdLst>
              <a:gd name="connsiteX0" fmla="*/ 0 w 1076446"/>
              <a:gd name="connsiteY0" fmla="*/ 0 h 1261640"/>
              <a:gd name="connsiteX1" fmla="*/ 46299 w 1076446"/>
              <a:gd name="connsiteY1" fmla="*/ 1226916 h 1261640"/>
              <a:gd name="connsiteX2" fmla="*/ 972274 w 1076446"/>
              <a:gd name="connsiteY2" fmla="*/ 1261640 h 1261640"/>
              <a:gd name="connsiteX3" fmla="*/ 1076446 w 1076446"/>
              <a:gd name="connsiteY3" fmla="*/ 81022 h 1261640"/>
              <a:gd name="connsiteX4" fmla="*/ 0 w 1076446"/>
              <a:gd name="connsiteY4" fmla="*/ 0 h 1261640"/>
              <a:gd name="connsiteX0" fmla="*/ 0 w 1076446"/>
              <a:gd name="connsiteY0" fmla="*/ 0 h 1261640"/>
              <a:gd name="connsiteX1" fmla="*/ 46299 w 1076446"/>
              <a:gd name="connsiteY1" fmla="*/ 1226916 h 1261640"/>
              <a:gd name="connsiteX2" fmla="*/ 972274 w 1076446"/>
              <a:gd name="connsiteY2" fmla="*/ 1261640 h 1261640"/>
              <a:gd name="connsiteX3" fmla="*/ 1076446 w 1076446"/>
              <a:gd name="connsiteY3" fmla="*/ 34723 h 1261640"/>
              <a:gd name="connsiteX4" fmla="*/ 0 w 1076446"/>
              <a:gd name="connsiteY4" fmla="*/ 0 h 1261640"/>
              <a:gd name="connsiteX0" fmla="*/ 0 w 1076446"/>
              <a:gd name="connsiteY0" fmla="*/ 0 h 1261640"/>
              <a:gd name="connsiteX1" fmla="*/ 46299 w 1076446"/>
              <a:gd name="connsiteY1" fmla="*/ 1226916 h 1261640"/>
              <a:gd name="connsiteX2" fmla="*/ 902826 w 1076446"/>
              <a:gd name="connsiteY2" fmla="*/ 1261640 h 1261640"/>
              <a:gd name="connsiteX3" fmla="*/ 1076446 w 1076446"/>
              <a:gd name="connsiteY3" fmla="*/ 34723 h 1261640"/>
              <a:gd name="connsiteX4" fmla="*/ 0 w 1076446"/>
              <a:gd name="connsiteY4" fmla="*/ 0 h 1261640"/>
              <a:gd name="connsiteX0" fmla="*/ 0 w 1076446"/>
              <a:gd name="connsiteY0" fmla="*/ 0 h 1261640"/>
              <a:gd name="connsiteX1" fmla="*/ 46299 w 1076446"/>
              <a:gd name="connsiteY1" fmla="*/ 1226916 h 1261640"/>
              <a:gd name="connsiteX2" fmla="*/ 902826 w 1076446"/>
              <a:gd name="connsiteY2" fmla="*/ 1261640 h 1261640"/>
              <a:gd name="connsiteX3" fmla="*/ 1076446 w 1076446"/>
              <a:gd name="connsiteY3" fmla="*/ 46298 h 1261640"/>
              <a:gd name="connsiteX4" fmla="*/ 0 w 1076446"/>
              <a:gd name="connsiteY4" fmla="*/ 0 h 126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6" h="1261640">
                <a:moveTo>
                  <a:pt x="0" y="0"/>
                </a:moveTo>
                <a:lnTo>
                  <a:pt x="46299" y="1226916"/>
                </a:lnTo>
                <a:lnTo>
                  <a:pt x="902826" y="1261640"/>
                </a:lnTo>
                <a:lnTo>
                  <a:pt x="1076446" y="46298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68E7EDF4-B11A-4040-9617-0170F362946C}"/>
              </a:ext>
            </a:extLst>
          </p:cNvPr>
          <p:cNvCxnSpPr/>
          <p:nvPr/>
        </p:nvCxnSpPr>
        <p:spPr>
          <a:xfrm>
            <a:off x="6926797" y="4417252"/>
            <a:ext cx="1076446" cy="7200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3DE0D5DE-993D-4006-9429-CAED4C04DEC1}"/>
              </a:ext>
            </a:extLst>
          </p:cNvPr>
          <p:cNvCxnSpPr/>
          <p:nvPr/>
        </p:nvCxnSpPr>
        <p:spPr>
          <a:xfrm flipV="1">
            <a:off x="7448898" y="4462561"/>
            <a:ext cx="26439" cy="369822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オブジェクト 45">
            <a:extLst>
              <a:ext uri="{FF2B5EF4-FFF2-40B4-BE49-F238E27FC236}">
                <a16:creationId xmlns:a16="http://schemas.microsoft.com/office/drawing/2014/main" id="{44EDF04C-AFC0-4CFA-9084-1E21D2F813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880234"/>
              </p:ext>
            </p:extLst>
          </p:nvPr>
        </p:nvGraphicFramePr>
        <p:xfrm>
          <a:off x="7145967" y="4447470"/>
          <a:ext cx="279791" cy="277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1" name="Equation" r:id="rId11" imgW="126720" imgH="126720" progId="Equation.DSMT4">
                  <p:embed/>
                </p:oleObj>
              </mc:Choice>
              <mc:Fallback>
                <p:oleObj name="Equation" r:id="rId11" imgW="126720" imgH="126720" progId="Equation.DSMT4">
                  <p:embed/>
                  <p:pic>
                    <p:nvPicPr>
                      <p:cNvPr id="60" name="オブジェクト 5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145967" y="4447470"/>
                        <a:ext cx="279791" cy="277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0394791-8A01-40B7-86FD-DDD3F25D6296}"/>
              </a:ext>
            </a:extLst>
          </p:cNvPr>
          <p:cNvCxnSpPr/>
          <p:nvPr/>
        </p:nvCxnSpPr>
        <p:spPr>
          <a:xfrm flipH="1">
            <a:off x="6834728" y="4745189"/>
            <a:ext cx="122549" cy="172846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F7BBE3FE-5451-4C08-84FC-A2A17F649ED0}"/>
              </a:ext>
            </a:extLst>
          </p:cNvPr>
          <p:cNvCxnSpPr/>
          <p:nvPr/>
        </p:nvCxnSpPr>
        <p:spPr>
          <a:xfrm flipH="1">
            <a:off x="7804027" y="4845739"/>
            <a:ext cx="122549" cy="172846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DCD4C6AC-9285-4982-BC74-6CF9F0A75697}"/>
              </a:ext>
            </a:extLst>
          </p:cNvPr>
          <p:cNvCxnSpPr>
            <a:cxnSpLocks/>
          </p:cNvCxnSpPr>
          <p:nvPr/>
        </p:nvCxnSpPr>
        <p:spPr>
          <a:xfrm>
            <a:off x="6834622" y="6381328"/>
            <a:ext cx="967632" cy="92328"/>
          </a:xfrm>
          <a:prstGeom prst="line">
            <a:avLst/>
          </a:prstGeom>
          <a:ln w="19050">
            <a:solidFill>
              <a:srgbClr val="FF000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オブジェクト 58">
            <a:extLst>
              <a:ext uri="{FF2B5EF4-FFF2-40B4-BE49-F238E27FC236}">
                <a16:creationId xmlns:a16="http://schemas.microsoft.com/office/drawing/2014/main" id="{1BD4B9FE-18A4-4832-8328-2360F2A95E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697504"/>
              </p:ext>
            </p:extLst>
          </p:nvPr>
        </p:nvGraphicFramePr>
        <p:xfrm>
          <a:off x="7161275" y="6029050"/>
          <a:ext cx="3143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2" name="Equation" r:id="rId13" imgW="190440" imgH="177480" progId="Equation.DSMT4">
                  <p:embed/>
                </p:oleObj>
              </mc:Choice>
              <mc:Fallback>
                <p:oleObj name="Equation" r:id="rId13" imgW="190440" imgH="177480" progId="Equation.DSMT4">
                  <p:embed/>
                  <p:pic>
                    <p:nvPicPr>
                      <p:cNvPr id="55" name="オブジェクト 5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161275" y="6029050"/>
                        <a:ext cx="314325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761C4897-CEE4-4310-8B9E-8754F33CDF8F}"/>
              </a:ext>
            </a:extLst>
          </p:cNvPr>
          <p:cNvCxnSpPr>
            <a:cxnSpLocks/>
          </p:cNvCxnSpPr>
          <p:nvPr/>
        </p:nvCxnSpPr>
        <p:spPr>
          <a:xfrm flipH="1">
            <a:off x="6938465" y="3109237"/>
            <a:ext cx="72844" cy="1301072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93D89EFA-5648-4EF2-9EB0-611F9C568B4A}"/>
              </a:ext>
            </a:extLst>
          </p:cNvPr>
          <p:cNvCxnSpPr>
            <a:cxnSpLocks/>
          </p:cNvCxnSpPr>
          <p:nvPr/>
        </p:nvCxnSpPr>
        <p:spPr>
          <a:xfrm flipH="1">
            <a:off x="7982788" y="3170276"/>
            <a:ext cx="72844" cy="1301072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E00C2EC2-7C22-48C5-8756-505A5C6F470A}"/>
              </a:ext>
            </a:extLst>
          </p:cNvPr>
          <p:cNvCxnSpPr>
            <a:cxnSpLocks/>
          </p:cNvCxnSpPr>
          <p:nvPr/>
        </p:nvCxnSpPr>
        <p:spPr>
          <a:xfrm>
            <a:off x="6963991" y="3794954"/>
            <a:ext cx="1042321" cy="67604"/>
          </a:xfrm>
          <a:prstGeom prst="line">
            <a:avLst/>
          </a:prstGeom>
          <a:ln w="19050">
            <a:solidFill>
              <a:srgbClr val="0000CC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オブジェクト 63">
            <a:extLst>
              <a:ext uri="{FF2B5EF4-FFF2-40B4-BE49-F238E27FC236}">
                <a16:creationId xmlns:a16="http://schemas.microsoft.com/office/drawing/2014/main" id="{AA2C391A-0453-4EA2-8721-EA46C52337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461405"/>
              </p:ext>
            </p:extLst>
          </p:nvPr>
        </p:nvGraphicFramePr>
        <p:xfrm>
          <a:off x="7017341" y="3396752"/>
          <a:ext cx="94297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3" name="Equation" r:id="rId15" imgW="571320" imgH="203040" progId="Equation.DSMT4">
                  <p:embed/>
                </p:oleObj>
              </mc:Choice>
              <mc:Fallback>
                <p:oleObj name="Equation" r:id="rId15" imgW="571320" imgH="203040" progId="Equation.DSMT4">
                  <p:embed/>
                  <p:pic>
                    <p:nvPicPr>
                      <p:cNvPr id="59" name="オブジェクト 58">
                        <a:extLst>
                          <a:ext uri="{FF2B5EF4-FFF2-40B4-BE49-F238E27FC236}">
                            <a16:creationId xmlns:a16="http://schemas.microsoft.com/office/drawing/2014/main" id="{1BD4B9FE-18A4-4832-8328-2360F2A95E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017341" y="3396752"/>
                        <a:ext cx="942975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500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数値構造解析（可視化：</a:t>
            </a:r>
            <a:r>
              <a:rPr lang="en-US" altLang="ja-JP" sz="4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断面）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12" name="Text Box 114"/>
          <p:cNvSpPr txBox="1">
            <a:spLocks noChangeArrowheads="1"/>
          </p:cNvSpPr>
          <p:nvPr/>
        </p:nvSpPr>
        <p:spPr bwMode="auto">
          <a:xfrm>
            <a:off x="291634" y="6330445"/>
            <a:ext cx="8610600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断面の力学を考える．まずは，応力の分布は？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34" y="1196752"/>
            <a:ext cx="8610600" cy="5153025"/>
          </a:xfrm>
          <a:prstGeom prst="rect">
            <a:avLst/>
          </a:prstGeom>
        </p:spPr>
      </p:pic>
      <p:cxnSp>
        <p:nvCxnSpPr>
          <p:cNvPr id="26" name="直線矢印コネクタ 25"/>
          <p:cNvCxnSpPr/>
          <p:nvPr/>
        </p:nvCxnSpPr>
        <p:spPr>
          <a:xfrm flipV="1">
            <a:off x="6304278" y="3501008"/>
            <a:ext cx="104269" cy="79336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14"/>
          <p:cNvSpPr txBox="1">
            <a:spLocks noChangeArrowheads="1"/>
          </p:cNvSpPr>
          <p:nvPr/>
        </p:nvSpPr>
        <p:spPr bwMode="auto">
          <a:xfrm>
            <a:off x="6983951" y="3777672"/>
            <a:ext cx="360040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altLang="ja-JP" sz="1800" b="1" i="1" dirty="0"/>
              <a:t>x</a:t>
            </a:r>
          </a:p>
        </p:txBody>
      </p:sp>
      <p:sp>
        <p:nvSpPr>
          <p:cNvPr id="33" name="Text Box 114"/>
          <p:cNvSpPr txBox="1">
            <a:spLocks noChangeArrowheads="1"/>
          </p:cNvSpPr>
          <p:nvPr/>
        </p:nvSpPr>
        <p:spPr bwMode="auto">
          <a:xfrm>
            <a:off x="6149139" y="3063301"/>
            <a:ext cx="360040" cy="41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altLang="ja-JP" sz="1800" b="1" i="1" dirty="0"/>
              <a:t>z</a:t>
            </a:r>
          </a:p>
        </p:txBody>
      </p:sp>
      <p:cxnSp>
        <p:nvCxnSpPr>
          <p:cNvPr id="34" name="直線コネクタ 33"/>
          <p:cNvCxnSpPr/>
          <p:nvPr/>
        </p:nvCxnSpPr>
        <p:spPr>
          <a:xfrm flipH="1" flipV="1">
            <a:off x="6111706" y="3889715"/>
            <a:ext cx="548526" cy="12664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flipV="1">
            <a:off x="6047184" y="3872337"/>
            <a:ext cx="64522" cy="603679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H="1" flipV="1">
            <a:off x="6047184" y="4476015"/>
            <a:ext cx="469032" cy="104314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V="1">
            <a:off x="6273769" y="4078345"/>
            <a:ext cx="746503" cy="21893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V="1">
            <a:off x="6536267" y="4028026"/>
            <a:ext cx="112676" cy="53268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 flipH="1" flipV="1">
            <a:off x="5664487" y="4125820"/>
            <a:ext cx="609283" cy="16855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114"/>
          <p:cNvSpPr txBox="1">
            <a:spLocks noChangeArrowheads="1"/>
          </p:cNvSpPr>
          <p:nvPr/>
        </p:nvSpPr>
        <p:spPr bwMode="auto">
          <a:xfrm>
            <a:off x="5508104" y="3573016"/>
            <a:ext cx="360040" cy="41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altLang="ja-JP" sz="1800" b="1" i="1" dirty="0"/>
              <a:t>y</a:t>
            </a:r>
          </a:p>
        </p:txBody>
      </p:sp>
      <p:grpSp>
        <p:nvGrpSpPr>
          <p:cNvPr id="50" name="グループ化 49"/>
          <p:cNvGrpSpPr/>
          <p:nvPr/>
        </p:nvGrpSpPr>
        <p:grpSpPr>
          <a:xfrm>
            <a:off x="5493470" y="2544554"/>
            <a:ext cx="3408764" cy="2256872"/>
            <a:chOff x="4572580" y="1490173"/>
            <a:chExt cx="2333523" cy="1969706"/>
          </a:xfrm>
        </p:grpSpPr>
        <p:sp>
          <p:nvSpPr>
            <p:cNvPr id="51" name="正方形/長方形 50"/>
            <p:cNvSpPr/>
            <p:nvPr/>
          </p:nvSpPr>
          <p:spPr>
            <a:xfrm>
              <a:off x="4572580" y="2003445"/>
              <a:ext cx="1295564" cy="1456434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Text Box 114"/>
            <p:cNvSpPr txBox="1">
              <a:spLocks noChangeArrowheads="1"/>
            </p:cNvSpPr>
            <p:nvPr/>
          </p:nvSpPr>
          <p:spPr bwMode="auto">
            <a:xfrm>
              <a:off x="4830184" y="1490173"/>
              <a:ext cx="2075919" cy="412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  <a:defRPr/>
              </a:pPr>
              <a:r>
                <a:rPr lang="ja-JP" altLang="en-US" sz="1800" b="1" dirty="0">
                  <a:solidFill>
                    <a:srgbClr val="FF0000"/>
                  </a:solidFill>
                </a:rPr>
                <a:t>拡大すると</a:t>
              </a:r>
              <a:r>
                <a:rPr lang="ja-JP" altLang="en-US" sz="1800" b="1" dirty="0" err="1">
                  <a:solidFill>
                    <a:srgbClr val="FF0000"/>
                  </a:solidFill>
                </a:rPr>
                <a:t>．．．</a:t>
              </a:r>
              <a:endParaRPr lang="en-US" altLang="ja-JP" sz="1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5" name="Text Box 114"/>
          <p:cNvSpPr txBox="1">
            <a:spLocks noChangeArrowheads="1"/>
          </p:cNvSpPr>
          <p:nvPr/>
        </p:nvSpPr>
        <p:spPr bwMode="auto">
          <a:xfrm>
            <a:off x="7164288" y="4942223"/>
            <a:ext cx="1351368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高さ</a:t>
            </a:r>
            <a:r>
              <a:rPr lang="en-US" altLang="ja-JP" sz="1800" b="1" dirty="0">
                <a:solidFill>
                  <a:srgbClr val="FF0000"/>
                </a:solidFill>
              </a:rPr>
              <a:t>h</a:t>
            </a:r>
          </a:p>
        </p:txBody>
      </p:sp>
      <p:cxnSp>
        <p:nvCxnSpPr>
          <p:cNvPr id="56" name="直線矢印コネクタ 55"/>
          <p:cNvCxnSpPr>
            <a:stCxn id="55" idx="1"/>
          </p:cNvCxnSpPr>
          <p:nvPr/>
        </p:nvCxnSpPr>
        <p:spPr>
          <a:xfrm flipH="1" flipV="1">
            <a:off x="6616930" y="4348963"/>
            <a:ext cx="547358" cy="818963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flipV="1">
            <a:off x="5991706" y="4552089"/>
            <a:ext cx="266372" cy="65218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114"/>
          <p:cNvSpPr txBox="1">
            <a:spLocks noChangeArrowheads="1"/>
          </p:cNvSpPr>
          <p:nvPr/>
        </p:nvSpPr>
        <p:spPr bwMode="auto">
          <a:xfrm>
            <a:off x="5650099" y="5269597"/>
            <a:ext cx="1351368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幅</a:t>
            </a:r>
            <a:r>
              <a:rPr lang="en-US" altLang="ja-JP" sz="1800" b="1" dirty="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01037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断面の力学（軸方向応力）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12" name="Text Box 114"/>
          <p:cNvSpPr txBox="1">
            <a:spLocks noChangeArrowheads="1"/>
          </p:cNvSpPr>
          <p:nvPr/>
        </p:nvSpPr>
        <p:spPr bwMode="auto">
          <a:xfrm>
            <a:off x="395535" y="4758525"/>
            <a:ext cx="8212965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定義より，軸方向（</a:t>
            </a:r>
            <a:r>
              <a:rPr lang="en-US" altLang="ja-JP" sz="1800" b="1" dirty="0">
                <a:solidFill>
                  <a:srgbClr val="FF0000"/>
                </a:solidFill>
              </a:rPr>
              <a:t>x</a:t>
            </a:r>
            <a:r>
              <a:rPr lang="ja-JP" altLang="en-US" sz="1800" b="1" dirty="0">
                <a:solidFill>
                  <a:srgbClr val="FF0000"/>
                </a:solidFill>
              </a:rPr>
              <a:t>方向）の外力はつりあっているので，</a:t>
            </a:r>
            <a:r>
              <a:rPr lang="en-US" altLang="ja-JP" sz="1800" b="1" dirty="0" err="1">
                <a:solidFill>
                  <a:srgbClr val="FF0000"/>
                </a:solidFill>
              </a:rPr>
              <a:t>σ</a:t>
            </a:r>
            <a:r>
              <a:rPr lang="en-US" altLang="ja-JP" sz="1400" b="1" dirty="0" err="1">
                <a:solidFill>
                  <a:srgbClr val="FF0000"/>
                </a:solidFill>
              </a:rPr>
              <a:t>x</a:t>
            </a:r>
            <a:r>
              <a:rPr lang="ja-JP" altLang="en-US" sz="1800" b="1" dirty="0" err="1">
                <a:solidFill>
                  <a:srgbClr val="FF0000"/>
                </a:solidFill>
              </a:rPr>
              <a:t>の断</a:t>
            </a:r>
            <a:r>
              <a:rPr lang="ja-JP" altLang="en-US" sz="1800" b="1" dirty="0">
                <a:solidFill>
                  <a:srgbClr val="FF0000"/>
                </a:solidFill>
              </a:rPr>
              <a:t>面積の積分は</a:t>
            </a:r>
            <a:r>
              <a:rPr lang="en-US" altLang="ja-JP" sz="1800" b="1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46366" t="36331" r="16838" b="20349"/>
          <a:stretch/>
        </p:blipFill>
        <p:spPr>
          <a:xfrm>
            <a:off x="537508" y="1325695"/>
            <a:ext cx="4619479" cy="3254633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2652775" y="1203871"/>
            <a:ext cx="2706483" cy="2236418"/>
            <a:chOff x="5508104" y="3063301"/>
            <a:chExt cx="1835887" cy="1517028"/>
          </a:xfrm>
        </p:grpSpPr>
        <p:cxnSp>
          <p:nvCxnSpPr>
            <p:cNvPr id="26" name="直線矢印コネクタ 25"/>
            <p:cNvCxnSpPr/>
            <p:nvPr/>
          </p:nvCxnSpPr>
          <p:spPr>
            <a:xfrm flipV="1">
              <a:off x="6304278" y="3501008"/>
              <a:ext cx="104269" cy="7933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 Box 114"/>
            <p:cNvSpPr txBox="1">
              <a:spLocks noChangeArrowheads="1"/>
            </p:cNvSpPr>
            <p:nvPr/>
          </p:nvSpPr>
          <p:spPr bwMode="auto">
            <a:xfrm>
              <a:off x="6983951" y="3777672"/>
              <a:ext cx="360040" cy="451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  <a:defRPr/>
              </a:pPr>
              <a:r>
                <a:rPr lang="en-US" altLang="ja-JP" sz="1800" b="1" i="1" dirty="0"/>
                <a:t>x</a:t>
              </a:r>
            </a:p>
          </p:txBody>
        </p:sp>
        <p:sp>
          <p:nvSpPr>
            <p:cNvPr id="33" name="Text Box 114"/>
            <p:cNvSpPr txBox="1">
              <a:spLocks noChangeArrowheads="1"/>
            </p:cNvSpPr>
            <p:nvPr/>
          </p:nvSpPr>
          <p:spPr bwMode="auto">
            <a:xfrm>
              <a:off x="6149139" y="3063301"/>
              <a:ext cx="360040" cy="415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  <a:defRPr/>
              </a:pPr>
              <a:r>
                <a:rPr lang="en-US" altLang="ja-JP" sz="1800" b="1" i="1" dirty="0"/>
                <a:t>z</a:t>
              </a:r>
            </a:p>
          </p:txBody>
        </p:sp>
        <p:cxnSp>
          <p:nvCxnSpPr>
            <p:cNvPr id="34" name="直線コネクタ 33"/>
            <p:cNvCxnSpPr/>
            <p:nvPr/>
          </p:nvCxnSpPr>
          <p:spPr>
            <a:xfrm flipH="1" flipV="1">
              <a:off x="6111706" y="3889715"/>
              <a:ext cx="548526" cy="12664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flipV="1">
              <a:off x="6047184" y="3872337"/>
              <a:ext cx="64522" cy="603679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flipH="1" flipV="1">
              <a:off x="6047184" y="4476015"/>
              <a:ext cx="469032" cy="104314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 flipV="1">
              <a:off x="6273769" y="4078345"/>
              <a:ext cx="746503" cy="21893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V="1">
              <a:off x="6536267" y="4028026"/>
              <a:ext cx="112676" cy="5326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/>
            <p:cNvCxnSpPr/>
            <p:nvPr/>
          </p:nvCxnSpPr>
          <p:spPr>
            <a:xfrm flipH="1" flipV="1">
              <a:off x="5664487" y="4125820"/>
              <a:ext cx="609283" cy="1685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 Box 114"/>
            <p:cNvSpPr txBox="1">
              <a:spLocks noChangeArrowheads="1"/>
            </p:cNvSpPr>
            <p:nvPr/>
          </p:nvSpPr>
          <p:spPr bwMode="auto">
            <a:xfrm>
              <a:off x="5508104" y="3573016"/>
              <a:ext cx="360040" cy="415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  <a:defRPr/>
              </a:pPr>
              <a:r>
                <a:rPr lang="en-US" altLang="ja-JP" sz="1800" b="1" i="1" dirty="0"/>
                <a:t>y</a:t>
              </a:r>
            </a:p>
          </p:txBody>
        </p:sp>
      </p:grpSp>
      <p:sp>
        <p:nvSpPr>
          <p:cNvPr id="4" name="正方形/長方形 3"/>
          <p:cNvSpPr/>
          <p:nvPr/>
        </p:nvSpPr>
        <p:spPr>
          <a:xfrm>
            <a:off x="6372200" y="1849143"/>
            <a:ext cx="1656184" cy="19398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Text Box 114"/>
          <p:cNvSpPr txBox="1">
            <a:spLocks noChangeArrowheads="1"/>
          </p:cNvSpPr>
          <p:nvPr/>
        </p:nvSpPr>
        <p:spPr bwMode="auto">
          <a:xfrm>
            <a:off x="5673988" y="2841535"/>
            <a:ext cx="360040" cy="41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altLang="ja-JP" sz="1800" b="1" i="1" dirty="0"/>
              <a:t>y</a:t>
            </a:r>
          </a:p>
        </p:txBody>
      </p:sp>
      <p:cxnSp>
        <p:nvCxnSpPr>
          <p:cNvPr id="28" name="直線矢印コネクタ 27"/>
          <p:cNvCxnSpPr/>
          <p:nvPr/>
        </p:nvCxnSpPr>
        <p:spPr>
          <a:xfrm flipH="1">
            <a:off x="5794168" y="2852824"/>
            <a:ext cx="13810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rot="5400000" flipH="1">
            <a:off x="6494644" y="2170801"/>
            <a:ext cx="13810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114"/>
          <p:cNvSpPr txBox="1">
            <a:spLocks noChangeArrowheads="1"/>
          </p:cNvSpPr>
          <p:nvPr/>
        </p:nvSpPr>
        <p:spPr bwMode="auto">
          <a:xfrm>
            <a:off x="7308589" y="1232924"/>
            <a:ext cx="360040" cy="41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altLang="ja-JP" sz="1800" b="1" i="1" dirty="0"/>
              <a:t>z</a:t>
            </a:r>
          </a:p>
        </p:txBody>
      </p:sp>
      <p:graphicFrame>
        <p:nvGraphicFramePr>
          <p:cNvPr id="31" name="オブジェクト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456011"/>
              </p:ext>
            </p:extLst>
          </p:nvPr>
        </p:nvGraphicFramePr>
        <p:xfrm>
          <a:off x="6014570" y="1556814"/>
          <a:ext cx="25082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7" name="Equation" r:id="rId4" imgW="152280" imgH="393480" progId="Equation.DSMT4">
                  <p:embed/>
                </p:oleObj>
              </mc:Choice>
              <mc:Fallback>
                <p:oleObj name="Equation" r:id="rId4" imgW="152280" imgH="393480" progId="Equation.DSMT4">
                  <p:embed/>
                  <p:pic>
                    <p:nvPicPr>
                      <p:cNvPr id="54" name="オブジェクト 5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14570" y="1556814"/>
                        <a:ext cx="250825" cy="652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オブジェクト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807581"/>
              </p:ext>
            </p:extLst>
          </p:nvPr>
        </p:nvGraphicFramePr>
        <p:xfrm>
          <a:off x="5868144" y="3419475"/>
          <a:ext cx="4191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8" name="Equation" r:id="rId6" imgW="253800" imgH="393480" progId="Equation.DSMT4">
                  <p:embed/>
                </p:oleObj>
              </mc:Choice>
              <mc:Fallback>
                <p:oleObj name="Equation" r:id="rId6" imgW="253800" imgH="393480" progId="Equation.DSMT4">
                  <p:embed/>
                  <p:pic>
                    <p:nvPicPr>
                      <p:cNvPr id="31" name="オブジェクト 3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68144" y="3419475"/>
                        <a:ext cx="419100" cy="652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正方形/長方形 38"/>
          <p:cNvSpPr/>
          <p:nvPr/>
        </p:nvSpPr>
        <p:spPr>
          <a:xfrm>
            <a:off x="6372200" y="2330375"/>
            <a:ext cx="1656184" cy="12563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0" name="オブジェクト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577032"/>
              </p:ext>
            </p:extLst>
          </p:nvPr>
        </p:nvGraphicFramePr>
        <p:xfrm>
          <a:off x="8135655" y="2200950"/>
          <a:ext cx="3143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9" name="Equation" r:id="rId8" imgW="190440" imgH="177480" progId="Equation.DSMT4">
                  <p:embed/>
                </p:oleObj>
              </mc:Choice>
              <mc:Fallback>
                <p:oleObj name="Equation" r:id="rId8" imgW="190440" imgH="177480" progId="Equation.DSMT4">
                  <p:embed/>
                  <p:pic>
                    <p:nvPicPr>
                      <p:cNvPr id="38" name="オブジェクト 3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35655" y="2200950"/>
                        <a:ext cx="314325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オブジェクト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893644"/>
              </p:ext>
            </p:extLst>
          </p:nvPr>
        </p:nvGraphicFramePr>
        <p:xfrm>
          <a:off x="7384450" y="1916832"/>
          <a:ext cx="2095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0" name="Equation" r:id="rId10" imgW="126720" imgH="177480" progId="Equation.DSMT4">
                  <p:embed/>
                </p:oleObj>
              </mc:Choice>
              <mc:Fallback>
                <p:oleObj name="Equation" r:id="rId10" imgW="126720" imgH="177480" progId="Equation.DSMT4">
                  <p:embed/>
                  <p:pic>
                    <p:nvPicPr>
                      <p:cNvPr id="38" name="オブジェクト 3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84450" y="1916832"/>
                        <a:ext cx="209550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直線矢印コネクタ 41"/>
          <p:cNvCxnSpPr/>
          <p:nvPr/>
        </p:nvCxnSpPr>
        <p:spPr>
          <a:xfrm flipH="1">
            <a:off x="6372200" y="2204864"/>
            <a:ext cx="165618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オブジェクト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355309"/>
              </p:ext>
            </p:extLst>
          </p:nvPr>
        </p:nvGraphicFramePr>
        <p:xfrm>
          <a:off x="535499" y="5146022"/>
          <a:ext cx="1454493" cy="8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1" name="Equation" r:id="rId12" imgW="799920" imgH="482400" progId="Equation.DSMT4">
                  <p:embed/>
                </p:oleObj>
              </mc:Choice>
              <mc:Fallback>
                <p:oleObj name="Equation" r:id="rId12" imgW="799920" imgH="482400" progId="Equation.DSMT4">
                  <p:embed/>
                  <p:pic>
                    <p:nvPicPr>
                      <p:cNvPr id="38" name="オブジェクト 3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5499" y="5146022"/>
                        <a:ext cx="1454493" cy="881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オブジェクト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834566"/>
              </p:ext>
            </p:extLst>
          </p:nvPr>
        </p:nvGraphicFramePr>
        <p:xfrm>
          <a:off x="2308225" y="5170488"/>
          <a:ext cx="64008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2" name="Equation" r:id="rId14" imgW="4089240" imgH="482400" progId="Equation.DSMT4">
                  <p:embed/>
                </p:oleObj>
              </mc:Choice>
              <mc:Fallback>
                <p:oleObj name="Equation" r:id="rId14" imgW="4089240" imgH="482400" progId="Equation.DSMT4">
                  <p:embed/>
                  <p:pic>
                    <p:nvPicPr>
                      <p:cNvPr id="43" name="オブジェクト 4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308225" y="5170488"/>
                        <a:ext cx="6400800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114"/>
          <p:cNvSpPr txBox="1">
            <a:spLocks noChangeArrowheads="1"/>
          </p:cNvSpPr>
          <p:nvPr/>
        </p:nvSpPr>
        <p:spPr bwMode="auto">
          <a:xfrm>
            <a:off x="535499" y="1340947"/>
            <a:ext cx="2860025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altLang="ja-JP" sz="1800" b="1" dirty="0">
                <a:solidFill>
                  <a:srgbClr val="FF0000"/>
                </a:solidFill>
              </a:rPr>
              <a:t>x</a:t>
            </a:r>
            <a:r>
              <a:rPr lang="ja-JP" altLang="en-US" sz="1800" b="1" dirty="0">
                <a:solidFill>
                  <a:srgbClr val="FF0000"/>
                </a:solidFill>
              </a:rPr>
              <a:t>軸方向の力：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3826503" y="3573016"/>
            <a:ext cx="1001980" cy="288032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オブジェクト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977674"/>
              </p:ext>
            </p:extLst>
          </p:nvPr>
        </p:nvGraphicFramePr>
        <p:xfrm>
          <a:off x="4298658" y="3873954"/>
          <a:ext cx="31432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3" name="Equation" r:id="rId16" imgW="190440" imgH="228600" progId="Equation.DSMT4">
                  <p:embed/>
                </p:oleObj>
              </mc:Choice>
              <mc:Fallback>
                <p:oleObj name="Equation" r:id="rId16" imgW="190440" imgH="228600" progId="Equation.DSMT4">
                  <p:embed/>
                  <p:pic>
                    <p:nvPicPr>
                      <p:cNvPr id="38" name="オブジェクト 37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298658" y="3873954"/>
                        <a:ext cx="314325" cy="379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DCDB234-CB50-4EEF-8050-AA4ED3EF2BE1}"/>
              </a:ext>
            </a:extLst>
          </p:cNvPr>
          <p:cNvGrpSpPr/>
          <p:nvPr/>
        </p:nvGrpSpPr>
        <p:grpSpPr>
          <a:xfrm>
            <a:off x="2254388" y="2841535"/>
            <a:ext cx="6566084" cy="3938160"/>
            <a:chOff x="2254388" y="2841535"/>
            <a:chExt cx="6566084" cy="3938160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C44F6A86-4CC4-4178-8692-D75158E4DF2C}"/>
                </a:ext>
              </a:extLst>
            </p:cNvPr>
            <p:cNvGrpSpPr/>
            <p:nvPr/>
          </p:nvGrpSpPr>
          <p:grpSpPr>
            <a:xfrm>
              <a:off x="2254388" y="5223876"/>
              <a:ext cx="6566084" cy="1555819"/>
              <a:chOff x="2254388" y="5223876"/>
              <a:chExt cx="6566084" cy="1555819"/>
            </a:xfrm>
          </p:grpSpPr>
          <p:grpSp>
            <p:nvGrpSpPr>
              <p:cNvPr id="5" name="グループ化 4"/>
              <p:cNvGrpSpPr/>
              <p:nvPr/>
            </p:nvGrpSpPr>
            <p:grpSpPr>
              <a:xfrm>
                <a:off x="2254388" y="5969217"/>
                <a:ext cx="6566084" cy="810478"/>
                <a:chOff x="2461478" y="5178770"/>
                <a:chExt cx="6237707" cy="810478"/>
              </a:xfrm>
            </p:grpSpPr>
            <p:sp>
              <p:nvSpPr>
                <p:cNvPr id="46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2648790" y="5178770"/>
                  <a:ext cx="6050395" cy="8104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2800"/>
                    </a:lnSpc>
                    <a:defRPr/>
                  </a:pPr>
                  <a:r>
                    <a:rPr lang="ja-JP" altLang="en-US" sz="1800" b="1" dirty="0"/>
                    <a:t>　　を</a:t>
                  </a:r>
                  <a:r>
                    <a:rPr lang="ja-JP" altLang="en-US" sz="1800" b="1" dirty="0">
                      <a:solidFill>
                        <a:srgbClr val="FF0000"/>
                      </a:solidFill>
                    </a:rPr>
                    <a:t>断面一次モーメント（</a:t>
                  </a:r>
                  <a:r>
                    <a:rPr lang="en-US" altLang="ja-JP" sz="1800" b="1" dirty="0">
                      <a:solidFill>
                        <a:srgbClr val="FF0000"/>
                      </a:solidFill>
                    </a:rPr>
                    <a:t>Geometrical moment of area</a:t>
                  </a:r>
                  <a:r>
                    <a:rPr lang="ja-JP" altLang="en-US" sz="1800" b="1" dirty="0">
                      <a:solidFill>
                        <a:srgbClr val="FF0000"/>
                      </a:solidFill>
                    </a:rPr>
                    <a:t>）</a:t>
                  </a:r>
                  <a:r>
                    <a:rPr lang="ja-JP" altLang="en-US" sz="1800" b="1" dirty="0"/>
                    <a:t>と呼び，</a:t>
                  </a:r>
                  <a:r>
                    <a:rPr lang="ja-JP" altLang="en-US" sz="1800" b="1" dirty="0">
                      <a:solidFill>
                        <a:srgbClr val="FF0000"/>
                      </a:solidFill>
                    </a:rPr>
                    <a:t>中立軸はこれが</a:t>
                  </a:r>
                  <a:r>
                    <a:rPr lang="en-US" altLang="ja-JP" sz="1800" b="1" dirty="0">
                      <a:solidFill>
                        <a:srgbClr val="FF0000"/>
                      </a:solidFill>
                    </a:rPr>
                    <a:t>0</a:t>
                  </a:r>
                  <a:r>
                    <a:rPr lang="ja-JP" altLang="en-US" sz="1800" b="1" dirty="0"/>
                    <a:t>になる軸であることが分かる．</a:t>
                  </a:r>
                  <a:endParaRPr lang="en-US" altLang="ja-JP" sz="1800" b="1" dirty="0"/>
                </a:p>
              </p:txBody>
            </p:sp>
            <p:graphicFrame>
              <p:nvGraphicFramePr>
                <p:cNvPr id="50" name="オブジェクト 4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18466019"/>
                    </p:ext>
                  </p:extLst>
                </p:nvPr>
              </p:nvGraphicFramePr>
              <p:xfrm>
                <a:off x="2461478" y="5195386"/>
                <a:ext cx="534778" cy="42313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3164" name="Equation" r:id="rId18" imgW="419040" imgH="330120" progId="Equation.DSMT4">
                        <p:embed/>
                      </p:oleObj>
                    </mc:Choice>
                    <mc:Fallback>
                      <p:oleObj name="Equation" r:id="rId18" imgW="419040" imgH="330120" progId="Equation.DSMT4">
                        <p:embed/>
                        <p:pic>
                          <p:nvPicPr>
                            <p:cNvPr id="43" name="オブジェクト 42"/>
                            <p:cNvPicPr/>
                            <p:nvPr/>
                          </p:nvPicPr>
                          <p:blipFill>
                            <a:blip r:embed="rId1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461478" y="5195386"/>
                              <a:ext cx="534778" cy="42313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96600578-788A-44DC-A538-FDAD7FB62B28}"/>
                  </a:ext>
                </a:extLst>
              </p:cNvPr>
              <p:cNvSpPr/>
              <p:nvPr/>
            </p:nvSpPr>
            <p:spPr>
              <a:xfrm>
                <a:off x="5004048" y="5223876"/>
                <a:ext cx="790120" cy="66476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7FC65636-CE44-4942-A675-A323A5F66479}"/>
                </a:ext>
              </a:extLst>
            </p:cNvPr>
            <p:cNvCxnSpPr/>
            <p:nvPr/>
          </p:nvCxnSpPr>
          <p:spPr>
            <a:xfrm>
              <a:off x="6265395" y="2841535"/>
              <a:ext cx="197901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 Box 114">
              <a:extLst>
                <a:ext uri="{FF2B5EF4-FFF2-40B4-BE49-F238E27FC236}">
                  <a16:creationId xmlns:a16="http://schemas.microsoft.com/office/drawing/2014/main" id="{848AA555-CEC4-47BB-8D01-BCFEED4C5D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6838" y="2889608"/>
              <a:ext cx="1063582" cy="412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  <a:defRPr/>
              </a:pPr>
              <a:r>
                <a:rPr lang="ja-JP" altLang="en-US" sz="1800" b="1" dirty="0">
                  <a:solidFill>
                    <a:srgbClr val="FF0000"/>
                  </a:solidFill>
                </a:rPr>
                <a:t>中立軸</a:t>
              </a:r>
              <a:endParaRPr lang="en-US" altLang="ja-JP" sz="1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BE948EAC-634C-4E65-A41F-F50DF4E47450}"/>
              </a:ext>
            </a:extLst>
          </p:cNvPr>
          <p:cNvGrpSpPr/>
          <p:nvPr/>
        </p:nvGrpSpPr>
        <p:grpSpPr>
          <a:xfrm>
            <a:off x="6255235" y="3359656"/>
            <a:ext cx="2137878" cy="1379032"/>
            <a:chOff x="6255235" y="3359656"/>
            <a:chExt cx="2137878" cy="1379032"/>
          </a:xfrm>
        </p:grpSpPr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974AA86F-0185-40F1-AE4B-8E3F44B8AB78}"/>
                </a:ext>
              </a:extLst>
            </p:cNvPr>
            <p:cNvCxnSpPr/>
            <p:nvPr/>
          </p:nvCxnSpPr>
          <p:spPr>
            <a:xfrm>
              <a:off x="6255235" y="3359656"/>
              <a:ext cx="1979013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 Box 114">
              <a:extLst>
                <a:ext uri="{FF2B5EF4-FFF2-40B4-BE49-F238E27FC236}">
                  <a16:creationId xmlns:a16="http://schemas.microsoft.com/office/drawing/2014/main" id="{FEF1BC14-8AD2-48CD-97D1-F9B188242A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2199" y="3376956"/>
              <a:ext cx="1694771" cy="412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  <a:defRPr/>
              </a:pPr>
              <a:r>
                <a:rPr lang="ja-JP" altLang="en-US" sz="1800" b="1" dirty="0">
                  <a:solidFill>
                    <a:srgbClr val="0070C0"/>
                  </a:solidFill>
                </a:rPr>
                <a:t>中立軸じゃない</a:t>
              </a:r>
              <a:endParaRPr lang="en-US" altLang="ja-JP" sz="1800" b="1" dirty="0">
                <a:solidFill>
                  <a:srgbClr val="0070C0"/>
                </a:solidFill>
              </a:endParaRPr>
            </a:p>
          </p:txBody>
        </p:sp>
        <p:graphicFrame>
          <p:nvGraphicFramePr>
            <p:cNvPr id="14" name="オブジェクト 13">
              <a:extLst>
                <a:ext uri="{FF2B5EF4-FFF2-40B4-BE49-F238E27FC236}">
                  <a16:creationId xmlns:a16="http://schemas.microsoft.com/office/drawing/2014/main" id="{F925431B-DA07-4112-94E7-E3A5899555B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6880254"/>
                </p:ext>
              </p:extLst>
            </p:nvPr>
          </p:nvGraphicFramePr>
          <p:xfrm>
            <a:off x="7100888" y="3840163"/>
            <a:ext cx="1292225" cy="898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65" name="Equation" r:id="rId20" imgW="723600" imgH="482400" progId="Equation.DSMT4">
                    <p:embed/>
                  </p:oleObj>
                </mc:Choice>
                <mc:Fallback>
                  <p:oleObj name="Equation" r:id="rId20" imgW="723600" imgH="482400" progId="Equation.DSMT4">
                    <p:embed/>
                    <p:pic>
                      <p:nvPicPr>
                        <p:cNvPr id="0" name="Object 9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00888" y="3840163"/>
                          <a:ext cx="1292225" cy="8985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6611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断面の力学（断面一次モーメント）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12" name="Text Box 114"/>
          <p:cNvSpPr txBox="1">
            <a:spLocks noChangeArrowheads="1"/>
          </p:cNvSpPr>
          <p:nvPr/>
        </p:nvSpPr>
        <p:spPr bwMode="auto">
          <a:xfrm>
            <a:off x="535499" y="1201559"/>
            <a:ext cx="3028389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断面一次モーメント補足：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364088" y="2416501"/>
            <a:ext cx="1656184" cy="19398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Text Box 114"/>
          <p:cNvSpPr txBox="1">
            <a:spLocks noChangeArrowheads="1"/>
          </p:cNvSpPr>
          <p:nvPr/>
        </p:nvSpPr>
        <p:spPr bwMode="auto">
          <a:xfrm>
            <a:off x="4665876" y="3408893"/>
            <a:ext cx="360040" cy="41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altLang="ja-JP" sz="1800" b="1" i="1" dirty="0"/>
              <a:t>y</a:t>
            </a:r>
          </a:p>
        </p:txBody>
      </p:sp>
      <p:cxnSp>
        <p:nvCxnSpPr>
          <p:cNvPr id="28" name="直線矢印コネクタ 27"/>
          <p:cNvCxnSpPr/>
          <p:nvPr/>
        </p:nvCxnSpPr>
        <p:spPr>
          <a:xfrm flipH="1">
            <a:off x="4786056" y="3420182"/>
            <a:ext cx="138109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rot="5400000" flipH="1">
            <a:off x="5486532" y="2738159"/>
            <a:ext cx="13810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114"/>
          <p:cNvSpPr txBox="1">
            <a:spLocks noChangeArrowheads="1"/>
          </p:cNvSpPr>
          <p:nvPr/>
        </p:nvSpPr>
        <p:spPr bwMode="auto">
          <a:xfrm>
            <a:off x="6300477" y="1800282"/>
            <a:ext cx="360040" cy="41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altLang="ja-JP" sz="1800" b="1" i="1" dirty="0"/>
              <a:t>z</a:t>
            </a:r>
          </a:p>
        </p:txBody>
      </p:sp>
      <p:graphicFrame>
        <p:nvGraphicFramePr>
          <p:cNvPr id="31" name="オブジェクト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448910"/>
              </p:ext>
            </p:extLst>
          </p:nvPr>
        </p:nvGraphicFramePr>
        <p:xfrm>
          <a:off x="5006458" y="2124172"/>
          <a:ext cx="25082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58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31" name="オブジェクト 3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6458" y="2124172"/>
                        <a:ext cx="250825" cy="652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オブジェクト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621666"/>
              </p:ext>
            </p:extLst>
          </p:nvPr>
        </p:nvGraphicFramePr>
        <p:xfrm>
          <a:off x="4860032" y="3986833"/>
          <a:ext cx="4191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59" name="Equation" r:id="rId5" imgW="253800" imgH="393480" progId="Equation.DSMT4">
                  <p:embed/>
                </p:oleObj>
              </mc:Choice>
              <mc:Fallback>
                <p:oleObj name="Equation" r:id="rId5" imgW="253800" imgH="393480" progId="Equation.DSMT4">
                  <p:embed/>
                  <p:pic>
                    <p:nvPicPr>
                      <p:cNvPr id="38" name="オブジェクト 3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60032" y="3986833"/>
                        <a:ext cx="419100" cy="652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正方形/長方形 38"/>
          <p:cNvSpPr/>
          <p:nvPr/>
        </p:nvSpPr>
        <p:spPr>
          <a:xfrm>
            <a:off x="5364088" y="2897733"/>
            <a:ext cx="1656184" cy="12563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0" name="オブジェクト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675003"/>
              </p:ext>
            </p:extLst>
          </p:nvPr>
        </p:nvGraphicFramePr>
        <p:xfrm>
          <a:off x="7127543" y="2768308"/>
          <a:ext cx="3143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60" name="Equation" r:id="rId7" imgW="190440" imgH="177480" progId="Equation.DSMT4">
                  <p:embed/>
                </p:oleObj>
              </mc:Choice>
              <mc:Fallback>
                <p:oleObj name="Equation" r:id="rId7" imgW="190440" imgH="177480" progId="Equation.DSMT4">
                  <p:embed/>
                  <p:pic>
                    <p:nvPicPr>
                      <p:cNvPr id="40" name="オブジェクト 3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27543" y="2768308"/>
                        <a:ext cx="314325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オブジェクト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754963"/>
              </p:ext>
            </p:extLst>
          </p:nvPr>
        </p:nvGraphicFramePr>
        <p:xfrm>
          <a:off x="6376338" y="2484190"/>
          <a:ext cx="2095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61" name="Equation" r:id="rId9" imgW="126720" imgH="177480" progId="Equation.DSMT4">
                  <p:embed/>
                </p:oleObj>
              </mc:Choice>
              <mc:Fallback>
                <p:oleObj name="Equation" r:id="rId9" imgW="126720" imgH="177480" progId="Equation.DSMT4">
                  <p:embed/>
                  <p:pic>
                    <p:nvPicPr>
                      <p:cNvPr id="41" name="オブジェクト 4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76338" y="2484190"/>
                        <a:ext cx="209550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直線矢印コネクタ 41"/>
          <p:cNvCxnSpPr/>
          <p:nvPr/>
        </p:nvCxnSpPr>
        <p:spPr>
          <a:xfrm flipH="1">
            <a:off x="5364088" y="2772222"/>
            <a:ext cx="165618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正方形/長方形 50"/>
          <p:cNvSpPr/>
          <p:nvPr/>
        </p:nvSpPr>
        <p:spPr>
          <a:xfrm>
            <a:off x="1598623" y="2431546"/>
            <a:ext cx="1656184" cy="19398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Text Box 114"/>
          <p:cNvSpPr txBox="1">
            <a:spLocks noChangeArrowheads="1"/>
          </p:cNvSpPr>
          <p:nvPr/>
        </p:nvSpPr>
        <p:spPr bwMode="auto">
          <a:xfrm>
            <a:off x="900411" y="4371349"/>
            <a:ext cx="360040" cy="41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altLang="ja-JP" sz="1800" b="1" i="1" dirty="0"/>
              <a:t>y</a:t>
            </a:r>
          </a:p>
        </p:txBody>
      </p:sp>
      <p:cxnSp>
        <p:nvCxnSpPr>
          <p:cNvPr id="53" name="直線矢印コネクタ 52"/>
          <p:cNvCxnSpPr/>
          <p:nvPr/>
        </p:nvCxnSpPr>
        <p:spPr>
          <a:xfrm flipH="1">
            <a:off x="1020591" y="4372590"/>
            <a:ext cx="138109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 flipV="1">
            <a:off x="2416667" y="2124172"/>
            <a:ext cx="0" cy="224727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Box 114"/>
          <p:cNvSpPr txBox="1">
            <a:spLocks noChangeArrowheads="1"/>
          </p:cNvSpPr>
          <p:nvPr/>
        </p:nvSpPr>
        <p:spPr bwMode="auto">
          <a:xfrm>
            <a:off x="2535012" y="1815327"/>
            <a:ext cx="360040" cy="41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altLang="ja-JP" sz="1800" b="1" i="1" dirty="0"/>
              <a:t>z</a:t>
            </a:r>
          </a:p>
        </p:txBody>
      </p:sp>
      <p:graphicFrame>
        <p:nvGraphicFramePr>
          <p:cNvPr id="56" name="オブジェクト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39474"/>
              </p:ext>
            </p:extLst>
          </p:nvPr>
        </p:nvGraphicFramePr>
        <p:xfrm>
          <a:off x="1262063" y="2319338"/>
          <a:ext cx="207962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62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31" name="オブジェクト 3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62063" y="2319338"/>
                        <a:ext cx="207962" cy="293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オブジェクト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396893"/>
              </p:ext>
            </p:extLst>
          </p:nvPr>
        </p:nvGraphicFramePr>
        <p:xfrm>
          <a:off x="1269518" y="4019376"/>
          <a:ext cx="20955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63" name="Equation" r:id="rId13" imgW="126720" imgH="177480" progId="Equation.DSMT4">
                  <p:embed/>
                </p:oleObj>
              </mc:Choice>
              <mc:Fallback>
                <p:oleObj name="Equation" r:id="rId13" imgW="126720" imgH="177480" progId="Equation.DSMT4">
                  <p:embed/>
                  <p:pic>
                    <p:nvPicPr>
                      <p:cNvPr id="38" name="オブジェクト 3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69518" y="4019376"/>
                        <a:ext cx="209550" cy="293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正方形/長方形 57"/>
          <p:cNvSpPr/>
          <p:nvPr/>
        </p:nvSpPr>
        <p:spPr>
          <a:xfrm>
            <a:off x="1598623" y="2912778"/>
            <a:ext cx="1656184" cy="12563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9" name="オブジェクト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396458"/>
              </p:ext>
            </p:extLst>
          </p:nvPr>
        </p:nvGraphicFramePr>
        <p:xfrm>
          <a:off x="3362078" y="2783353"/>
          <a:ext cx="3143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64" name="Equation" r:id="rId7" imgW="190440" imgH="177480" progId="Equation.DSMT4">
                  <p:embed/>
                </p:oleObj>
              </mc:Choice>
              <mc:Fallback>
                <p:oleObj name="Equation" r:id="rId7" imgW="190440" imgH="177480" progId="Equation.DSMT4">
                  <p:embed/>
                  <p:pic>
                    <p:nvPicPr>
                      <p:cNvPr id="40" name="オブジェクト 3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62078" y="2783353"/>
                        <a:ext cx="314325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オブジェクト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441837"/>
              </p:ext>
            </p:extLst>
          </p:nvPr>
        </p:nvGraphicFramePr>
        <p:xfrm>
          <a:off x="2610873" y="2499235"/>
          <a:ext cx="2095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65" name="Equation" r:id="rId9" imgW="126720" imgH="177480" progId="Equation.DSMT4">
                  <p:embed/>
                </p:oleObj>
              </mc:Choice>
              <mc:Fallback>
                <p:oleObj name="Equation" r:id="rId9" imgW="126720" imgH="177480" progId="Equation.DSMT4">
                  <p:embed/>
                  <p:pic>
                    <p:nvPicPr>
                      <p:cNvPr id="41" name="オブジェクト 4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10873" y="2499235"/>
                        <a:ext cx="209550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直線矢印コネクタ 60"/>
          <p:cNvCxnSpPr/>
          <p:nvPr/>
        </p:nvCxnSpPr>
        <p:spPr>
          <a:xfrm flipH="1">
            <a:off x="1598623" y="2787267"/>
            <a:ext cx="165618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114"/>
          <p:cNvSpPr txBox="1">
            <a:spLocks noChangeArrowheads="1"/>
          </p:cNvSpPr>
          <p:nvPr/>
        </p:nvSpPr>
        <p:spPr bwMode="auto">
          <a:xfrm>
            <a:off x="6177078" y="3171566"/>
            <a:ext cx="1083532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中立軸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64" name="オブジェクト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933955"/>
              </p:ext>
            </p:extLst>
          </p:nvPr>
        </p:nvGraphicFramePr>
        <p:xfrm>
          <a:off x="685800" y="5080000"/>
          <a:ext cx="312102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66" name="Equation" r:id="rId15" imgW="1993680" imgH="634680" progId="Equation.DSMT4">
                  <p:embed/>
                </p:oleObj>
              </mc:Choice>
              <mc:Fallback>
                <p:oleObj name="Equation" r:id="rId15" imgW="1993680" imgH="634680" progId="Equation.DSMT4">
                  <p:embed/>
                  <p:pic>
                    <p:nvPicPr>
                      <p:cNvPr id="45" name="オブジェクト 4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5800" y="5080000"/>
                        <a:ext cx="3121025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オブジェクト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746130"/>
              </p:ext>
            </p:extLst>
          </p:nvPr>
        </p:nvGraphicFramePr>
        <p:xfrm>
          <a:off x="4443413" y="4832350"/>
          <a:ext cx="4516437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67" name="Equation" r:id="rId17" imgW="2997000" imgH="863280" progId="Equation.DSMT4">
                  <p:embed/>
                </p:oleObj>
              </mc:Choice>
              <mc:Fallback>
                <p:oleObj name="Equation" r:id="rId17" imgW="2997000" imgH="863280" progId="Equation.DSMT4">
                  <p:embed/>
                  <p:pic>
                    <p:nvPicPr>
                      <p:cNvPr id="64" name="オブジェクト 6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443413" y="4832350"/>
                        <a:ext cx="4516437" cy="131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14">
            <a:extLst>
              <a:ext uri="{FF2B5EF4-FFF2-40B4-BE49-F238E27FC236}">
                <a16:creationId xmlns:a16="http://schemas.microsoft.com/office/drawing/2014/main" id="{92AC527B-536C-40E3-A9DA-A4824F04A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258" y="4398029"/>
            <a:ext cx="1861614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中立軸じゃない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90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断面の力学（曲げモーメント）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12" name="Text Box 114"/>
          <p:cNvSpPr txBox="1">
            <a:spLocks noChangeArrowheads="1"/>
          </p:cNvSpPr>
          <p:nvPr/>
        </p:nvSpPr>
        <p:spPr bwMode="auto">
          <a:xfrm>
            <a:off x="395536" y="4758525"/>
            <a:ext cx="7632848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断面内に作用する</a:t>
            </a:r>
            <a:r>
              <a:rPr lang="en-US" altLang="ja-JP" sz="1800" b="1" dirty="0">
                <a:solidFill>
                  <a:srgbClr val="FF0000"/>
                </a:solidFill>
              </a:rPr>
              <a:t>y</a:t>
            </a:r>
            <a:r>
              <a:rPr lang="ja-JP" altLang="en-US" sz="1800" b="1" dirty="0">
                <a:solidFill>
                  <a:srgbClr val="FF0000"/>
                </a:solidFill>
              </a:rPr>
              <a:t>軸周りの曲げモーメント</a:t>
            </a:r>
            <a:r>
              <a:rPr lang="en-US" altLang="ja-JP" sz="1800" b="1" dirty="0">
                <a:solidFill>
                  <a:srgbClr val="FF0000"/>
                </a:solidFill>
              </a:rPr>
              <a:t>M</a:t>
            </a:r>
            <a:r>
              <a:rPr lang="ja-JP" altLang="en-US" sz="1800" b="1" dirty="0">
                <a:solidFill>
                  <a:srgbClr val="FF0000"/>
                </a:solidFill>
              </a:rPr>
              <a:t>を計算する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/>
          <a:srcRect l="46366" t="36331" r="16838" b="20349"/>
          <a:stretch/>
        </p:blipFill>
        <p:spPr>
          <a:xfrm>
            <a:off x="537508" y="1325695"/>
            <a:ext cx="4619479" cy="3254633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2640797" y="1475778"/>
            <a:ext cx="2346174" cy="1964512"/>
            <a:chOff x="5499980" y="3247743"/>
            <a:chExt cx="1591479" cy="1332586"/>
          </a:xfrm>
        </p:grpSpPr>
        <p:cxnSp>
          <p:nvCxnSpPr>
            <p:cNvPr id="26" name="直線矢印コネクタ 25"/>
            <p:cNvCxnSpPr/>
            <p:nvPr/>
          </p:nvCxnSpPr>
          <p:spPr>
            <a:xfrm flipV="1">
              <a:off x="6304278" y="3501008"/>
              <a:ext cx="104269" cy="7933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 Box 114"/>
            <p:cNvSpPr txBox="1">
              <a:spLocks noChangeArrowheads="1"/>
            </p:cNvSpPr>
            <p:nvPr/>
          </p:nvSpPr>
          <p:spPr bwMode="auto">
            <a:xfrm>
              <a:off x="6731419" y="3869428"/>
              <a:ext cx="360040" cy="451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  <a:defRPr/>
              </a:pPr>
              <a:r>
                <a:rPr lang="en-US" altLang="ja-JP" sz="1800" b="1" i="1" dirty="0"/>
                <a:t>x</a:t>
              </a:r>
            </a:p>
          </p:txBody>
        </p:sp>
        <p:sp>
          <p:nvSpPr>
            <p:cNvPr id="33" name="Text Box 114"/>
            <p:cNvSpPr txBox="1">
              <a:spLocks noChangeArrowheads="1"/>
            </p:cNvSpPr>
            <p:nvPr/>
          </p:nvSpPr>
          <p:spPr bwMode="auto">
            <a:xfrm>
              <a:off x="6206511" y="3247743"/>
              <a:ext cx="360040" cy="415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  <a:defRPr/>
              </a:pPr>
              <a:r>
                <a:rPr lang="en-US" altLang="ja-JP" sz="1800" b="1" i="1" dirty="0"/>
                <a:t>z</a:t>
              </a:r>
            </a:p>
          </p:txBody>
        </p:sp>
        <p:cxnSp>
          <p:nvCxnSpPr>
            <p:cNvPr id="34" name="直線コネクタ 33"/>
            <p:cNvCxnSpPr/>
            <p:nvPr/>
          </p:nvCxnSpPr>
          <p:spPr>
            <a:xfrm flipH="1" flipV="1">
              <a:off x="6111706" y="3889715"/>
              <a:ext cx="548526" cy="12664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flipV="1">
              <a:off x="6047184" y="3872337"/>
              <a:ext cx="64522" cy="603679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flipH="1" flipV="1">
              <a:off x="6047184" y="4476015"/>
              <a:ext cx="469032" cy="104314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 flipV="1">
              <a:off x="6273769" y="4078345"/>
              <a:ext cx="746503" cy="21893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V="1">
              <a:off x="6536267" y="4028026"/>
              <a:ext cx="112676" cy="5326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/>
            <p:cNvCxnSpPr/>
            <p:nvPr/>
          </p:nvCxnSpPr>
          <p:spPr>
            <a:xfrm flipH="1" flipV="1">
              <a:off x="5664487" y="4125820"/>
              <a:ext cx="609283" cy="1685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 Box 114"/>
            <p:cNvSpPr txBox="1">
              <a:spLocks noChangeArrowheads="1"/>
            </p:cNvSpPr>
            <p:nvPr/>
          </p:nvSpPr>
          <p:spPr bwMode="auto">
            <a:xfrm>
              <a:off x="5499980" y="3971706"/>
              <a:ext cx="360040" cy="415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  <a:defRPr/>
              </a:pPr>
              <a:r>
                <a:rPr lang="en-US" altLang="ja-JP" sz="1800" b="1" i="1" dirty="0"/>
                <a:t>y</a:t>
              </a:r>
            </a:p>
          </p:txBody>
        </p:sp>
      </p:grpSp>
      <p:sp>
        <p:nvSpPr>
          <p:cNvPr id="4" name="正方形/長方形 3"/>
          <p:cNvSpPr/>
          <p:nvPr/>
        </p:nvSpPr>
        <p:spPr>
          <a:xfrm>
            <a:off x="6372200" y="1849143"/>
            <a:ext cx="1656184" cy="19398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Text Box 114"/>
          <p:cNvSpPr txBox="1">
            <a:spLocks noChangeArrowheads="1"/>
          </p:cNvSpPr>
          <p:nvPr/>
        </p:nvSpPr>
        <p:spPr bwMode="auto">
          <a:xfrm>
            <a:off x="5673988" y="2841535"/>
            <a:ext cx="360040" cy="41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altLang="ja-JP" sz="1800" b="1" i="1" dirty="0"/>
              <a:t>y</a:t>
            </a:r>
          </a:p>
        </p:txBody>
      </p:sp>
      <p:cxnSp>
        <p:nvCxnSpPr>
          <p:cNvPr id="28" name="直線矢印コネクタ 27"/>
          <p:cNvCxnSpPr/>
          <p:nvPr/>
        </p:nvCxnSpPr>
        <p:spPr>
          <a:xfrm flipH="1">
            <a:off x="5794168" y="2852824"/>
            <a:ext cx="13810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rot="5400000" flipH="1">
            <a:off x="6494644" y="2170801"/>
            <a:ext cx="13810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114"/>
          <p:cNvSpPr txBox="1">
            <a:spLocks noChangeArrowheads="1"/>
          </p:cNvSpPr>
          <p:nvPr/>
        </p:nvSpPr>
        <p:spPr bwMode="auto">
          <a:xfrm>
            <a:off x="7308589" y="1232924"/>
            <a:ext cx="360040" cy="41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altLang="ja-JP" sz="1800" b="1" i="1" dirty="0"/>
              <a:t>z</a:t>
            </a:r>
          </a:p>
        </p:txBody>
      </p:sp>
      <p:graphicFrame>
        <p:nvGraphicFramePr>
          <p:cNvPr id="31" name="オブジェクト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456011"/>
              </p:ext>
            </p:extLst>
          </p:nvPr>
        </p:nvGraphicFramePr>
        <p:xfrm>
          <a:off x="6014570" y="1556814"/>
          <a:ext cx="25082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12" name="Equation" r:id="rId5" imgW="152280" imgH="393480" progId="Equation.DSMT4">
                  <p:embed/>
                </p:oleObj>
              </mc:Choice>
              <mc:Fallback>
                <p:oleObj name="Equation" r:id="rId5" imgW="152280" imgH="393480" progId="Equation.DSMT4">
                  <p:embed/>
                  <p:pic>
                    <p:nvPicPr>
                      <p:cNvPr id="31" name="オブジェクト 3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4570" y="1556814"/>
                        <a:ext cx="250825" cy="652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オブジェクト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406436"/>
              </p:ext>
            </p:extLst>
          </p:nvPr>
        </p:nvGraphicFramePr>
        <p:xfrm>
          <a:off x="5868144" y="3419475"/>
          <a:ext cx="4191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13" name="Equation" r:id="rId7" imgW="253800" imgH="393480" progId="Equation.DSMT4">
                  <p:embed/>
                </p:oleObj>
              </mc:Choice>
              <mc:Fallback>
                <p:oleObj name="Equation" r:id="rId7" imgW="253800" imgH="393480" progId="Equation.DSMT4">
                  <p:embed/>
                  <p:pic>
                    <p:nvPicPr>
                      <p:cNvPr id="38" name="オブジェクト 3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68144" y="3419475"/>
                        <a:ext cx="419100" cy="652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正方形/長方形 38"/>
          <p:cNvSpPr/>
          <p:nvPr/>
        </p:nvSpPr>
        <p:spPr>
          <a:xfrm>
            <a:off x="6372200" y="2330375"/>
            <a:ext cx="1656184" cy="12563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0" name="オブジェクト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577032"/>
              </p:ext>
            </p:extLst>
          </p:nvPr>
        </p:nvGraphicFramePr>
        <p:xfrm>
          <a:off x="8135655" y="2200950"/>
          <a:ext cx="3143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14" name="Equation" r:id="rId9" imgW="190440" imgH="177480" progId="Equation.DSMT4">
                  <p:embed/>
                </p:oleObj>
              </mc:Choice>
              <mc:Fallback>
                <p:oleObj name="Equation" r:id="rId9" imgW="190440" imgH="177480" progId="Equation.DSMT4">
                  <p:embed/>
                  <p:pic>
                    <p:nvPicPr>
                      <p:cNvPr id="40" name="オブジェクト 3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135655" y="2200950"/>
                        <a:ext cx="314325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オブジェクト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893644"/>
              </p:ext>
            </p:extLst>
          </p:nvPr>
        </p:nvGraphicFramePr>
        <p:xfrm>
          <a:off x="7384450" y="1916832"/>
          <a:ext cx="2095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15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41" name="オブジェクト 4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384450" y="1916832"/>
                        <a:ext cx="209550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直線矢印コネクタ 41"/>
          <p:cNvCxnSpPr/>
          <p:nvPr/>
        </p:nvCxnSpPr>
        <p:spPr>
          <a:xfrm flipH="1">
            <a:off x="6372200" y="2204864"/>
            <a:ext cx="165618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オブジェクト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953585"/>
              </p:ext>
            </p:extLst>
          </p:nvPr>
        </p:nvGraphicFramePr>
        <p:xfrm>
          <a:off x="110394" y="5321529"/>
          <a:ext cx="1612654" cy="831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16" name="Equation" r:id="rId13" imgW="939600" imgH="482400" progId="Equation.DSMT4">
                  <p:embed/>
                </p:oleObj>
              </mc:Choice>
              <mc:Fallback>
                <p:oleObj name="Equation" r:id="rId13" imgW="939600" imgH="482400" progId="Equation.DSMT4">
                  <p:embed/>
                  <p:pic>
                    <p:nvPicPr>
                      <p:cNvPr id="43" name="オブジェクト 4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0394" y="5321529"/>
                        <a:ext cx="1612654" cy="831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114"/>
          <p:cNvSpPr txBox="1">
            <a:spLocks noChangeArrowheads="1"/>
          </p:cNvSpPr>
          <p:nvPr/>
        </p:nvSpPr>
        <p:spPr bwMode="auto">
          <a:xfrm>
            <a:off x="535499" y="1340947"/>
            <a:ext cx="2860025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altLang="ja-JP" sz="1800" b="1" dirty="0">
                <a:solidFill>
                  <a:srgbClr val="FF0000"/>
                </a:solidFill>
              </a:rPr>
              <a:t>y</a:t>
            </a:r>
            <a:r>
              <a:rPr lang="ja-JP" altLang="en-US" sz="1800" b="1" dirty="0">
                <a:solidFill>
                  <a:srgbClr val="FF0000"/>
                </a:solidFill>
              </a:rPr>
              <a:t>軸周りの曲げモーメント：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49" name="Text Box 114"/>
          <p:cNvSpPr txBox="1">
            <a:spLocks noChangeArrowheads="1"/>
          </p:cNvSpPr>
          <p:nvPr/>
        </p:nvSpPr>
        <p:spPr bwMode="auto">
          <a:xfrm>
            <a:off x="395536" y="6256426"/>
            <a:ext cx="4060660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モーメント＝力（</a:t>
            </a:r>
            <a:r>
              <a:rPr lang="en-US" altLang="ja-JP" sz="1800" b="1" dirty="0" err="1">
                <a:solidFill>
                  <a:srgbClr val="FF0000"/>
                </a:solidFill>
              </a:rPr>
              <a:t>σ</a:t>
            </a:r>
            <a:r>
              <a:rPr lang="en-US" altLang="ja-JP" sz="1400" b="1" dirty="0" err="1">
                <a:solidFill>
                  <a:srgbClr val="FF0000"/>
                </a:solidFill>
              </a:rPr>
              <a:t>x</a:t>
            </a:r>
            <a:r>
              <a:rPr lang="en-US" altLang="ja-JP" sz="1800" b="1" dirty="0">
                <a:solidFill>
                  <a:srgbClr val="FF0000"/>
                </a:solidFill>
              </a:rPr>
              <a:t>*</a:t>
            </a:r>
            <a:r>
              <a:rPr lang="en-US" altLang="ja-JP" sz="1800" b="1" i="1" dirty="0" err="1">
                <a:solidFill>
                  <a:srgbClr val="FF0000"/>
                </a:solidFill>
              </a:rPr>
              <a:t>dA</a:t>
            </a:r>
            <a:r>
              <a:rPr lang="ja-JP" altLang="en-US" sz="1800" b="1" dirty="0">
                <a:solidFill>
                  <a:srgbClr val="FF0000"/>
                </a:solidFill>
              </a:rPr>
              <a:t>）</a:t>
            </a:r>
            <a:r>
              <a:rPr lang="en-US" altLang="ja-JP" sz="1800" b="1" dirty="0">
                <a:solidFill>
                  <a:srgbClr val="FF0000"/>
                </a:solidFill>
              </a:rPr>
              <a:t>* </a:t>
            </a:r>
            <a:r>
              <a:rPr lang="ja-JP" altLang="en-US" sz="1800" b="1" dirty="0">
                <a:solidFill>
                  <a:srgbClr val="FF0000"/>
                </a:solidFill>
              </a:rPr>
              <a:t>距離（</a:t>
            </a:r>
            <a:r>
              <a:rPr lang="en-US" altLang="ja-JP" sz="1800" b="1" dirty="0">
                <a:solidFill>
                  <a:srgbClr val="FF0000"/>
                </a:solidFill>
              </a:rPr>
              <a:t>z</a:t>
            </a:r>
            <a:r>
              <a:rPr lang="ja-JP" altLang="en-US" sz="1800" b="1" dirty="0">
                <a:solidFill>
                  <a:srgbClr val="FF0000"/>
                </a:solidFill>
              </a:rPr>
              <a:t>）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50" name="オブジェクト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598106"/>
              </p:ext>
            </p:extLst>
          </p:nvPr>
        </p:nvGraphicFramePr>
        <p:xfrm>
          <a:off x="1691679" y="5311991"/>
          <a:ext cx="7296623" cy="831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17" name="Equation" r:id="rId15" imgW="4254480" imgH="482400" progId="Equation.DSMT4">
                  <p:embed/>
                </p:oleObj>
              </mc:Choice>
              <mc:Fallback>
                <p:oleObj name="Equation" r:id="rId15" imgW="4254480" imgH="482400" progId="Equation.DSMT4">
                  <p:embed/>
                  <p:pic>
                    <p:nvPicPr>
                      <p:cNvPr id="43" name="オブジェクト 4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91679" y="5311991"/>
                        <a:ext cx="7296623" cy="831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円弧 15"/>
          <p:cNvSpPr/>
          <p:nvPr/>
        </p:nvSpPr>
        <p:spPr>
          <a:xfrm>
            <a:off x="4351254" y="3466263"/>
            <a:ext cx="530774" cy="709535"/>
          </a:xfrm>
          <a:prstGeom prst="arc">
            <a:avLst>
              <a:gd name="adj1" fmla="val 6361890"/>
              <a:gd name="adj2" fmla="val 0"/>
            </a:avLst>
          </a:pr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3" name="オブジェクト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92845"/>
              </p:ext>
            </p:extLst>
          </p:nvPr>
        </p:nvGraphicFramePr>
        <p:xfrm>
          <a:off x="4585696" y="3823999"/>
          <a:ext cx="369888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18" name="Equation" r:id="rId17" imgW="203040" imgH="164880" progId="Equation.DSMT4">
                  <p:embed/>
                </p:oleObj>
              </mc:Choice>
              <mc:Fallback>
                <p:oleObj name="Equation" r:id="rId17" imgW="203040" imgH="164880" progId="Equation.DSMT4">
                  <p:embed/>
                  <p:pic>
                    <p:nvPicPr>
                      <p:cNvPr id="43" name="オブジェクト 4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585696" y="3823999"/>
                        <a:ext cx="369888" cy="30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D193153F-7A9C-4B19-9770-8EAF21C9E7E0}"/>
              </a:ext>
            </a:extLst>
          </p:cNvPr>
          <p:cNvGrpSpPr/>
          <p:nvPr/>
        </p:nvGrpSpPr>
        <p:grpSpPr>
          <a:xfrm>
            <a:off x="3666076" y="4183679"/>
            <a:ext cx="5372167" cy="1929784"/>
            <a:chOff x="3666076" y="4183679"/>
            <a:chExt cx="5372167" cy="1929784"/>
          </a:xfrm>
        </p:grpSpPr>
        <p:sp>
          <p:nvSpPr>
            <p:cNvPr id="51" name="Text Box 114"/>
            <p:cNvSpPr txBox="1">
              <a:spLocks noChangeArrowheads="1"/>
            </p:cNvSpPr>
            <p:nvPr/>
          </p:nvSpPr>
          <p:spPr bwMode="auto">
            <a:xfrm>
              <a:off x="6149756" y="4183679"/>
              <a:ext cx="2888487" cy="919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  <a:defRPr/>
              </a:pPr>
              <a:r>
                <a:rPr lang="ja-JP" altLang="en-US" sz="1800" b="1" dirty="0">
                  <a:solidFill>
                    <a:srgbClr val="FF0000"/>
                  </a:solidFill>
                </a:rPr>
                <a:t>断面二次モーメント</a:t>
              </a:r>
              <a:r>
                <a:rPr lang="en-US" altLang="ja-JP" sz="1800" b="1" dirty="0">
                  <a:solidFill>
                    <a:srgbClr val="FF0000"/>
                  </a:solidFill>
                </a:rPr>
                <a:t>I</a:t>
              </a:r>
              <a:r>
                <a:rPr lang="ja-JP" altLang="en-US" sz="1800" b="1" dirty="0">
                  <a:solidFill>
                    <a:srgbClr val="FF0000"/>
                  </a:solidFill>
                </a:rPr>
                <a:t>と呼ぶ</a:t>
              </a:r>
              <a:endParaRPr lang="en-US" altLang="ja-JP" sz="1800" b="1" dirty="0">
                <a:solidFill>
                  <a:srgbClr val="FF0000"/>
                </a:solidFill>
              </a:endParaRPr>
            </a:p>
            <a:p>
              <a:pPr>
                <a:lnSpc>
                  <a:spcPts val="2200"/>
                </a:lnSpc>
                <a:defRPr/>
              </a:pPr>
              <a:r>
                <a:rPr lang="ja-JP" altLang="en-US" sz="1800" b="1" dirty="0">
                  <a:solidFill>
                    <a:srgbClr val="FF0000"/>
                  </a:solidFill>
                </a:rPr>
                <a:t>（</a:t>
              </a:r>
              <a:r>
                <a:rPr lang="en-US" altLang="ja-JP" sz="1800" b="1" dirty="0">
                  <a:solidFill>
                    <a:srgbClr val="FF0000"/>
                  </a:solidFill>
                </a:rPr>
                <a:t>Geometrical moment of inertia</a:t>
              </a:r>
              <a:r>
                <a:rPr lang="ja-JP" altLang="en-US" sz="1800" b="1" dirty="0">
                  <a:solidFill>
                    <a:srgbClr val="FF0000"/>
                  </a:solidFill>
                </a:rPr>
                <a:t>）</a:t>
              </a:r>
              <a:endParaRPr lang="en-US" altLang="ja-JP" sz="1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52" name="直線矢印コネクタ 51"/>
            <p:cNvCxnSpPr/>
            <p:nvPr/>
          </p:nvCxnSpPr>
          <p:spPr>
            <a:xfrm>
              <a:off x="7380312" y="4797152"/>
              <a:ext cx="309021" cy="43571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66F49497-A995-4FB4-A488-CB2BA217ED17}"/>
                </a:ext>
              </a:extLst>
            </p:cNvPr>
            <p:cNvSpPr/>
            <p:nvPr/>
          </p:nvSpPr>
          <p:spPr>
            <a:xfrm>
              <a:off x="3666076" y="5338288"/>
              <a:ext cx="905924" cy="77517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0EE51994-AFF4-4F76-9835-7DD4B0AD68D8}"/>
                </a:ext>
              </a:extLst>
            </p:cNvPr>
            <p:cNvSpPr/>
            <p:nvPr/>
          </p:nvSpPr>
          <p:spPr>
            <a:xfrm>
              <a:off x="7839855" y="5338288"/>
              <a:ext cx="476561" cy="77517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71369765-5FE4-40AF-AA6C-D7D48F0AA72D}"/>
                </a:ext>
              </a:extLst>
            </p:cNvPr>
            <p:cNvSpPr/>
            <p:nvPr/>
          </p:nvSpPr>
          <p:spPr>
            <a:xfrm>
              <a:off x="8820472" y="5338288"/>
              <a:ext cx="198350" cy="77517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9AFFABE8-CA72-4CE3-B233-4E3892DAE063}"/>
                </a:ext>
              </a:extLst>
            </p:cNvPr>
            <p:cNvCxnSpPr>
              <a:cxnSpLocks/>
            </p:cNvCxnSpPr>
            <p:nvPr/>
          </p:nvCxnSpPr>
          <p:spPr>
            <a:xfrm>
              <a:off x="7546053" y="4797152"/>
              <a:ext cx="1210784" cy="54113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矢印コネクタ 55">
              <a:extLst>
                <a:ext uri="{FF2B5EF4-FFF2-40B4-BE49-F238E27FC236}">
                  <a16:creationId xmlns:a16="http://schemas.microsoft.com/office/drawing/2014/main" id="{4F2FF2B2-3AEE-4003-80DE-35DF6BFC3B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21584" y="5067720"/>
              <a:ext cx="1637354" cy="27056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564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断面の力学（断面２次モーメント）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12" name="Text Box 114"/>
          <p:cNvSpPr txBox="1">
            <a:spLocks noChangeArrowheads="1"/>
          </p:cNvSpPr>
          <p:nvPr/>
        </p:nvSpPr>
        <p:spPr bwMode="auto">
          <a:xfrm>
            <a:off x="535498" y="1201559"/>
            <a:ext cx="4363688" cy="551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断面２次モーメント補足：</a:t>
            </a:r>
            <a:endParaRPr lang="en-US" altLang="ja-JP" sz="1800" b="1" dirty="0">
              <a:solidFill>
                <a:srgbClr val="FF0000"/>
              </a:solidFill>
            </a:endParaRPr>
          </a:p>
          <a:p>
            <a:pPr>
              <a:lnSpc>
                <a:spcPts val="2800"/>
              </a:lnSpc>
              <a:defRPr/>
            </a:pPr>
            <a:r>
              <a:rPr lang="ja-JP" altLang="en-US" sz="1800" b="1" dirty="0"/>
              <a:t>呼び方いろいろ</a:t>
            </a:r>
            <a:endParaRPr lang="en-US" altLang="ja-JP" sz="1800" b="1" dirty="0"/>
          </a:p>
          <a:p>
            <a:pPr>
              <a:lnSpc>
                <a:spcPts val="2800"/>
              </a:lnSpc>
              <a:defRPr/>
            </a:pPr>
            <a:r>
              <a:rPr lang="en-US" altLang="ja-JP" sz="1800" b="1" dirty="0"/>
              <a:t>Geometrical moment of inertia (</a:t>
            </a:r>
            <a:r>
              <a:rPr lang="ja-JP" altLang="en-US" sz="1800" b="1" dirty="0"/>
              <a:t>教科書</a:t>
            </a:r>
            <a:r>
              <a:rPr lang="en-US" altLang="ja-JP" sz="1800" b="1" dirty="0"/>
              <a:t>)</a:t>
            </a:r>
          </a:p>
          <a:p>
            <a:pPr>
              <a:lnSpc>
                <a:spcPts val="2800"/>
              </a:lnSpc>
              <a:defRPr/>
            </a:pPr>
            <a:r>
              <a:rPr lang="en-US" altLang="ja-JP" sz="1800" b="1" dirty="0"/>
              <a:t>Second moment of area</a:t>
            </a:r>
            <a:r>
              <a:rPr lang="ja-JP" altLang="en-US" sz="1800" b="1" dirty="0"/>
              <a:t>（英，菊池，</a:t>
            </a:r>
            <a:r>
              <a:rPr lang="en-US" altLang="ja-JP" sz="1800" b="1" dirty="0"/>
              <a:t>E wiki</a:t>
            </a:r>
            <a:r>
              <a:rPr lang="ja-JP" altLang="en-US" sz="1800" b="1" dirty="0"/>
              <a:t>）</a:t>
            </a:r>
            <a:endParaRPr lang="en-US" altLang="ja-JP" sz="1800" b="1" dirty="0"/>
          </a:p>
          <a:p>
            <a:pPr>
              <a:lnSpc>
                <a:spcPts val="2800"/>
              </a:lnSpc>
              <a:defRPr/>
            </a:pPr>
            <a:r>
              <a:rPr lang="en-US" altLang="ja-JP" sz="1800" b="1" dirty="0"/>
              <a:t>Moment of inertia of area (</a:t>
            </a:r>
            <a:r>
              <a:rPr lang="ja-JP" altLang="en-US" sz="1800" b="1" dirty="0"/>
              <a:t>日本</a:t>
            </a:r>
            <a:r>
              <a:rPr lang="en-US" altLang="ja-JP" sz="1800" b="1" dirty="0"/>
              <a:t>wiki)</a:t>
            </a:r>
          </a:p>
          <a:p>
            <a:pPr>
              <a:lnSpc>
                <a:spcPts val="2800"/>
              </a:lnSpc>
              <a:defRPr/>
            </a:pPr>
            <a:r>
              <a:rPr lang="en-US" altLang="ja-JP" sz="1800" b="1" dirty="0">
                <a:solidFill>
                  <a:srgbClr val="0000CC"/>
                </a:solidFill>
              </a:rPr>
              <a:t>Moment of inertia</a:t>
            </a:r>
            <a:r>
              <a:rPr lang="ja-JP" altLang="en-US" sz="1800" b="1" dirty="0">
                <a:solidFill>
                  <a:srgbClr val="0000CC"/>
                </a:solidFill>
              </a:rPr>
              <a:t>（米学会，カナダ学会）</a:t>
            </a:r>
            <a:endParaRPr lang="en-US" altLang="ja-JP" sz="1800" b="1" dirty="0">
              <a:solidFill>
                <a:srgbClr val="0000CC"/>
              </a:solidFill>
            </a:endParaRPr>
          </a:p>
          <a:p>
            <a:pPr>
              <a:lnSpc>
                <a:spcPts val="2800"/>
              </a:lnSpc>
              <a:spcAft>
                <a:spcPts val="600"/>
              </a:spcAft>
              <a:defRPr/>
            </a:pPr>
            <a:r>
              <a:rPr lang="ja-JP" altLang="en-US" sz="1200" b="1" dirty="0">
                <a:solidFill>
                  <a:srgbClr val="0000CC"/>
                </a:solidFill>
              </a:rPr>
              <a:t>これだと慣性モーメントと同じ</a:t>
            </a:r>
            <a:r>
              <a:rPr lang="ja-JP" altLang="en-US" sz="1200" b="1" dirty="0" err="1">
                <a:solidFill>
                  <a:srgbClr val="0000CC"/>
                </a:solidFill>
              </a:rPr>
              <a:t>．．．．</a:t>
            </a:r>
            <a:endParaRPr lang="en-US" altLang="ja-JP" sz="1200" b="1" dirty="0">
              <a:solidFill>
                <a:srgbClr val="0000CC"/>
              </a:solidFill>
            </a:endParaRPr>
          </a:p>
          <a:p>
            <a:pPr>
              <a:lnSpc>
                <a:spcPts val="2800"/>
              </a:lnSpc>
              <a:defRPr/>
            </a:pPr>
            <a:r>
              <a:rPr lang="en-US" altLang="ja-JP" sz="1800" b="1" dirty="0"/>
              <a:t>English wiki</a:t>
            </a:r>
            <a:r>
              <a:rPr lang="ja-JP" altLang="en-US" sz="1800" b="1" dirty="0" err="1"/>
              <a:t>には</a:t>
            </a:r>
            <a:r>
              <a:rPr lang="ja-JP" altLang="en-US" sz="1800" b="1" dirty="0"/>
              <a:t>こう書かれている：</a:t>
            </a:r>
            <a:endParaRPr lang="en-US" altLang="ja-JP" sz="1800" b="1" dirty="0"/>
          </a:p>
          <a:p>
            <a:pPr>
              <a:lnSpc>
                <a:spcPts val="2800"/>
              </a:lnSpc>
              <a:defRPr/>
            </a:pPr>
            <a:r>
              <a:rPr lang="en-US" altLang="ja-JP" sz="1800" b="1" dirty="0"/>
              <a:t>The </a:t>
            </a:r>
            <a:r>
              <a:rPr lang="en-US" altLang="ja-JP" sz="1800" b="1" dirty="0">
                <a:solidFill>
                  <a:srgbClr val="FF0000"/>
                </a:solidFill>
              </a:rPr>
              <a:t>second moment of area</a:t>
            </a:r>
            <a:r>
              <a:rPr lang="en-US" altLang="ja-JP" sz="1800" b="1" dirty="0"/>
              <a:t>, or </a:t>
            </a:r>
            <a:r>
              <a:rPr lang="en-US" altLang="ja-JP" sz="1800" b="1" dirty="0">
                <a:solidFill>
                  <a:srgbClr val="FF0000"/>
                </a:solidFill>
              </a:rPr>
              <a:t>second area moment</a:t>
            </a:r>
            <a:r>
              <a:rPr lang="en-US" altLang="ja-JP" sz="1800" b="1" dirty="0"/>
              <a:t>, or </a:t>
            </a:r>
            <a:r>
              <a:rPr lang="en-US" altLang="ja-JP" sz="1800" b="1" dirty="0">
                <a:solidFill>
                  <a:srgbClr val="FF0000"/>
                </a:solidFill>
              </a:rPr>
              <a:t>quadratic moment of area</a:t>
            </a:r>
            <a:r>
              <a:rPr lang="en-US" altLang="ja-JP" sz="1800" b="1" dirty="0"/>
              <a:t> and also known as the </a:t>
            </a:r>
            <a:r>
              <a:rPr lang="en-US" altLang="ja-JP" sz="1800" b="1" dirty="0">
                <a:solidFill>
                  <a:srgbClr val="FF0000"/>
                </a:solidFill>
              </a:rPr>
              <a:t>area moment of inertia</a:t>
            </a:r>
            <a:r>
              <a:rPr lang="en-US" altLang="ja-JP" sz="1800" b="1" dirty="0"/>
              <a:t>, is a geometrical property of an area ….</a:t>
            </a:r>
          </a:p>
          <a:p>
            <a:pPr>
              <a:lnSpc>
                <a:spcPts val="2800"/>
              </a:lnSpc>
              <a:defRPr/>
            </a:pPr>
            <a:endParaRPr lang="en-US" altLang="ja-JP" sz="1800" b="1" dirty="0"/>
          </a:p>
          <a:p>
            <a:pPr>
              <a:lnSpc>
                <a:spcPts val="2800"/>
              </a:lnSpc>
              <a:defRPr/>
            </a:pPr>
            <a:r>
              <a:rPr lang="ja-JP" altLang="en-US" sz="1800" b="1" dirty="0"/>
              <a:t>なお，断面一次モーメントもしかり</a:t>
            </a:r>
            <a:r>
              <a:rPr lang="ja-JP" altLang="en-US" sz="1800" b="1" dirty="0" err="1"/>
              <a:t>．．．．</a:t>
            </a:r>
            <a:endParaRPr lang="en-US" altLang="ja-JP" sz="1800" b="1" dirty="0"/>
          </a:p>
        </p:txBody>
      </p:sp>
      <p:sp>
        <p:nvSpPr>
          <p:cNvPr id="4" name="正方形/長方形 3"/>
          <p:cNvSpPr/>
          <p:nvPr/>
        </p:nvSpPr>
        <p:spPr>
          <a:xfrm>
            <a:off x="6022612" y="2416501"/>
            <a:ext cx="1656184" cy="19398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Text Box 114"/>
          <p:cNvSpPr txBox="1">
            <a:spLocks noChangeArrowheads="1"/>
          </p:cNvSpPr>
          <p:nvPr/>
        </p:nvSpPr>
        <p:spPr bwMode="auto">
          <a:xfrm>
            <a:off x="5324400" y="3408893"/>
            <a:ext cx="360040" cy="41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altLang="ja-JP" sz="1800" b="1" i="1" dirty="0"/>
              <a:t>y</a:t>
            </a:r>
          </a:p>
        </p:txBody>
      </p:sp>
      <p:cxnSp>
        <p:nvCxnSpPr>
          <p:cNvPr id="28" name="直線矢印コネクタ 27"/>
          <p:cNvCxnSpPr/>
          <p:nvPr/>
        </p:nvCxnSpPr>
        <p:spPr>
          <a:xfrm flipH="1">
            <a:off x="5444580" y="3420182"/>
            <a:ext cx="138109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rot="5400000" flipH="1">
            <a:off x="6145056" y="2738159"/>
            <a:ext cx="13810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114"/>
          <p:cNvSpPr txBox="1">
            <a:spLocks noChangeArrowheads="1"/>
          </p:cNvSpPr>
          <p:nvPr/>
        </p:nvSpPr>
        <p:spPr bwMode="auto">
          <a:xfrm>
            <a:off x="6959001" y="1800282"/>
            <a:ext cx="360040" cy="41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altLang="ja-JP" sz="1800" b="1" i="1" dirty="0"/>
              <a:t>z</a:t>
            </a:r>
          </a:p>
        </p:txBody>
      </p:sp>
      <p:graphicFrame>
        <p:nvGraphicFramePr>
          <p:cNvPr id="31" name="オブジェクト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71934"/>
              </p:ext>
            </p:extLst>
          </p:nvPr>
        </p:nvGraphicFramePr>
        <p:xfrm>
          <a:off x="5664982" y="2124172"/>
          <a:ext cx="25082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4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31" name="オブジェクト 3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64982" y="2124172"/>
                        <a:ext cx="250825" cy="652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オブジェクト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136055"/>
              </p:ext>
            </p:extLst>
          </p:nvPr>
        </p:nvGraphicFramePr>
        <p:xfrm>
          <a:off x="5518556" y="3986833"/>
          <a:ext cx="4191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5" name="Equation" r:id="rId5" imgW="253800" imgH="393480" progId="Equation.DSMT4">
                  <p:embed/>
                </p:oleObj>
              </mc:Choice>
              <mc:Fallback>
                <p:oleObj name="Equation" r:id="rId5" imgW="253800" imgH="393480" progId="Equation.DSMT4">
                  <p:embed/>
                  <p:pic>
                    <p:nvPicPr>
                      <p:cNvPr id="38" name="オブジェクト 3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18556" y="3986833"/>
                        <a:ext cx="419100" cy="652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正方形/長方形 38"/>
          <p:cNvSpPr/>
          <p:nvPr/>
        </p:nvSpPr>
        <p:spPr>
          <a:xfrm>
            <a:off x="6022612" y="2897733"/>
            <a:ext cx="1656184" cy="12563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0" name="オブジェクト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413656"/>
              </p:ext>
            </p:extLst>
          </p:nvPr>
        </p:nvGraphicFramePr>
        <p:xfrm>
          <a:off x="7786067" y="2768308"/>
          <a:ext cx="3143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6" name="Equation" r:id="rId7" imgW="190440" imgH="177480" progId="Equation.DSMT4">
                  <p:embed/>
                </p:oleObj>
              </mc:Choice>
              <mc:Fallback>
                <p:oleObj name="Equation" r:id="rId7" imgW="190440" imgH="177480" progId="Equation.DSMT4">
                  <p:embed/>
                  <p:pic>
                    <p:nvPicPr>
                      <p:cNvPr id="40" name="オブジェクト 3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86067" y="2768308"/>
                        <a:ext cx="314325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オブジェクト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439971"/>
              </p:ext>
            </p:extLst>
          </p:nvPr>
        </p:nvGraphicFramePr>
        <p:xfrm>
          <a:off x="7034862" y="2484190"/>
          <a:ext cx="2095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7" name="Equation" r:id="rId9" imgW="126720" imgH="177480" progId="Equation.DSMT4">
                  <p:embed/>
                </p:oleObj>
              </mc:Choice>
              <mc:Fallback>
                <p:oleObj name="Equation" r:id="rId9" imgW="126720" imgH="177480" progId="Equation.DSMT4">
                  <p:embed/>
                  <p:pic>
                    <p:nvPicPr>
                      <p:cNvPr id="41" name="オブジェクト 4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34862" y="2484190"/>
                        <a:ext cx="209550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直線矢印コネクタ 41"/>
          <p:cNvCxnSpPr/>
          <p:nvPr/>
        </p:nvCxnSpPr>
        <p:spPr>
          <a:xfrm flipH="1">
            <a:off x="6022612" y="2772222"/>
            <a:ext cx="165618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114"/>
          <p:cNvSpPr txBox="1">
            <a:spLocks noChangeArrowheads="1"/>
          </p:cNvSpPr>
          <p:nvPr/>
        </p:nvSpPr>
        <p:spPr bwMode="auto">
          <a:xfrm>
            <a:off x="6835602" y="3171566"/>
            <a:ext cx="1083532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中立軸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374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断面の力学（断面２次モーメント）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12" name="Text Box 114"/>
          <p:cNvSpPr txBox="1">
            <a:spLocks noChangeArrowheads="1"/>
          </p:cNvSpPr>
          <p:nvPr/>
        </p:nvSpPr>
        <p:spPr bwMode="auto">
          <a:xfrm>
            <a:off x="535498" y="1201559"/>
            <a:ext cx="4363688" cy="220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断面２次モーメント補足：</a:t>
            </a:r>
            <a:endParaRPr lang="en-US" altLang="ja-JP" sz="1800" b="1" dirty="0">
              <a:solidFill>
                <a:srgbClr val="FF0000"/>
              </a:solidFill>
            </a:endParaRPr>
          </a:p>
          <a:p>
            <a:pPr>
              <a:lnSpc>
                <a:spcPts val="2800"/>
              </a:lnSpc>
              <a:defRPr/>
            </a:pPr>
            <a:endParaRPr lang="en-US" altLang="ja-JP" sz="1800" b="1" dirty="0"/>
          </a:p>
          <a:p>
            <a:pPr>
              <a:lnSpc>
                <a:spcPts val="2800"/>
              </a:lnSpc>
              <a:defRPr/>
            </a:pPr>
            <a:r>
              <a:rPr lang="ja-JP" altLang="en-US" sz="1800" b="1" dirty="0"/>
              <a:t>求め方：</a:t>
            </a:r>
            <a:endParaRPr lang="en-US" altLang="ja-JP" sz="1800" b="1" dirty="0"/>
          </a:p>
          <a:p>
            <a:pPr marL="182563" indent="-182563">
              <a:lnSpc>
                <a:spcPts val="2800"/>
              </a:lnSpc>
              <a:defRPr/>
            </a:pPr>
            <a:r>
              <a:rPr lang="ja-JP" altLang="en-US" sz="1800" b="1" dirty="0" err="1"/>
              <a:t>．</a:t>
            </a:r>
            <a:r>
              <a:rPr lang="ja-JP" altLang="en-US" sz="1800" b="1" dirty="0"/>
              <a:t>まず，中立軸を断面一次モーメントから求める．</a:t>
            </a:r>
            <a:endParaRPr lang="en-US" altLang="ja-JP" sz="1800" b="1" dirty="0"/>
          </a:p>
          <a:p>
            <a:pPr>
              <a:lnSpc>
                <a:spcPts val="2800"/>
              </a:lnSpc>
              <a:defRPr/>
            </a:pPr>
            <a:r>
              <a:rPr lang="ja-JP" altLang="en-US" sz="1800" b="1" dirty="0" err="1"/>
              <a:t>．</a:t>
            </a:r>
            <a:r>
              <a:rPr lang="ja-JP" altLang="en-US" sz="1800" b="1" dirty="0"/>
              <a:t>そのあと以下の式で導出</a:t>
            </a:r>
            <a:endParaRPr lang="en-US" altLang="ja-JP" sz="1800" b="1" dirty="0"/>
          </a:p>
        </p:txBody>
      </p:sp>
      <p:sp>
        <p:nvSpPr>
          <p:cNvPr id="4" name="正方形/長方形 3"/>
          <p:cNvSpPr/>
          <p:nvPr/>
        </p:nvSpPr>
        <p:spPr>
          <a:xfrm>
            <a:off x="6022612" y="2430341"/>
            <a:ext cx="1656184" cy="19398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Text Box 114"/>
          <p:cNvSpPr txBox="1">
            <a:spLocks noChangeArrowheads="1"/>
          </p:cNvSpPr>
          <p:nvPr/>
        </p:nvSpPr>
        <p:spPr bwMode="auto">
          <a:xfrm>
            <a:off x="5324400" y="3422733"/>
            <a:ext cx="360040" cy="41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altLang="ja-JP" sz="1800" b="1" i="1" dirty="0"/>
              <a:t>y</a:t>
            </a:r>
          </a:p>
        </p:txBody>
      </p:sp>
      <p:cxnSp>
        <p:nvCxnSpPr>
          <p:cNvPr id="28" name="直線矢印コネクタ 27"/>
          <p:cNvCxnSpPr/>
          <p:nvPr/>
        </p:nvCxnSpPr>
        <p:spPr>
          <a:xfrm flipH="1">
            <a:off x="5444580" y="3434022"/>
            <a:ext cx="138109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rot="5400000" flipH="1">
            <a:off x="6145056" y="2751999"/>
            <a:ext cx="13810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114"/>
          <p:cNvSpPr txBox="1">
            <a:spLocks noChangeArrowheads="1"/>
          </p:cNvSpPr>
          <p:nvPr/>
        </p:nvSpPr>
        <p:spPr bwMode="auto">
          <a:xfrm>
            <a:off x="6959001" y="1814122"/>
            <a:ext cx="360040" cy="41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altLang="ja-JP" sz="1800" b="1" i="1" dirty="0"/>
              <a:t>z</a:t>
            </a:r>
          </a:p>
        </p:txBody>
      </p:sp>
      <p:graphicFrame>
        <p:nvGraphicFramePr>
          <p:cNvPr id="31" name="オブジェクト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804400"/>
              </p:ext>
            </p:extLst>
          </p:nvPr>
        </p:nvGraphicFramePr>
        <p:xfrm>
          <a:off x="5664982" y="2138012"/>
          <a:ext cx="25082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9" name="Equation" r:id="rId3" imgW="152280" imgH="393480" progId="Equation.DSMT4">
                  <p:embed/>
                </p:oleObj>
              </mc:Choice>
              <mc:Fallback>
                <p:oleObj name="Equation" r:id="rId3" imgW="152280" imgH="393480" progId="Equation.DSMT4">
                  <p:embed/>
                  <p:pic>
                    <p:nvPicPr>
                      <p:cNvPr id="31" name="オブジェクト 3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64982" y="2138012"/>
                        <a:ext cx="250825" cy="652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オブジェクト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889028"/>
              </p:ext>
            </p:extLst>
          </p:nvPr>
        </p:nvGraphicFramePr>
        <p:xfrm>
          <a:off x="5518556" y="4000673"/>
          <a:ext cx="4191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0" name="Equation" r:id="rId5" imgW="253800" imgH="393480" progId="Equation.DSMT4">
                  <p:embed/>
                </p:oleObj>
              </mc:Choice>
              <mc:Fallback>
                <p:oleObj name="Equation" r:id="rId5" imgW="253800" imgH="393480" progId="Equation.DSMT4">
                  <p:embed/>
                  <p:pic>
                    <p:nvPicPr>
                      <p:cNvPr id="38" name="オブジェクト 3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18556" y="4000673"/>
                        <a:ext cx="419100" cy="652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正方形/長方形 38"/>
          <p:cNvSpPr/>
          <p:nvPr/>
        </p:nvSpPr>
        <p:spPr>
          <a:xfrm>
            <a:off x="6022612" y="2911573"/>
            <a:ext cx="1656184" cy="12563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0" name="オブジェクト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885086"/>
              </p:ext>
            </p:extLst>
          </p:nvPr>
        </p:nvGraphicFramePr>
        <p:xfrm>
          <a:off x="7786067" y="2782148"/>
          <a:ext cx="3143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1" name="Equation" r:id="rId7" imgW="190440" imgH="177480" progId="Equation.DSMT4">
                  <p:embed/>
                </p:oleObj>
              </mc:Choice>
              <mc:Fallback>
                <p:oleObj name="Equation" r:id="rId7" imgW="190440" imgH="177480" progId="Equation.DSMT4">
                  <p:embed/>
                  <p:pic>
                    <p:nvPicPr>
                      <p:cNvPr id="40" name="オブジェクト 3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86067" y="2782148"/>
                        <a:ext cx="314325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オブジェクト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648634"/>
              </p:ext>
            </p:extLst>
          </p:nvPr>
        </p:nvGraphicFramePr>
        <p:xfrm>
          <a:off x="7034862" y="2498030"/>
          <a:ext cx="2095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2" name="Equation" r:id="rId9" imgW="126720" imgH="177480" progId="Equation.DSMT4">
                  <p:embed/>
                </p:oleObj>
              </mc:Choice>
              <mc:Fallback>
                <p:oleObj name="Equation" r:id="rId9" imgW="126720" imgH="177480" progId="Equation.DSMT4">
                  <p:embed/>
                  <p:pic>
                    <p:nvPicPr>
                      <p:cNvPr id="41" name="オブジェクト 4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34862" y="2498030"/>
                        <a:ext cx="209550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直線矢印コネクタ 41"/>
          <p:cNvCxnSpPr/>
          <p:nvPr/>
        </p:nvCxnSpPr>
        <p:spPr>
          <a:xfrm flipH="1">
            <a:off x="6022612" y="2786062"/>
            <a:ext cx="165618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114"/>
          <p:cNvSpPr txBox="1">
            <a:spLocks noChangeArrowheads="1"/>
          </p:cNvSpPr>
          <p:nvPr/>
        </p:nvSpPr>
        <p:spPr bwMode="auto">
          <a:xfrm>
            <a:off x="6835602" y="3185406"/>
            <a:ext cx="1083532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中立軸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64" name="オブジェクト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271478"/>
              </p:ext>
            </p:extLst>
          </p:nvPr>
        </p:nvGraphicFramePr>
        <p:xfrm>
          <a:off x="707980" y="4639296"/>
          <a:ext cx="38369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3" name="Equation" r:id="rId11" imgW="2450880" imgH="482400" progId="Equation.DSMT4">
                  <p:embed/>
                </p:oleObj>
              </mc:Choice>
              <mc:Fallback>
                <p:oleObj name="Equation" r:id="rId11" imgW="2450880" imgH="482400" progId="Equation.DSMT4">
                  <p:embed/>
                  <p:pic>
                    <p:nvPicPr>
                      <p:cNvPr id="64" name="オブジェクト 6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7980" y="4639296"/>
                        <a:ext cx="3836988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263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梁の内部に生ずる応力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78" name="正方形/長方形 77"/>
          <p:cNvSpPr/>
          <p:nvPr/>
        </p:nvSpPr>
        <p:spPr>
          <a:xfrm>
            <a:off x="951620" y="2065588"/>
            <a:ext cx="6788732" cy="216024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9" name="直線コネクタ 78"/>
          <p:cNvCxnSpPr/>
          <p:nvPr/>
        </p:nvCxnSpPr>
        <p:spPr>
          <a:xfrm>
            <a:off x="7723145" y="1243981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 Box 114"/>
          <p:cNvSpPr txBox="1">
            <a:spLocks noChangeArrowheads="1"/>
          </p:cNvSpPr>
          <p:nvPr/>
        </p:nvSpPr>
        <p:spPr bwMode="auto">
          <a:xfrm>
            <a:off x="5724128" y="1125297"/>
            <a:ext cx="18724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W=200 [N]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grpSp>
        <p:nvGrpSpPr>
          <p:cNvPr id="111" name="グループ化 110"/>
          <p:cNvGrpSpPr/>
          <p:nvPr/>
        </p:nvGrpSpPr>
        <p:grpSpPr>
          <a:xfrm>
            <a:off x="755639" y="1570001"/>
            <a:ext cx="253953" cy="1207198"/>
            <a:chOff x="5015814" y="1556792"/>
            <a:chExt cx="253953" cy="1207198"/>
          </a:xfrm>
        </p:grpSpPr>
        <p:cxnSp>
          <p:nvCxnSpPr>
            <p:cNvPr id="132" name="直線コネクタ 131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Text Box 114"/>
          <p:cNvSpPr txBox="1">
            <a:spLocks noChangeArrowheads="1"/>
          </p:cNvSpPr>
          <p:nvPr/>
        </p:nvSpPr>
        <p:spPr bwMode="auto">
          <a:xfrm>
            <a:off x="6300192" y="2395743"/>
            <a:ext cx="22325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S=10*10 [mm</a:t>
            </a:r>
            <a:r>
              <a:rPr lang="en-US" altLang="ja-JP" b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]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140" name="Text Box 114"/>
          <p:cNvSpPr txBox="1">
            <a:spLocks noChangeArrowheads="1"/>
          </p:cNvSpPr>
          <p:nvPr/>
        </p:nvSpPr>
        <p:spPr bwMode="auto">
          <a:xfrm>
            <a:off x="2394609" y="1468528"/>
            <a:ext cx="22325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L=200 [mm]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cxnSp>
        <p:nvCxnSpPr>
          <p:cNvPr id="142" name="直線コネクタ 141"/>
          <p:cNvCxnSpPr/>
          <p:nvPr/>
        </p:nvCxnSpPr>
        <p:spPr>
          <a:xfrm>
            <a:off x="1001183" y="4945908"/>
            <a:ext cx="678873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コネクタ 142"/>
          <p:cNvCxnSpPr/>
          <p:nvPr/>
        </p:nvCxnSpPr>
        <p:spPr>
          <a:xfrm>
            <a:off x="1001183" y="2901894"/>
            <a:ext cx="0" cy="3484174"/>
          </a:xfrm>
          <a:prstGeom prst="line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 Box 114"/>
          <p:cNvSpPr txBox="1">
            <a:spLocks noChangeArrowheads="1"/>
          </p:cNvSpPr>
          <p:nvPr/>
        </p:nvSpPr>
        <p:spPr bwMode="auto">
          <a:xfrm>
            <a:off x="258993" y="5985958"/>
            <a:ext cx="5760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45" name="Text Box 114"/>
          <p:cNvSpPr txBox="1">
            <a:spLocks noChangeArrowheads="1"/>
          </p:cNvSpPr>
          <p:nvPr/>
        </p:nvSpPr>
        <p:spPr bwMode="auto">
          <a:xfrm>
            <a:off x="7380312" y="5875836"/>
            <a:ext cx="576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sp>
        <p:nvSpPr>
          <p:cNvPr id="146" name="Rectangle 2"/>
          <p:cNvSpPr txBox="1">
            <a:spLocks noChangeArrowheads="1"/>
          </p:cNvSpPr>
          <p:nvPr/>
        </p:nvSpPr>
        <p:spPr>
          <a:xfrm>
            <a:off x="1077361" y="5788799"/>
            <a:ext cx="1286310" cy="577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B.M.D.</a:t>
            </a:r>
            <a:endParaRPr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7" name="オブジェクト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32767"/>
              </p:ext>
            </p:extLst>
          </p:nvPr>
        </p:nvGraphicFramePr>
        <p:xfrm>
          <a:off x="3944416" y="5490333"/>
          <a:ext cx="156368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24" name="Equation" r:id="rId3" imgW="888840" imgH="203040" progId="Equation.DSMT4">
                  <p:embed/>
                </p:oleObj>
              </mc:Choice>
              <mc:Fallback>
                <p:oleObj name="Equation" r:id="rId3" imgW="888840" imgH="203040" progId="Equation.DSMT4">
                  <p:embed/>
                  <p:pic>
                    <p:nvPicPr>
                      <p:cNvPr id="36" name="オブジェクト 3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44416" y="5490333"/>
                        <a:ext cx="1563688" cy="35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9" name="直線コネクタ 148"/>
          <p:cNvCxnSpPr/>
          <p:nvPr/>
        </p:nvCxnSpPr>
        <p:spPr>
          <a:xfrm>
            <a:off x="993479" y="3489779"/>
            <a:ext cx="678873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 Box 114"/>
          <p:cNvSpPr txBox="1">
            <a:spLocks noChangeArrowheads="1"/>
          </p:cNvSpPr>
          <p:nvPr/>
        </p:nvSpPr>
        <p:spPr bwMode="auto">
          <a:xfrm>
            <a:off x="7330630" y="3499256"/>
            <a:ext cx="576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sp>
        <p:nvSpPr>
          <p:cNvPr id="151" name="Text Box 114"/>
          <p:cNvSpPr txBox="1">
            <a:spLocks noChangeArrowheads="1"/>
          </p:cNvSpPr>
          <p:nvPr/>
        </p:nvSpPr>
        <p:spPr bwMode="auto">
          <a:xfrm>
            <a:off x="258993" y="2753983"/>
            <a:ext cx="5760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F</a:t>
            </a:r>
          </a:p>
        </p:txBody>
      </p:sp>
      <p:graphicFrame>
        <p:nvGraphicFramePr>
          <p:cNvPr id="152" name="オブジェクト 1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226617"/>
              </p:ext>
            </p:extLst>
          </p:nvPr>
        </p:nvGraphicFramePr>
        <p:xfrm>
          <a:off x="4344988" y="3999337"/>
          <a:ext cx="1011237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25" name="Equation" r:id="rId5" imgW="545760" imgH="177480" progId="Equation.DSMT4">
                  <p:embed/>
                </p:oleObj>
              </mc:Choice>
              <mc:Fallback>
                <p:oleObj name="Equation" r:id="rId5" imgW="545760" imgH="177480" progId="Equation.DSMT4">
                  <p:embed/>
                  <p:pic>
                    <p:nvPicPr>
                      <p:cNvPr id="40" name="オブジェクト 3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4988" y="3999337"/>
                        <a:ext cx="1011237" cy="328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3" name="直線コネクタ 152"/>
          <p:cNvCxnSpPr>
            <a:endCxn id="150" idx="2"/>
          </p:cNvCxnSpPr>
          <p:nvPr/>
        </p:nvCxnSpPr>
        <p:spPr>
          <a:xfrm flipV="1">
            <a:off x="1001183" y="3960921"/>
            <a:ext cx="6617479" cy="4888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2"/>
          <p:cNvSpPr txBox="1">
            <a:spLocks noChangeArrowheads="1"/>
          </p:cNvSpPr>
          <p:nvPr/>
        </p:nvSpPr>
        <p:spPr>
          <a:xfrm>
            <a:off x="1077361" y="3465877"/>
            <a:ext cx="1286310" cy="577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S.F.D.</a:t>
            </a:r>
            <a:endParaRPr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5" name="直線コネクタ 154"/>
          <p:cNvCxnSpPr/>
          <p:nvPr/>
        </p:nvCxnSpPr>
        <p:spPr>
          <a:xfrm flipV="1">
            <a:off x="979142" y="4949459"/>
            <a:ext cx="6617479" cy="8980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" name="グループ化 155"/>
          <p:cNvGrpSpPr/>
          <p:nvPr/>
        </p:nvGrpSpPr>
        <p:grpSpPr>
          <a:xfrm>
            <a:off x="755639" y="1570001"/>
            <a:ext cx="253953" cy="1207198"/>
            <a:chOff x="5015814" y="1556792"/>
            <a:chExt cx="253953" cy="1207198"/>
          </a:xfrm>
        </p:grpSpPr>
        <p:cxnSp>
          <p:nvCxnSpPr>
            <p:cNvPr id="157" name="直線コネクタ 156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線コネクタ 157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線コネクタ 158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線コネクタ 159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線コネクタ 160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線コネクタ 161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線コネクタ 162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4" name="直線コネクタ 163"/>
          <p:cNvCxnSpPr/>
          <p:nvPr/>
        </p:nvCxnSpPr>
        <p:spPr>
          <a:xfrm>
            <a:off x="999451" y="2179113"/>
            <a:ext cx="10522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 Box 114"/>
          <p:cNvSpPr txBox="1">
            <a:spLocks noChangeArrowheads="1"/>
          </p:cNvSpPr>
          <p:nvPr/>
        </p:nvSpPr>
        <p:spPr bwMode="auto">
          <a:xfrm>
            <a:off x="1525585" y="2204864"/>
            <a:ext cx="526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cxnSp>
        <p:nvCxnSpPr>
          <p:cNvPr id="166" name="直線コネクタ 165"/>
          <p:cNvCxnSpPr/>
          <p:nvPr/>
        </p:nvCxnSpPr>
        <p:spPr>
          <a:xfrm rot="16200000">
            <a:off x="471093" y="1733205"/>
            <a:ext cx="10522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 Box 114"/>
          <p:cNvSpPr txBox="1">
            <a:spLocks noChangeArrowheads="1"/>
          </p:cNvSpPr>
          <p:nvPr/>
        </p:nvSpPr>
        <p:spPr bwMode="auto">
          <a:xfrm>
            <a:off x="1042836" y="1052736"/>
            <a:ext cx="3577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sp>
        <p:nvSpPr>
          <p:cNvPr id="168" name="Rectangle 2"/>
          <p:cNvSpPr txBox="1">
            <a:spLocks noChangeArrowheads="1"/>
          </p:cNvSpPr>
          <p:nvPr/>
        </p:nvSpPr>
        <p:spPr>
          <a:xfrm>
            <a:off x="179512" y="6380440"/>
            <a:ext cx="8856083" cy="577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次元のフレーム解析ではなく３次元の構造解析で）内部に発生する応力の分布を求める．</a:t>
            </a:r>
            <a:endParaRPr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2B9F1A40-E902-4455-AACB-B8EB80D5C58A}"/>
              </a:ext>
            </a:extLst>
          </p:cNvPr>
          <p:cNvSpPr txBox="1">
            <a:spLocks noChangeArrowheads="1"/>
          </p:cNvSpPr>
          <p:nvPr/>
        </p:nvSpPr>
        <p:spPr>
          <a:xfrm>
            <a:off x="1135357" y="2832596"/>
            <a:ext cx="6983569" cy="577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せん断力と曲げモーメントは以下の通りだったが，</a:t>
            </a:r>
            <a:r>
              <a:rPr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内部の応力</a:t>
            </a:r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は？</a:t>
            </a:r>
          </a:p>
        </p:txBody>
      </p:sp>
    </p:spTree>
    <p:extLst>
      <p:ext uri="{BB962C8B-B14F-4D97-AF65-F5344CB8AC3E}">
        <p14:creationId xmlns:p14="http://schemas.microsoft.com/office/powerpoint/2010/main" val="391184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断面二次モーメント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6526668" y="1452931"/>
            <a:ext cx="1656184" cy="19398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Text Box 114"/>
          <p:cNvSpPr txBox="1">
            <a:spLocks noChangeArrowheads="1"/>
          </p:cNvSpPr>
          <p:nvPr/>
        </p:nvSpPr>
        <p:spPr bwMode="auto">
          <a:xfrm>
            <a:off x="5828456" y="2445323"/>
            <a:ext cx="360040" cy="41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altLang="ja-JP" sz="1800" b="1" i="1" dirty="0"/>
              <a:t>y</a:t>
            </a:r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5948636" y="2456612"/>
            <a:ext cx="13810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rot="5400000" flipH="1">
            <a:off x="6649112" y="1774589"/>
            <a:ext cx="13810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14"/>
          <p:cNvSpPr txBox="1">
            <a:spLocks noChangeArrowheads="1"/>
          </p:cNvSpPr>
          <p:nvPr/>
        </p:nvSpPr>
        <p:spPr bwMode="auto">
          <a:xfrm>
            <a:off x="7463057" y="836712"/>
            <a:ext cx="360040" cy="41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altLang="ja-JP" sz="1800" b="1" i="1" dirty="0"/>
              <a:t>z</a:t>
            </a:r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83426"/>
              </p:ext>
            </p:extLst>
          </p:nvPr>
        </p:nvGraphicFramePr>
        <p:xfrm>
          <a:off x="6169038" y="1160602"/>
          <a:ext cx="25082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0" name="Equation" r:id="rId4" imgW="152280" imgH="393480" progId="Equation.DSMT4">
                  <p:embed/>
                </p:oleObj>
              </mc:Choice>
              <mc:Fallback>
                <p:oleObj name="Equation" r:id="rId4" imgW="152280" imgH="393480" progId="Equation.DSMT4">
                  <p:embed/>
                  <p:pic>
                    <p:nvPicPr>
                      <p:cNvPr id="31" name="オブジェクト 3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69038" y="1160602"/>
                        <a:ext cx="250825" cy="652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427373"/>
              </p:ext>
            </p:extLst>
          </p:nvPr>
        </p:nvGraphicFramePr>
        <p:xfrm>
          <a:off x="6022612" y="3023263"/>
          <a:ext cx="4191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1" name="Equation" r:id="rId6" imgW="253800" imgH="393480" progId="Equation.DSMT4">
                  <p:embed/>
                </p:oleObj>
              </mc:Choice>
              <mc:Fallback>
                <p:oleObj name="Equation" r:id="rId6" imgW="253800" imgH="393480" progId="Equation.DSMT4">
                  <p:embed/>
                  <p:pic>
                    <p:nvPicPr>
                      <p:cNvPr id="38" name="オブジェクト 3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22612" y="3023263"/>
                        <a:ext cx="419100" cy="652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正方形/長方形 15"/>
          <p:cNvSpPr/>
          <p:nvPr/>
        </p:nvSpPr>
        <p:spPr>
          <a:xfrm>
            <a:off x="6526668" y="1934163"/>
            <a:ext cx="1656184" cy="12563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568322"/>
              </p:ext>
            </p:extLst>
          </p:nvPr>
        </p:nvGraphicFramePr>
        <p:xfrm>
          <a:off x="8290123" y="1804738"/>
          <a:ext cx="3143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2" name="Equation" r:id="rId8" imgW="190440" imgH="177480" progId="Equation.DSMT4">
                  <p:embed/>
                </p:oleObj>
              </mc:Choice>
              <mc:Fallback>
                <p:oleObj name="Equation" r:id="rId8" imgW="190440" imgH="177480" progId="Equation.DSMT4">
                  <p:embed/>
                  <p:pic>
                    <p:nvPicPr>
                      <p:cNvPr id="40" name="オブジェクト 3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90123" y="1804738"/>
                        <a:ext cx="314325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636246"/>
              </p:ext>
            </p:extLst>
          </p:nvPr>
        </p:nvGraphicFramePr>
        <p:xfrm>
          <a:off x="7538918" y="1520620"/>
          <a:ext cx="2095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3" name="Equation" r:id="rId10" imgW="126720" imgH="177480" progId="Equation.DSMT4">
                  <p:embed/>
                </p:oleObj>
              </mc:Choice>
              <mc:Fallback>
                <p:oleObj name="Equation" r:id="rId10" imgW="126720" imgH="177480" progId="Equation.DSMT4">
                  <p:embed/>
                  <p:pic>
                    <p:nvPicPr>
                      <p:cNvPr id="41" name="オブジェクト 4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538918" y="1520620"/>
                        <a:ext cx="209550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直線矢印コネクタ 18"/>
          <p:cNvCxnSpPr/>
          <p:nvPr/>
        </p:nvCxnSpPr>
        <p:spPr>
          <a:xfrm flipH="1">
            <a:off x="6526668" y="1808652"/>
            <a:ext cx="165618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78595"/>
              </p:ext>
            </p:extLst>
          </p:nvPr>
        </p:nvGraphicFramePr>
        <p:xfrm>
          <a:off x="539552" y="1328214"/>
          <a:ext cx="1409700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4" name="Equation" r:id="rId12" imgW="774360" imgH="482400" progId="Equation.DSMT4">
                  <p:embed/>
                </p:oleObj>
              </mc:Choice>
              <mc:Fallback>
                <p:oleObj name="Equation" r:id="rId12" imgW="774360" imgH="482400" progId="Equation.DSMT4">
                  <p:embed/>
                  <p:pic>
                    <p:nvPicPr>
                      <p:cNvPr id="43" name="オブジェクト 4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9552" y="1328214"/>
                        <a:ext cx="1409700" cy="881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114"/>
          <p:cNvSpPr txBox="1">
            <a:spLocks noChangeArrowheads="1"/>
          </p:cNvSpPr>
          <p:nvPr/>
        </p:nvSpPr>
        <p:spPr bwMode="auto">
          <a:xfrm>
            <a:off x="424729" y="2330375"/>
            <a:ext cx="5753360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中立軸から面積が遠くにあるほど二乗で大きくなる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415678" y="3369444"/>
            <a:ext cx="5753360" cy="3083892"/>
            <a:chOff x="415678" y="3369444"/>
            <a:chExt cx="5753360" cy="3083892"/>
          </a:xfrm>
        </p:grpSpPr>
        <p:sp>
          <p:nvSpPr>
            <p:cNvPr id="23" name="正方形/長方形 22"/>
            <p:cNvSpPr/>
            <p:nvPr/>
          </p:nvSpPr>
          <p:spPr>
            <a:xfrm>
              <a:off x="3347864" y="4230541"/>
              <a:ext cx="1656184" cy="19398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Text Box 114"/>
            <p:cNvSpPr txBox="1">
              <a:spLocks noChangeArrowheads="1"/>
            </p:cNvSpPr>
            <p:nvPr/>
          </p:nvSpPr>
          <p:spPr bwMode="auto">
            <a:xfrm>
              <a:off x="2649652" y="5222933"/>
              <a:ext cx="360040" cy="415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  <a:defRPr/>
              </a:pPr>
              <a:r>
                <a:rPr lang="en-US" altLang="ja-JP" sz="1800" b="1" i="1" dirty="0"/>
                <a:t>y</a:t>
              </a:r>
            </a:p>
          </p:txBody>
        </p:sp>
        <p:cxnSp>
          <p:nvCxnSpPr>
            <p:cNvPr id="25" name="直線矢印コネクタ 24"/>
            <p:cNvCxnSpPr/>
            <p:nvPr/>
          </p:nvCxnSpPr>
          <p:spPr>
            <a:xfrm flipH="1">
              <a:off x="2769832" y="5234222"/>
              <a:ext cx="138109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/>
            <p:nvPr/>
          </p:nvCxnSpPr>
          <p:spPr>
            <a:xfrm rot="5400000" flipH="1">
              <a:off x="3470308" y="4552199"/>
              <a:ext cx="138109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114"/>
            <p:cNvSpPr txBox="1">
              <a:spLocks noChangeArrowheads="1"/>
            </p:cNvSpPr>
            <p:nvPr/>
          </p:nvSpPr>
          <p:spPr bwMode="auto">
            <a:xfrm>
              <a:off x="4284253" y="3614322"/>
              <a:ext cx="360040" cy="415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  <a:defRPr/>
              </a:pPr>
              <a:r>
                <a:rPr lang="en-US" altLang="ja-JP" sz="1800" b="1" i="1" dirty="0"/>
                <a:t>z</a:t>
              </a:r>
            </a:p>
          </p:txBody>
        </p:sp>
        <p:graphicFrame>
          <p:nvGraphicFramePr>
            <p:cNvPr id="28" name="オブジェクト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4096900"/>
                </p:ext>
              </p:extLst>
            </p:nvPr>
          </p:nvGraphicFramePr>
          <p:xfrm>
            <a:off x="2990234" y="3938212"/>
            <a:ext cx="250825" cy="652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55" name="Equation" r:id="rId14" imgW="152280" imgH="393480" progId="Equation.DSMT4">
                    <p:embed/>
                  </p:oleObj>
                </mc:Choice>
                <mc:Fallback>
                  <p:oleObj name="Equation" r:id="rId14" imgW="152280" imgH="393480" progId="Equation.DSMT4">
                    <p:embed/>
                    <p:pic>
                      <p:nvPicPr>
                        <p:cNvPr id="14" name="オブジェクト 13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990234" y="3938212"/>
                          <a:ext cx="250825" cy="6524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オブジェクト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4868050"/>
                </p:ext>
              </p:extLst>
            </p:nvPr>
          </p:nvGraphicFramePr>
          <p:xfrm>
            <a:off x="2843808" y="5800873"/>
            <a:ext cx="419100" cy="652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56" name="Equation" r:id="rId15" imgW="253800" imgH="393480" progId="Equation.DSMT4">
                    <p:embed/>
                  </p:oleObj>
                </mc:Choice>
                <mc:Fallback>
                  <p:oleObj name="Equation" r:id="rId15" imgW="253800" imgH="393480" progId="Equation.DSMT4">
                    <p:embed/>
                    <p:pic>
                      <p:nvPicPr>
                        <p:cNvPr id="15" name="オブジェクト 14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843808" y="5800873"/>
                          <a:ext cx="419100" cy="6524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オブジェクト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0631492"/>
                </p:ext>
              </p:extLst>
            </p:nvPr>
          </p:nvGraphicFramePr>
          <p:xfrm>
            <a:off x="4359498" y="4571876"/>
            <a:ext cx="209550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57" name="Equation" r:id="rId16" imgW="126720" imgH="177480" progId="Equation.DSMT4">
                    <p:embed/>
                  </p:oleObj>
                </mc:Choice>
                <mc:Fallback>
                  <p:oleObj name="Equation" r:id="rId16" imgW="126720" imgH="177480" progId="Equation.DSMT4">
                    <p:embed/>
                    <p:pic>
                      <p:nvPicPr>
                        <p:cNvPr id="18" name="オブジェクト 17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359498" y="4571876"/>
                          <a:ext cx="209550" cy="2952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3" name="直線矢印コネクタ 32"/>
            <p:cNvCxnSpPr/>
            <p:nvPr/>
          </p:nvCxnSpPr>
          <p:spPr>
            <a:xfrm flipH="1">
              <a:off x="3347864" y="4867151"/>
              <a:ext cx="165618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正方形/長方形 33"/>
            <p:cNvSpPr/>
            <p:nvPr/>
          </p:nvSpPr>
          <p:spPr>
            <a:xfrm>
              <a:off x="3554600" y="4432833"/>
              <a:ext cx="1256002" cy="156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5" name="直線矢印コネクタ 34"/>
            <p:cNvCxnSpPr/>
            <p:nvPr/>
          </p:nvCxnSpPr>
          <p:spPr>
            <a:xfrm flipH="1">
              <a:off x="5004048" y="5800873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矢印コネクタ 35"/>
            <p:cNvCxnSpPr/>
            <p:nvPr/>
          </p:nvCxnSpPr>
          <p:spPr>
            <a:xfrm flipV="1">
              <a:off x="4359498" y="5800476"/>
              <a:ext cx="446587" cy="39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8" name="オブジェクト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9611765"/>
                </p:ext>
              </p:extLst>
            </p:nvPr>
          </p:nvGraphicFramePr>
          <p:xfrm>
            <a:off x="5291708" y="5451339"/>
            <a:ext cx="146050" cy="252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58" name="Equation" r:id="rId18" imgW="88560" imgH="152280" progId="Equation.DSMT4">
                    <p:embed/>
                  </p:oleObj>
                </mc:Choice>
                <mc:Fallback>
                  <p:oleObj name="Equation" r:id="rId18" imgW="88560" imgH="152280" progId="Equation.DSMT4">
                    <p:embed/>
                    <p:pic>
                      <p:nvPicPr>
                        <p:cNvPr id="32" name="オブジェクト 31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5291708" y="5451339"/>
                          <a:ext cx="146050" cy="2524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Text Box 114"/>
            <p:cNvSpPr txBox="1">
              <a:spLocks noChangeArrowheads="1"/>
            </p:cNvSpPr>
            <p:nvPr/>
          </p:nvSpPr>
          <p:spPr bwMode="auto">
            <a:xfrm>
              <a:off x="415678" y="3369444"/>
              <a:ext cx="5753360" cy="412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  <a:defRPr/>
              </a:pPr>
              <a:r>
                <a:rPr lang="ja-JP" altLang="en-US" sz="1800" b="1" dirty="0" err="1">
                  <a:solidFill>
                    <a:srgbClr val="FF0000"/>
                  </a:solidFill>
                </a:rPr>
                <a:t>．</a:t>
              </a:r>
              <a:r>
                <a:rPr lang="ja-JP" altLang="en-US" sz="1800" b="1" dirty="0">
                  <a:solidFill>
                    <a:srgbClr val="FF0000"/>
                  </a:solidFill>
                </a:rPr>
                <a:t>一辺</a:t>
              </a:r>
              <a:r>
                <a:rPr lang="en-US" altLang="ja-JP" sz="1800" b="1" dirty="0">
                  <a:solidFill>
                    <a:srgbClr val="FF0000"/>
                  </a:solidFill>
                </a:rPr>
                <a:t>h</a:t>
              </a:r>
              <a:r>
                <a:rPr lang="ja-JP" altLang="en-US" sz="1800" b="1" dirty="0">
                  <a:solidFill>
                    <a:srgbClr val="FF0000"/>
                  </a:solidFill>
                </a:rPr>
                <a:t>で，肉厚</a:t>
              </a:r>
              <a:r>
                <a:rPr lang="en-US" altLang="ja-JP" sz="1800" b="1" dirty="0">
                  <a:solidFill>
                    <a:srgbClr val="FF0000"/>
                  </a:solidFill>
                </a:rPr>
                <a:t>t</a:t>
              </a:r>
              <a:r>
                <a:rPr lang="ja-JP" altLang="en-US" sz="1800" b="1" dirty="0">
                  <a:solidFill>
                    <a:srgbClr val="FF0000"/>
                  </a:solidFill>
                </a:rPr>
                <a:t>の角パイプ（中空の角棒）なら？</a:t>
              </a:r>
              <a:endParaRPr lang="en-US" altLang="ja-JP" sz="1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930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断面二次モーメント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365329"/>
              </p:ext>
            </p:extLst>
          </p:nvPr>
        </p:nvGraphicFramePr>
        <p:xfrm>
          <a:off x="725488" y="1224533"/>
          <a:ext cx="3730538" cy="5300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8" name="Equation" r:id="rId4" imgW="2133360" imgH="3022560" progId="Equation.DSMT4">
                  <p:embed/>
                </p:oleObj>
              </mc:Choice>
              <mc:Fallback>
                <p:oleObj name="Equation" r:id="rId4" imgW="2133360" imgH="3022560" progId="Equation.DSMT4">
                  <p:embed/>
                  <p:pic>
                    <p:nvPicPr>
                      <p:cNvPr id="20" name="オブジェクト 1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5488" y="1224533"/>
                        <a:ext cx="3730538" cy="5300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正方形/長方形 22"/>
          <p:cNvSpPr/>
          <p:nvPr/>
        </p:nvSpPr>
        <p:spPr>
          <a:xfrm>
            <a:off x="6220675" y="2564904"/>
            <a:ext cx="1656184" cy="19398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Text Box 114"/>
          <p:cNvSpPr txBox="1">
            <a:spLocks noChangeArrowheads="1"/>
          </p:cNvSpPr>
          <p:nvPr/>
        </p:nvSpPr>
        <p:spPr bwMode="auto">
          <a:xfrm>
            <a:off x="5190903" y="3115371"/>
            <a:ext cx="360040" cy="41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altLang="ja-JP" sz="1800" b="1" i="1" dirty="0"/>
              <a:t>y</a:t>
            </a:r>
          </a:p>
        </p:txBody>
      </p:sp>
      <p:cxnSp>
        <p:nvCxnSpPr>
          <p:cNvPr id="25" name="直線矢印コネクタ 24"/>
          <p:cNvCxnSpPr/>
          <p:nvPr/>
        </p:nvCxnSpPr>
        <p:spPr>
          <a:xfrm flipH="1">
            <a:off x="5642643" y="3568585"/>
            <a:ext cx="13810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rot="5400000" flipH="1">
            <a:off x="6343119" y="2886562"/>
            <a:ext cx="13810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114"/>
          <p:cNvSpPr txBox="1">
            <a:spLocks noChangeArrowheads="1"/>
          </p:cNvSpPr>
          <p:nvPr/>
        </p:nvSpPr>
        <p:spPr bwMode="auto">
          <a:xfrm>
            <a:off x="7157064" y="1948685"/>
            <a:ext cx="360040" cy="41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altLang="ja-JP" sz="1800" b="1" i="1" dirty="0"/>
              <a:t>z</a:t>
            </a:r>
          </a:p>
        </p:txBody>
      </p:sp>
      <p:graphicFrame>
        <p:nvGraphicFramePr>
          <p:cNvPr id="28" name="オブジェクト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986253"/>
              </p:ext>
            </p:extLst>
          </p:nvPr>
        </p:nvGraphicFramePr>
        <p:xfrm>
          <a:off x="5893225" y="2173892"/>
          <a:ext cx="25082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59" name="Equation" r:id="rId6" imgW="152280" imgH="393480" progId="Equation.DSMT4">
                  <p:embed/>
                </p:oleObj>
              </mc:Choice>
              <mc:Fallback>
                <p:oleObj name="Equation" r:id="rId6" imgW="152280" imgH="393480" progId="Equation.DSMT4">
                  <p:embed/>
                  <p:pic>
                    <p:nvPicPr>
                      <p:cNvPr id="28" name="オブジェクト 2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93225" y="2173892"/>
                        <a:ext cx="250825" cy="652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オブジェクト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962052"/>
              </p:ext>
            </p:extLst>
          </p:nvPr>
        </p:nvGraphicFramePr>
        <p:xfrm>
          <a:off x="5722127" y="4234062"/>
          <a:ext cx="4191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60" name="Equation" r:id="rId8" imgW="253800" imgH="393480" progId="Equation.DSMT4">
                  <p:embed/>
                </p:oleObj>
              </mc:Choice>
              <mc:Fallback>
                <p:oleObj name="Equation" r:id="rId8" imgW="253800" imgH="393480" progId="Equation.DSMT4">
                  <p:embed/>
                  <p:pic>
                    <p:nvPicPr>
                      <p:cNvPr id="29" name="オブジェクト 2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22127" y="4234062"/>
                        <a:ext cx="419100" cy="652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オブジェクト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837495"/>
              </p:ext>
            </p:extLst>
          </p:nvPr>
        </p:nvGraphicFramePr>
        <p:xfrm>
          <a:off x="7232309" y="2906239"/>
          <a:ext cx="2095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61" name="Equation" r:id="rId10" imgW="126720" imgH="177480" progId="Equation.DSMT4">
                  <p:embed/>
                </p:oleObj>
              </mc:Choice>
              <mc:Fallback>
                <p:oleObj name="Equation" r:id="rId10" imgW="126720" imgH="177480" progId="Equation.DSMT4">
                  <p:embed/>
                  <p:pic>
                    <p:nvPicPr>
                      <p:cNvPr id="32" name="オブジェクト 3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32309" y="2906239"/>
                        <a:ext cx="209550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直線矢印コネクタ 32"/>
          <p:cNvCxnSpPr/>
          <p:nvPr/>
        </p:nvCxnSpPr>
        <p:spPr>
          <a:xfrm flipH="1">
            <a:off x="6220675" y="3201514"/>
            <a:ext cx="165618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正方形/長方形 33"/>
          <p:cNvSpPr/>
          <p:nvPr/>
        </p:nvSpPr>
        <p:spPr>
          <a:xfrm>
            <a:off x="6427411" y="2767196"/>
            <a:ext cx="1256002" cy="15665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矢印コネクタ 34"/>
          <p:cNvCxnSpPr/>
          <p:nvPr/>
        </p:nvCxnSpPr>
        <p:spPr>
          <a:xfrm flipH="1">
            <a:off x="7876859" y="4135236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V="1">
            <a:off x="7232309" y="4134839"/>
            <a:ext cx="446587" cy="39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オブジェクト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904486"/>
              </p:ext>
            </p:extLst>
          </p:nvPr>
        </p:nvGraphicFramePr>
        <p:xfrm>
          <a:off x="8164519" y="3785702"/>
          <a:ext cx="146050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62" name="Equation" r:id="rId12" imgW="88560" imgH="152280" progId="Equation.DSMT4">
                  <p:embed/>
                </p:oleObj>
              </mc:Choice>
              <mc:Fallback>
                <p:oleObj name="Equation" r:id="rId12" imgW="88560" imgH="152280" progId="Equation.DSMT4">
                  <p:embed/>
                  <p:pic>
                    <p:nvPicPr>
                      <p:cNvPr id="38" name="オブジェクト 3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164519" y="3785702"/>
                        <a:ext cx="146050" cy="252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フリーフォーム 1"/>
          <p:cNvSpPr/>
          <p:nvPr/>
        </p:nvSpPr>
        <p:spPr>
          <a:xfrm>
            <a:off x="5565422" y="2528711"/>
            <a:ext cx="146756" cy="237067"/>
          </a:xfrm>
          <a:custGeom>
            <a:avLst/>
            <a:gdLst>
              <a:gd name="connsiteX0" fmla="*/ 124178 w 146756"/>
              <a:gd name="connsiteY0" fmla="*/ 0 h 237067"/>
              <a:gd name="connsiteX1" fmla="*/ 11289 w 146756"/>
              <a:gd name="connsiteY1" fmla="*/ 0 h 237067"/>
              <a:gd name="connsiteX2" fmla="*/ 0 w 146756"/>
              <a:gd name="connsiteY2" fmla="*/ 237067 h 237067"/>
              <a:gd name="connsiteX3" fmla="*/ 146756 w 146756"/>
              <a:gd name="connsiteY3" fmla="*/ 237067 h 23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756" h="237067">
                <a:moveTo>
                  <a:pt x="124178" y="0"/>
                </a:moveTo>
                <a:lnTo>
                  <a:pt x="11289" y="0"/>
                </a:lnTo>
                <a:lnTo>
                  <a:pt x="0" y="237067"/>
                </a:lnTo>
                <a:lnTo>
                  <a:pt x="146756" y="237067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/>
          <p:cNvSpPr/>
          <p:nvPr/>
        </p:nvSpPr>
        <p:spPr>
          <a:xfrm>
            <a:off x="5578185" y="4356954"/>
            <a:ext cx="146756" cy="237067"/>
          </a:xfrm>
          <a:custGeom>
            <a:avLst/>
            <a:gdLst>
              <a:gd name="connsiteX0" fmla="*/ 124178 w 146756"/>
              <a:gd name="connsiteY0" fmla="*/ 0 h 237067"/>
              <a:gd name="connsiteX1" fmla="*/ 11289 w 146756"/>
              <a:gd name="connsiteY1" fmla="*/ 0 h 237067"/>
              <a:gd name="connsiteX2" fmla="*/ 0 w 146756"/>
              <a:gd name="connsiteY2" fmla="*/ 237067 h 237067"/>
              <a:gd name="connsiteX3" fmla="*/ 146756 w 146756"/>
              <a:gd name="connsiteY3" fmla="*/ 237067 h 23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756" h="237067">
                <a:moveTo>
                  <a:pt x="124178" y="0"/>
                </a:moveTo>
                <a:lnTo>
                  <a:pt x="11289" y="0"/>
                </a:lnTo>
                <a:lnTo>
                  <a:pt x="0" y="237067"/>
                </a:lnTo>
                <a:lnTo>
                  <a:pt x="146756" y="237067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/>
          <p:cNvSpPr/>
          <p:nvPr/>
        </p:nvSpPr>
        <p:spPr>
          <a:xfrm>
            <a:off x="5557111" y="2811797"/>
            <a:ext cx="167906" cy="1499321"/>
          </a:xfrm>
          <a:custGeom>
            <a:avLst/>
            <a:gdLst>
              <a:gd name="connsiteX0" fmla="*/ 124178 w 146756"/>
              <a:gd name="connsiteY0" fmla="*/ 0 h 237067"/>
              <a:gd name="connsiteX1" fmla="*/ 11289 w 146756"/>
              <a:gd name="connsiteY1" fmla="*/ 0 h 237067"/>
              <a:gd name="connsiteX2" fmla="*/ 0 w 146756"/>
              <a:gd name="connsiteY2" fmla="*/ 237067 h 237067"/>
              <a:gd name="connsiteX3" fmla="*/ 146756 w 146756"/>
              <a:gd name="connsiteY3" fmla="*/ 237067 h 23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756" h="237067">
                <a:moveTo>
                  <a:pt x="124178" y="0"/>
                </a:moveTo>
                <a:lnTo>
                  <a:pt x="11289" y="0"/>
                </a:lnTo>
                <a:lnTo>
                  <a:pt x="0" y="237067"/>
                </a:lnTo>
                <a:lnTo>
                  <a:pt x="146756" y="237067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2" name="直線矢印コネクタ 41"/>
          <p:cNvCxnSpPr/>
          <p:nvPr/>
        </p:nvCxnSpPr>
        <p:spPr>
          <a:xfrm>
            <a:off x="2555776" y="2436403"/>
            <a:ext cx="2827221" cy="210841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2640091" y="3378304"/>
            <a:ext cx="2827221" cy="210841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>
            <a:off x="2630311" y="4301067"/>
            <a:ext cx="2870284" cy="231409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H="1">
            <a:off x="6447818" y="3785702"/>
            <a:ext cx="1231078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オブジェクト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753962"/>
              </p:ext>
            </p:extLst>
          </p:nvPr>
        </p:nvGraphicFramePr>
        <p:xfrm>
          <a:off x="7162288" y="3470547"/>
          <a:ext cx="2095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63" name="Equation" r:id="rId14" imgW="126720" imgH="177480" progId="Equation.DSMT4">
                  <p:embed/>
                </p:oleObj>
              </mc:Choice>
              <mc:Fallback>
                <p:oleObj name="Equation" r:id="rId14" imgW="126720" imgH="177480" progId="Equation.DSMT4">
                  <p:embed/>
                  <p:pic>
                    <p:nvPicPr>
                      <p:cNvPr id="38" name="オブジェクト 37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162288" y="3470547"/>
                        <a:ext cx="209550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オブジェクト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550445"/>
              </p:ext>
            </p:extLst>
          </p:nvPr>
        </p:nvGraphicFramePr>
        <p:xfrm>
          <a:off x="2227006" y="1871922"/>
          <a:ext cx="1843088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64" name="Equation" r:id="rId16" imgW="1117440" imgH="203040" progId="Equation.DSMT4">
                  <p:embed/>
                </p:oleObj>
              </mc:Choice>
              <mc:Fallback>
                <p:oleObj name="Equation" r:id="rId16" imgW="1117440" imgH="203040" progId="Equation.DSMT4">
                  <p:embed/>
                  <p:pic>
                    <p:nvPicPr>
                      <p:cNvPr id="31" name="オブジェクト 30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227006" y="1871922"/>
                        <a:ext cx="1843088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オブジェクト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247372"/>
              </p:ext>
            </p:extLst>
          </p:nvPr>
        </p:nvGraphicFramePr>
        <p:xfrm>
          <a:off x="5594969" y="2891211"/>
          <a:ext cx="5016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65" name="Equation" r:id="rId18" imgW="304560" imgH="177480" progId="Equation.DSMT4">
                  <p:embed/>
                </p:oleObj>
              </mc:Choice>
              <mc:Fallback>
                <p:oleObj name="Equation" r:id="rId18" imgW="304560" imgH="177480" progId="Equation.DSMT4">
                  <p:embed/>
                  <p:pic>
                    <p:nvPicPr>
                      <p:cNvPr id="28" name="オブジェクト 27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594969" y="2891211"/>
                        <a:ext cx="501650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オブジェクト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927530"/>
              </p:ext>
            </p:extLst>
          </p:nvPr>
        </p:nvGraphicFramePr>
        <p:xfrm>
          <a:off x="5550943" y="3928718"/>
          <a:ext cx="6477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66" name="Equation" r:id="rId20" imgW="393480" imgH="177480" progId="Equation.DSMT4">
                  <p:embed/>
                </p:oleObj>
              </mc:Choice>
              <mc:Fallback>
                <p:oleObj name="Equation" r:id="rId20" imgW="393480" imgH="177480" progId="Equation.DSMT4">
                  <p:embed/>
                  <p:pic>
                    <p:nvPicPr>
                      <p:cNvPr id="45" name="オブジェクト 44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550943" y="3928718"/>
                        <a:ext cx="647700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1057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断面二次モーメント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5801323" y="2173011"/>
            <a:ext cx="1656184" cy="19398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Text Box 114"/>
          <p:cNvSpPr txBox="1">
            <a:spLocks noChangeArrowheads="1"/>
          </p:cNvSpPr>
          <p:nvPr/>
        </p:nvSpPr>
        <p:spPr bwMode="auto">
          <a:xfrm>
            <a:off x="5103111" y="3165403"/>
            <a:ext cx="360040" cy="41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altLang="ja-JP" sz="1800" b="1" i="1" dirty="0"/>
              <a:t>y</a:t>
            </a:r>
          </a:p>
        </p:txBody>
      </p:sp>
      <p:cxnSp>
        <p:nvCxnSpPr>
          <p:cNvPr id="25" name="直線矢印コネクタ 24"/>
          <p:cNvCxnSpPr/>
          <p:nvPr/>
        </p:nvCxnSpPr>
        <p:spPr>
          <a:xfrm flipH="1">
            <a:off x="5223291" y="3176692"/>
            <a:ext cx="13810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rot="5400000" flipH="1">
            <a:off x="5923767" y="2494669"/>
            <a:ext cx="13810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114"/>
          <p:cNvSpPr txBox="1">
            <a:spLocks noChangeArrowheads="1"/>
          </p:cNvSpPr>
          <p:nvPr/>
        </p:nvSpPr>
        <p:spPr bwMode="auto">
          <a:xfrm>
            <a:off x="6737712" y="1556792"/>
            <a:ext cx="360040" cy="41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altLang="ja-JP" sz="1800" b="1" i="1" dirty="0"/>
              <a:t>z</a:t>
            </a:r>
          </a:p>
        </p:txBody>
      </p:sp>
      <p:graphicFrame>
        <p:nvGraphicFramePr>
          <p:cNvPr id="28" name="オブジェクト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891030"/>
              </p:ext>
            </p:extLst>
          </p:nvPr>
        </p:nvGraphicFramePr>
        <p:xfrm>
          <a:off x="5443693" y="1880682"/>
          <a:ext cx="25082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2" name="Equation" r:id="rId4" imgW="152280" imgH="393480" progId="Equation.DSMT4">
                  <p:embed/>
                </p:oleObj>
              </mc:Choice>
              <mc:Fallback>
                <p:oleObj name="Equation" r:id="rId4" imgW="152280" imgH="393480" progId="Equation.DSMT4">
                  <p:embed/>
                  <p:pic>
                    <p:nvPicPr>
                      <p:cNvPr id="28" name="オブジェクト 2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3693" y="1880682"/>
                        <a:ext cx="250825" cy="652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オブジェクト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170741"/>
              </p:ext>
            </p:extLst>
          </p:nvPr>
        </p:nvGraphicFramePr>
        <p:xfrm>
          <a:off x="5297267" y="3743343"/>
          <a:ext cx="4191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3" name="Equation" r:id="rId6" imgW="253800" imgH="393480" progId="Equation.DSMT4">
                  <p:embed/>
                </p:oleObj>
              </mc:Choice>
              <mc:Fallback>
                <p:oleObj name="Equation" r:id="rId6" imgW="253800" imgH="393480" progId="Equation.DSMT4">
                  <p:embed/>
                  <p:pic>
                    <p:nvPicPr>
                      <p:cNvPr id="29" name="オブジェクト 2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97267" y="3743343"/>
                        <a:ext cx="419100" cy="652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オブジェクト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317050"/>
              </p:ext>
            </p:extLst>
          </p:nvPr>
        </p:nvGraphicFramePr>
        <p:xfrm>
          <a:off x="6812957" y="2514346"/>
          <a:ext cx="2095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4" name="Equation" r:id="rId8" imgW="126720" imgH="177480" progId="Equation.DSMT4">
                  <p:embed/>
                </p:oleObj>
              </mc:Choice>
              <mc:Fallback>
                <p:oleObj name="Equation" r:id="rId8" imgW="126720" imgH="177480" progId="Equation.DSMT4">
                  <p:embed/>
                  <p:pic>
                    <p:nvPicPr>
                      <p:cNvPr id="32" name="オブジェクト 3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12957" y="2514346"/>
                        <a:ext cx="209550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直線矢印コネクタ 32"/>
          <p:cNvCxnSpPr/>
          <p:nvPr/>
        </p:nvCxnSpPr>
        <p:spPr>
          <a:xfrm flipH="1">
            <a:off x="5801323" y="2809621"/>
            <a:ext cx="165618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正方形/長方形 33"/>
          <p:cNvSpPr/>
          <p:nvPr/>
        </p:nvSpPr>
        <p:spPr>
          <a:xfrm>
            <a:off x="6008059" y="2375303"/>
            <a:ext cx="1256002" cy="15665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矢印コネクタ 34"/>
          <p:cNvCxnSpPr/>
          <p:nvPr/>
        </p:nvCxnSpPr>
        <p:spPr>
          <a:xfrm flipH="1">
            <a:off x="7457507" y="3743343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V="1">
            <a:off x="6812957" y="3742946"/>
            <a:ext cx="446587" cy="39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オブジェクト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058154"/>
              </p:ext>
            </p:extLst>
          </p:nvPr>
        </p:nvGraphicFramePr>
        <p:xfrm>
          <a:off x="7745167" y="3393809"/>
          <a:ext cx="146050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5" name="Equation" r:id="rId10" imgW="88560" imgH="152280" progId="Equation.DSMT4">
                  <p:embed/>
                </p:oleObj>
              </mc:Choice>
              <mc:Fallback>
                <p:oleObj name="Equation" r:id="rId10" imgW="88560" imgH="152280" progId="Equation.DSMT4">
                  <p:embed/>
                  <p:pic>
                    <p:nvPicPr>
                      <p:cNvPr id="38" name="オブジェクト 3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745167" y="3393809"/>
                        <a:ext cx="146050" cy="252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正方形/長方形 29"/>
          <p:cNvSpPr/>
          <p:nvPr/>
        </p:nvSpPr>
        <p:spPr>
          <a:xfrm>
            <a:off x="1453788" y="2214317"/>
            <a:ext cx="1656184" cy="19398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Text Box 114"/>
          <p:cNvSpPr txBox="1">
            <a:spLocks noChangeArrowheads="1"/>
          </p:cNvSpPr>
          <p:nvPr/>
        </p:nvSpPr>
        <p:spPr bwMode="auto">
          <a:xfrm>
            <a:off x="755576" y="3206709"/>
            <a:ext cx="360040" cy="41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altLang="ja-JP" sz="1800" b="1" i="1" dirty="0"/>
              <a:t>y</a:t>
            </a:r>
          </a:p>
        </p:txBody>
      </p:sp>
      <p:cxnSp>
        <p:nvCxnSpPr>
          <p:cNvPr id="39" name="直線矢印コネクタ 38"/>
          <p:cNvCxnSpPr/>
          <p:nvPr/>
        </p:nvCxnSpPr>
        <p:spPr>
          <a:xfrm flipH="1">
            <a:off x="875756" y="3217998"/>
            <a:ext cx="13810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 rot="5400000" flipH="1">
            <a:off x="1576232" y="2535975"/>
            <a:ext cx="13810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114"/>
          <p:cNvSpPr txBox="1">
            <a:spLocks noChangeArrowheads="1"/>
          </p:cNvSpPr>
          <p:nvPr/>
        </p:nvSpPr>
        <p:spPr bwMode="auto">
          <a:xfrm>
            <a:off x="2390177" y="1598098"/>
            <a:ext cx="360040" cy="41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altLang="ja-JP" sz="1800" b="1" i="1" dirty="0"/>
              <a:t>z</a:t>
            </a:r>
          </a:p>
        </p:txBody>
      </p:sp>
      <p:graphicFrame>
        <p:nvGraphicFramePr>
          <p:cNvPr id="47" name="オブジェクト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885403"/>
              </p:ext>
            </p:extLst>
          </p:nvPr>
        </p:nvGraphicFramePr>
        <p:xfrm>
          <a:off x="1096158" y="1921988"/>
          <a:ext cx="25082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6" name="Equation" r:id="rId12" imgW="152280" imgH="393480" progId="Equation.DSMT4">
                  <p:embed/>
                </p:oleObj>
              </mc:Choice>
              <mc:Fallback>
                <p:oleObj name="Equation" r:id="rId12" imgW="152280" imgH="393480" progId="Equation.DSMT4">
                  <p:embed/>
                  <p:pic>
                    <p:nvPicPr>
                      <p:cNvPr id="14" name="オブジェクト 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6158" y="1921988"/>
                        <a:ext cx="250825" cy="652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オブジェクト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015109"/>
              </p:ext>
            </p:extLst>
          </p:nvPr>
        </p:nvGraphicFramePr>
        <p:xfrm>
          <a:off x="949732" y="3784649"/>
          <a:ext cx="4191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7" name="Equation" r:id="rId13" imgW="253800" imgH="393480" progId="Equation.DSMT4">
                  <p:embed/>
                </p:oleObj>
              </mc:Choice>
              <mc:Fallback>
                <p:oleObj name="Equation" r:id="rId13" imgW="253800" imgH="393480" progId="Equation.DSMT4">
                  <p:embed/>
                  <p:pic>
                    <p:nvPicPr>
                      <p:cNvPr id="15" name="オブジェクト 1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49732" y="3784649"/>
                        <a:ext cx="419100" cy="652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正方形/長方形 48"/>
          <p:cNvSpPr/>
          <p:nvPr/>
        </p:nvSpPr>
        <p:spPr>
          <a:xfrm>
            <a:off x="1453788" y="2695549"/>
            <a:ext cx="1656184" cy="12563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0" name="オブジェクト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772264"/>
              </p:ext>
            </p:extLst>
          </p:nvPr>
        </p:nvGraphicFramePr>
        <p:xfrm>
          <a:off x="3217243" y="2566124"/>
          <a:ext cx="3143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8" name="Equation" r:id="rId14" imgW="190440" imgH="177480" progId="Equation.DSMT4">
                  <p:embed/>
                </p:oleObj>
              </mc:Choice>
              <mc:Fallback>
                <p:oleObj name="Equation" r:id="rId14" imgW="190440" imgH="177480" progId="Equation.DSMT4">
                  <p:embed/>
                  <p:pic>
                    <p:nvPicPr>
                      <p:cNvPr id="17" name="オブジェクト 16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217243" y="2566124"/>
                        <a:ext cx="314325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オブジェクト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892963"/>
              </p:ext>
            </p:extLst>
          </p:nvPr>
        </p:nvGraphicFramePr>
        <p:xfrm>
          <a:off x="2466038" y="2282006"/>
          <a:ext cx="2095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9" name="Equation" r:id="rId16" imgW="126720" imgH="177480" progId="Equation.DSMT4">
                  <p:embed/>
                </p:oleObj>
              </mc:Choice>
              <mc:Fallback>
                <p:oleObj name="Equation" r:id="rId16" imgW="126720" imgH="177480" progId="Equation.DSMT4">
                  <p:embed/>
                  <p:pic>
                    <p:nvPicPr>
                      <p:cNvPr id="18" name="オブジェクト 17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466038" y="2282006"/>
                        <a:ext cx="209550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直線矢印コネクタ 51"/>
          <p:cNvCxnSpPr/>
          <p:nvPr/>
        </p:nvCxnSpPr>
        <p:spPr>
          <a:xfrm flipH="1">
            <a:off x="1453788" y="2570038"/>
            <a:ext cx="165618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114"/>
          <p:cNvSpPr txBox="1">
            <a:spLocks noChangeArrowheads="1"/>
          </p:cNvSpPr>
          <p:nvPr/>
        </p:nvSpPr>
        <p:spPr bwMode="auto">
          <a:xfrm>
            <a:off x="755576" y="1167326"/>
            <a:ext cx="8064895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断面積が同じで，断面二次モーメントの異なる梁で，変位を比較する．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54" name="Text Box 114"/>
          <p:cNvSpPr txBox="1">
            <a:spLocks noChangeArrowheads="1"/>
          </p:cNvSpPr>
          <p:nvPr/>
        </p:nvSpPr>
        <p:spPr bwMode="auto">
          <a:xfrm>
            <a:off x="467544" y="4508886"/>
            <a:ext cx="4032447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中実角柱（</a:t>
            </a:r>
            <a:r>
              <a:rPr lang="en-US" altLang="ja-JP" sz="1800" b="1" dirty="0">
                <a:solidFill>
                  <a:srgbClr val="FF0000"/>
                </a:solidFill>
              </a:rPr>
              <a:t>h=b=10, S=100, I=833..</a:t>
            </a:r>
            <a:r>
              <a:rPr lang="ja-JP" altLang="en-US" sz="1800" b="1" dirty="0">
                <a:solidFill>
                  <a:srgbClr val="FF0000"/>
                </a:solidFill>
              </a:rPr>
              <a:t>）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55" name="Text Box 114"/>
          <p:cNvSpPr txBox="1">
            <a:spLocks noChangeArrowheads="1"/>
          </p:cNvSpPr>
          <p:nvPr/>
        </p:nvSpPr>
        <p:spPr bwMode="auto">
          <a:xfrm>
            <a:off x="4776172" y="4508886"/>
            <a:ext cx="3828276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中空角柱（</a:t>
            </a:r>
            <a:r>
              <a:rPr lang="en-US" altLang="ja-JP" sz="1800" b="1" dirty="0">
                <a:solidFill>
                  <a:srgbClr val="FF0000"/>
                </a:solidFill>
              </a:rPr>
              <a:t>h=14.5, t=2, S=2670...</a:t>
            </a:r>
            <a:r>
              <a:rPr lang="ja-JP" altLang="en-US" sz="1800" b="1" dirty="0">
                <a:solidFill>
                  <a:srgbClr val="FF0000"/>
                </a:solidFill>
              </a:rPr>
              <a:t>）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445088" y="5085184"/>
            <a:ext cx="8476246" cy="1748298"/>
            <a:chOff x="445088" y="5085184"/>
            <a:chExt cx="8476246" cy="1748298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45088" y="5092917"/>
              <a:ext cx="3994747" cy="1514862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716016" y="5085184"/>
              <a:ext cx="4205318" cy="1555792"/>
            </a:xfrm>
            <a:prstGeom prst="rect">
              <a:avLst/>
            </a:prstGeom>
          </p:spPr>
        </p:pic>
        <p:sp>
          <p:nvSpPr>
            <p:cNvPr id="59" name="Text Box 114"/>
            <p:cNvSpPr txBox="1">
              <a:spLocks noChangeArrowheads="1"/>
            </p:cNvSpPr>
            <p:nvPr/>
          </p:nvSpPr>
          <p:spPr bwMode="auto">
            <a:xfrm>
              <a:off x="2390177" y="6382076"/>
              <a:ext cx="6358286" cy="451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  <a:defRPr/>
              </a:pPr>
              <a:r>
                <a:rPr lang="ja-JP" altLang="en-US" sz="1800" b="1" dirty="0">
                  <a:solidFill>
                    <a:srgbClr val="FF0000"/>
                  </a:solidFill>
                </a:rPr>
                <a:t>断面形状を変えるだけで，変位を</a:t>
              </a:r>
              <a:r>
                <a:rPr lang="en-US" altLang="ja-JP" sz="1800" b="1" dirty="0">
                  <a:solidFill>
                    <a:srgbClr val="FF0000"/>
                  </a:solidFill>
                </a:rPr>
                <a:t>1/3</a:t>
              </a:r>
              <a:r>
                <a:rPr lang="ja-JP" altLang="en-US" sz="1800" b="1" dirty="0">
                  <a:solidFill>
                    <a:srgbClr val="FF0000"/>
                  </a:solidFill>
                </a:rPr>
                <a:t>にできた！</a:t>
              </a:r>
              <a:endParaRPr lang="en-US" altLang="ja-JP" sz="1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230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断面二次モーメント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31" name="Text Box 114"/>
          <p:cNvSpPr txBox="1">
            <a:spLocks noChangeArrowheads="1"/>
          </p:cNvSpPr>
          <p:nvPr/>
        </p:nvSpPr>
        <p:spPr bwMode="auto">
          <a:xfrm>
            <a:off x="755576" y="3206709"/>
            <a:ext cx="360040" cy="41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altLang="ja-JP" sz="1800" b="1" i="1" dirty="0"/>
              <a:t>y</a:t>
            </a:r>
          </a:p>
        </p:txBody>
      </p:sp>
      <p:cxnSp>
        <p:nvCxnSpPr>
          <p:cNvPr id="39" name="直線矢印コネクタ 38"/>
          <p:cNvCxnSpPr/>
          <p:nvPr/>
        </p:nvCxnSpPr>
        <p:spPr>
          <a:xfrm flipH="1">
            <a:off x="875756" y="3217998"/>
            <a:ext cx="13810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 rot="5400000" flipH="1">
            <a:off x="1576232" y="2535975"/>
            <a:ext cx="13810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114"/>
          <p:cNvSpPr txBox="1">
            <a:spLocks noChangeArrowheads="1"/>
          </p:cNvSpPr>
          <p:nvPr/>
        </p:nvSpPr>
        <p:spPr bwMode="auto">
          <a:xfrm>
            <a:off x="2390177" y="1598098"/>
            <a:ext cx="360040" cy="41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altLang="ja-JP" sz="1800" b="1" i="1" dirty="0"/>
              <a:t>z</a:t>
            </a:r>
          </a:p>
        </p:txBody>
      </p:sp>
      <p:graphicFrame>
        <p:nvGraphicFramePr>
          <p:cNvPr id="48" name="オブジェクト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982571"/>
              </p:ext>
            </p:extLst>
          </p:nvPr>
        </p:nvGraphicFramePr>
        <p:xfrm>
          <a:off x="2390775" y="3281363"/>
          <a:ext cx="293688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55" name="Equation" r:id="rId4" imgW="177480" imgH="164880" progId="Equation.DSMT4">
                  <p:embed/>
                </p:oleObj>
              </mc:Choice>
              <mc:Fallback>
                <p:oleObj name="Equation" r:id="rId4" imgW="177480" imgH="164880" progId="Equation.DSMT4">
                  <p:embed/>
                  <p:pic>
                    <p:nvPicPr>
                      <p:cNvPr id="48" name="オブジェクト 4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90775" y="3281363"/>
                        <a:ext cx="293688" cy="274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オブジェクト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635046"/>
              </p:ext>
            </p:extLst>
          </p:nvPr>
        </p:nvGraphicFramePr>
        <p:xfrm>
          <a:off x="3002443" y="2782573"/>
          <a:ext cx="3143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56" name="Equation" r:id="rId6" imgW="190440" imgH="177480" progId="Equation.DSMT4">
                  <p:embed/>
                </p:oleObj>
              </mc:Choice>
              <mc:Fallback>
                <p:oleObj name="Equation" r:id="rId6" imgW="190440" imgH="177480" progId="Equation.DSMT4">
                  <p:embed/>
                  <p:pic>
                    <p:nvPicPr>
                      <p:cNvPr id="50" name="オブジェクト 4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02443" y="2782573"/>
                        <a:ext cx="314325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 Box 114"/>
          <p:cNvSpPr txBox="1">
            <a:spLocks noChangeArrowheads="1"/>
          </p:cNvSpPr>
          <p:nvPr/>
        </p:nvSpPr>
        <p:spPr bwMode="auto">
          <a:xfrm>
            <a:off x="755576" y="1167326"/>
            <a:ext cx="8064895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上下非対称の場合は，どうやって中立軸を求める？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2" name="二等辺三角形 1"/>
          <p:cNvSpPr/>
          <p:nvPr/>
        </p:nvSpPr>
        <p:spPr>
          <a:xfrm>
            <a:off x="1054897" y="2182286"/>
            <a:ext cx="2427112" cy="1562127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矢印コネクタ 39"/>
          <p:cNvCxnSpPr/>
          <p:nvPr/>
        </p:nvCxnSpPr>
        <p:spPr>
          <a:xfrm flipV="1">
            <a:off x="2051720" y="3217998"/>
            <a:ext cx="0" cy="52641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flipH="1">
            <a:off x="1054897" y="4005064"/>
            <a:ext cx="2427112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オブジェクト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826361"/>
              </p:ext>
            </p:extLst>
          </p:nvPr>
        </p:nvGraphicFramePr>
        <p:xfrm>
          <a:off x="2212975" y="4114800"/>
          <a:ext cx="2095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57" name="Equation" r:id="rId8" imgW="126720" imgH="177480" progId="Equation.DSMT4">
                  <p:embed/>
                </p:oleObj>
              </mc:Choice>
              <mc:Fallback>
                <p:oleObj name="Equation" r:id="rId8" imgW="126720" imgH="177480" progId="Equation.DSMT4">
                  <p:embed/>
                  <p:pic>
                    <p:nvPicPr>
                      <p:cNvPr id="48" name="オブジェクト 4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12975" y="4114800"/>
                        <a:ext cx="209550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直線矢印コネクタ 59"/>
          <p:cNvCxnSpPr/>
          <p:nvPr/>
        </p:nvCxnSpPr>
        <p:spPr>
          <a:xfrm flipH="1" flipV="1">
            <a:off x="1305807" y="2159708"/>
            <a:ext cx="1675" cy="1584705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オブジェクト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358681"/>
              </p:ext>
            </p:extLst>
          </p:nvPr>
        </p:nvGraphicFramePr>
        <p:xfrm>
          <a:off x="887413" y="2493963"/>
          <a:ext cx="209550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58" name="Equation" r:id="rId10" imgW="126720" imgH="177480" progId="Equation.DSMT4">
                  <p:embed/>
                </p:oleObj>
              </mc:Choice>
              <mc:Fallback>
                <p:oleObj name="Equation" r:id="rId10" imgW="126720" imgH="177480" progId="Equation.DSMT4">
                  <p:embed/>
                  <p:pic>
                    <p:nvPicPr>
                      <p:cNvPr id="48" name="オブジェクト 4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87413" y="2493963"/>
                        <a:ext cx="209550" cy="296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線コネクタ 10"/>
          <p:cNvCxnSpPr/>
          <p:nvPr/>
        </p:nvCxnSpPr>
        <p:spPr>
          <a:xfrm>
            <a:off x="1763688" y="2790825"/>
            <a:ext cx="986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>
            <a:stCxn id="2" idx="1"/>
            <a:endCxn id="2" idx="5"/>
          </p:cNvCxnSpPr>
          <p:nvPr/>
        </p:nvCxnSpPr>
        <p:spPr>
          <a:xfrm>
            <a:off x="1661675" y="2963350"/>
            <a:ext cx="12135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/>
          <p:nvPr/>
        </p:nvCxnSpPr>
        <p:spPr>
          <a:xfrm flipH="1">
            <a:off x="1763688" y="2904413"/>
            <a:ext cx="986529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114"/>
          <p:cNvSpPr txBox="1">
            <a:spLocks noChangeArrowheads="1"/>
          </p:cNvSpPr>
          <p:nvPr/>
        </p:nvSpPr>
        <p:spPr bwMode="auto">
          <a:xfrm>
            <a:off x="732794" y="4509120"/>
            <a:ext cx="6575510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断面一次モーメントが</a:t>
            </a:r>
            <a:r>
              <a:rPr lang="en-US" altLang="ja-JP" sz="1800" b="1" dirty="0">
                <a:solidFill>
                  <a:srgbClr val="FF0000"/>
                </a:solidFill>
              </a:rPr>
              <a:t>0</a:t>
            </a:r>
            <a:r>
              <a:rPr lang="ja-JP" altLang="en-US" sz="1800" b="1" dirty="0">
                <a:solidFill>
                  <a:srgbClr val="FF0000"/>
                </a:solidFill>
              </a:rPr>
              <a:t>のところ（面積中心）が中立軸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66" name="オブジェクト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796724"/>
              </p:ext>
            </p:extLst>
          </p:nvPr>
        </p:nvGraphicFramePr>
        <p:xfrm>
          <a:off x="1" y="7087699"/>
          <a:ext cx="6732240" cy="4039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59" name="Equation" r:id="rId12" imgW="4902120" imgH="2933640" progId="Equation.DSMT4">
                  <p:embed/>
                </p:oleObj>
              </mc:Choice>
              <mc:Fallback>
                <p:oleObj name="Equation" r:id="rId12" imgW="4902120" imgH="2933640" progId="Equation.DSMT4">
                  <p:embed/>
                  <p:pic>
                    <p:nvPicPr>
                      <p:cNvPr id="45" name="オブジェクト 4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" y="7087699"/>
                        <a:ext cx="6732240" cy="4039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オブジェクト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481149"/>
              </p:ext>
            </p:extLst>
          </p:nvPr>
        </p:nvGraphicFramePr>
        <p:xfrm>
          <a:off x="104813" y="5125799"/>
          <a:ext cx="6955629" cy="1227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60" name="Equation" r:id="rId14" imgW="4902120" imgH="863280" progId="Equation.DSMT4">
                  <p:embed/>
                </p:oleObj>
              </mc:Choice>
              <mc:Fallback>
                <p:oleObj name="Equation" r:id="rId14" imgW="4902120" imgH="863280" progId="Equation.DSMT4">
                  <p:embed/>
                  <p:pic>
                    <p:nvPicPr>
                      <p:cNvPr id="66" name="オブジェクト 6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4813" y="5125799"/>
                        <a:ext cx="6955629" cy="1227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オブジェクト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85050"/>
              </p:ext>
            </p:extLst>
          </p:nvPr>
        </p:nvGraphicFramePr>
        <p:xfrm>
          <a:off x="7380312" y="4715587"/>
          <a:ext cx="1080120" cy="744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61" name="Equation" r:id="rId16" imgW="571320" imgH="393480" progId="Equation.DSMT4">
                  <p:embed/>
                </p:oleObj>
              </mc:Choice>
              <mc:Fallback>
                <p:oleObj name="Equation" r:id="rId16" imgW="571320" imgH="393480" progId="Equation.DSMT4">
                  <p:embed/>
                  <p:pic>
                    <p:nvPicPr>
                      <p:cNvPr id="67" name="オブジェクト 6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380312" y="4715587"/>
                        <a:ext cx="1080120" cy="744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オブジェクト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389081"/>
              </p:ext>
            </p:extLst>
          </p:nvPr>
        </p:nvGraphicFramePr>
        <p:xfrm>
          <a:off x="7060442" y="5663676"/>
          <a:ext cx="1930357" cy="954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62" name="Equation" r:id="rId18" imgW="977760" imgH="482400" progId="Equation.DSMT4">
                  <p:embed/>
                </p:oleObj>
              </mc:Choice>
              <mc:Fallback>
                <p:oleObj name="Equation" r:id="rId18" imgW="977760" imgH="482400" progId="Equation.DSMT4">
                  <p:embed/>
                  <p:pic>
                    <p:nvPicPr>
                      <p:cNvPr id="67" name="オブジェクト 66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060442" y="5663676"/>
                        <a:ext cx="1930357" cy="954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594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断面二次モーメント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31" name="Text Box 114"/>
          <p:cNvSpPr txBox="1">
            <a:spLocks noChangeArrowheads="1"/>
          </p:cNvSpPr>
          <p:nvPr/>
        </p:nvSpPr>
        <p:spPr bwMode="auto">
          <a:xfrm>
            <a:off x="755576" y="3206709"/>
            <a:ext cx="360040" cy="41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altLang="ja-JP" sz="1800" b="1" i="1" dirty="0"/>
              <a:t>y</a:t>
            </a:r>
          </a:p>
        </p:txBody>
      </p:sp>
      <p:cxnSp>
        <p:nvCxnSpPr>
          <p:cNvPr id="39" name="直線矢印コネクタ 38"/>
          <p:cNvCxnSpPr/>
          <p:nvPr/>
        </p:nvCxnSpPr>
        <p:spPr>
          <a:xfrm flipH="1">
            <a:off x="875756" y="3217998"/>
            <a:ext cx="13810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 rot="5400000" flipH="1">
            <a:off x="1576232" y="2535975"/>
            <a:ext cx="13810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114"/>
          <p:cNvSpPr txBox="1">
            <a:spLocks noChangeArrowheads="1"/>
          </p:cNvSpPr>
          <p:nvPr/>
        </p:nvSpPr>
        <p:spPr bwMode="auto">
          <a:xfrm>
            <a:off x="2390177" y="1598098"/>
            <a:ext cx="360040" cy="41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altLang="ja-JP" sz="1800" b="1" i="1" dirty="0"/>
              <a:t>z</a:t>
            </a:r>
          </a:p>
        </p:txBody>
      </p:sp>
      <p:graphicFrame>
        <p:nvGraphicFramePr>
          <p:cNvPr id="48" name="オブジェクト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982571"/>
              </p:ext>
            </p:extLst>
          </p:nvPr>
        </p:nvGraphicFramePr>
        <p:xfrm>
          <a:off x="2390775" y="3281363"/>
          <a:ext cx="293688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0" name="Equation" r:id="rId4" imgW="177480" imgH="164880" progId="Equation.DSMT4">
                  <p:embed/>
                </p:oleObj>
              </mc:Choice>
              <mc:Fallback>
                <p:oleObj name="Equation" r:id="rId4" imgW="177480" imgH="164880" progId="Equation.DSMT4">
                  <p:embed/>
                  <p:pic>
                    <p:nvPicPr>
                      <p:cNvPr id="48" name="オブジェクト 4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90775" y="3281363"/>
                        <a:ext cx="293688" cy="274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オブジェクト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635046"/>
              </p:ext>
            </p:extLst>
          </p:nvPr>
        </p:nvGraphicFramePr>
        <p:xfrm>
          <a:off x="3002443" y="2782573"/>
          <a:ext cx="3143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1" name="Equation" r:id="rId6" imgW="190440" imgH="177480" progId="Equation.DSMT4">
                  <p:embed/>
                </p:oleObj>
              </mc:Choice>
              <mc:Fallback>
                <p:oleObj name="Equation" r:id="rId6" imgW="190440" imgH="177480" progId="Equation.DSMT4">
                  <p:embed/>
                  <p:pic>
                    <p:nvPicPr>
                      <p:cNvPr id="50" name="オブジェクト 4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02443" y="2782573"/>
                        <a:ext cx="314325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 Box 114"/>
          <p:cNvSpPr txBox="1">
            <a:spLocks noChangeArrowheads="1"/>
          </p:cNvSpPr>
          <p:nvPr/>
        </p:nvSpPr>
        <p:spPr bwMode="auto">
          <a:xfrm>
            <a:off x="755576" y="1167326"/>
            <a:ext cx="8064895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上下非対称の場合は，どうやって中立軸を求める？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2" name="二等辺三角形 1"/>
          <p:cNvSpPr/>
          <p:nvPr/>
        </p:nvSpPr>
        <p:spPr>
          <a:xfrm>
            <a:off x="1054897" y="2182286"/>
            <a:ext cx="2427112" cy="1562127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矢印コネクタ 39"/>
          <p:cNvCxnSpPr/>
          <p:nvPr/>
        </p:nvCxnSpPr>
        <p:spPr>
          <a:xfrm flipV="1">
            <a:off x="2051720" y="3217998"/>
            <a:ext cx="0" cy="52641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flipH="1">
            <a:off x="1054897" y="4005064"/>
            <a:ext cx="2427112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オブジェクト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826361"/>
              </p:ext>
            </p:extLst>
          </p:nvPr>
        </p:nvGraphicFramePr>
        <p:xfrm>
          <a:off x="2212975" y="4114800"/>
          <a:ext cx="2095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2" name="Equation" r:id="rId8" imgW="126720" imgH="177480" progId="Equation.DSMT4">
                  <p:embed/>
                </p:oleObj>
              </mc:Choice>
              <mc:Fallback>
                <p:oleObj name="Equation" r:id="rId8" imgW="126720" imgH="177480" progId="Equation.DSMT4">
                  <p:embed/>
                  <p:pic>
                    <p:nvPicPr>
                      <p:cNvPr id="43" name="オブジェクト 4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12975" y="4114800"/>
                        <a:ext cx="209550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直線矢印コネクタ 59"/>
          <p:cNvCxnSpPr/>
          <p:nvPr/>
        </p:nvCxnSpPr>
        <p:spPr>
          <a:xfrm flipH="1" flipV="1">
            <a:off x="1305807" y="2159708"/>
            <a:ext cx="1675" cy="1584705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オブジェクト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358681"/>
              </p:ext>
            </p:extLst>
          </p:nvPr>
        </p:nvGraphicFramePr>
        <p:xfrm>
          <a:off x="887413" y="2493963"/>
          <a:ext cx="209550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3" name="Equation" r:id="rId10" imgW="126720" imgH="177480" progId="Equation.DSMT4">
                  <p:embed/>
                </p:oleObj>
              </mc:Choice>
              <mc:Fallback>
                <p:oleObj name="Equation" r:id="rId10" imgW="126720" imgH="177480" progId="Equation.DSMT4">
                  <p:embed/>
                  <p:pic>
                    <p:nvPicPr>
                      <p:cNvPr id="61" name="オブジェクト 6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87413" y="2493963"/>
                        <a:ext cx="209550" cy="296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線コネクタ 10"/>
          <p:cNvCxnSpPr/>
          <p:nvPr/>
        </p:nvCxnSpPr>
        <p:spPr>
          <a:xfrm>
            <a:off x="1763688" y="2790825"/>
            <a:ext cx="986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>
            <a:stCxn id="2" idx="1"/>
            <a:endCxn id="2" idx="5"/>
          </p:cNvCxnSpPr>
          <p:nvPr/>
        </p:nvCxnSpPr>
        <p:spPr>
          <a:xfrm>
            <a:off x="1661675" y="2963350"/>
            <a:ext cx="12135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オブジェクト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125409"/>
              </p:ext>
            </p:extLst>
          </p:nvPr>
        </p:nvGraphicFramePr>
        <p:xfrm>
          <a:off x="2684463" y="2179221"/>
          <a:ext cx="94138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4" name="Equation" r:id="rId12" imgW="571320" imgH="393480" progId="Equation.DSMT4">
                  <p:embed/>
                </p:oleObj>
              </mc:Choice>
              <mc:Fallback>
                <p:oleObj name="Equation" r:id="rId12" imgW="571320" imgH="393480" progId="Equation.DSMT4">
                  <p:embed/>
                  <p:pic>
                    <p:nvPicPr>
                      <p:cNvPr id="63" name="オブジェクト 6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84463" y="2179221"/>
                        <a:ext cx="941387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" name="直線矢印コネクタ 63"/>
          <p:cNvCxnSpPr/>
          <p:nvPr/>
        </p:nvCxnSpPr>
        <p:spPr>
          <a:xfrm flipH="1">
            <a:off x="1763688" y="2904413"/>
            <a:ext cx="986529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114"/>
          <p:cNvSpPr txBox="1">
            <a:spLocks noChangeArrowheads="1"/>
          </p:cNvSpPr>
          <p:nvPr/>
        </p:nvSpPr>
        <p:spPr bwMode="auto">
          <a:xfrm>
            <a:off x="732794" y="4509120"/>
            <a:ext cx="6575510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中立軸に対する断面二次モーメントは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66" name="オブジェクト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796724"/>
              </p:ext>
            </p:extLst>
          </p:nvPr>
        </p:nvGraphicFramePr>
        <p:xfrm>
          <a:off x="1" y="7087699"/>
          <a:ext cx="6732240" cy="4039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5" name="Equation" r:id="rId14" imgW="4902120" imgH="2933640" progId="Equation.DSMT4">
                  <p:embed/>
                </p:oleObj>
              </mc:Choice>
              <mc:Fallback>
                <p:oleObj name="Equation" r:id="rId14" imgW="4902120" imgH="2933640" progId="Equation.DSMT4">
                  <p:embed/>
                  <p:pic>
                    <p:nvPicPr>
                      <p:cNvPr id="66" name="オブジェクト 6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" y="7087699"/>
                        <a:ext cx="6732240" cy="4039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325762"/>
              </p:ext>
            </p:extLst>
          </p:nvPr>
        </p:nvGraphicFramePr>
        <p:xfrm>
          <a:off x="380517" y="5097321"/>
          <a:ext cx="8566430" cy="1500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6" name="Equation" r:id="rId16" imgW="6223000" imgH="1092200" progId="Equation.DSMT4">
                  <p:embed/>
                </p:oleObj>
              </mc:Choice>
              <mc:Fallback>
                <p:oleObj name="Equation" r:id="rId16" imgW="6223000" imgH="1092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17" y="5097321"/>
                        <a:ext cx="8566430" cy="15005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0176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数値構造計算してみよう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37" name="Text Box 114"/>
          <p:cNvSpPr txBox="1">
            <a:spLocks noChangeArrowheads="1"/>
          </p:cNvSpPr>
          <p:nvPr/>
        </p:nvSpPr>
        <p:spPr bwMode="auto">
          <a:xfrm>
            <a:off x="467544" y="1340768"/>
            <a:ext cx="8064895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梁の長さと，断面積を統一してモデル化する．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329" y="4437112"/>
            <a:ext cx="1943100" cy="2076450"/>
          </a:xfrm>
          <a:prstGeom prst="rect">
            <a:avLst/>
          </a:prstGeom>
        </p:spPr>
      </p:pic>
      <p:sp>
        <p:nvSpPr>
          <p:cNvPr id="40" name="Text Box 114"/>
          <p:cNvSpPr txBox="1">
            <a:spLocks noChangeArrowheads="1"/>
          </p:cNvSpPr>
          <p:nvPr/>
        </p:nvSpPr>
        <p:spPr bwMode="auto">
          <a:xfrm>
            <a:off x="467544" y="2131654"/>
            <a:ext cx="8064895" cy="152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線路はどうしてあの形？</a:t>
            </a:r>
            <a:endParaRPr lang="en-US" altLang="ja-JP" sz="1800" b="1" dirty="0">
              <a:solidFill>
                <a:srgbClr val="FF0000"/>
              </a:solidFill>
            </a:endParaRPr>
          </a:p>
          <a:p>
            <a:pPr>
              <a:lnSpc>
                <a:spcPts val="2800"/>
              </a:lnSpc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アルファフレームは曲がりにくいの？</a:t>
            </a:r>
            <a:endParaRPr lang="en-US" altLang="ja-JP" sz="1800" b="1" dirty="0">
              <a:solidFill>
                <a:srgbClr val="FF0000"/>
              </a:solidFill>
            </a:endParaRPr>
          </a:p>
          <a:p>
            <a:pPr>
              <a:lnSpc>
                <a:spcPts val="2800"/>
              </a:lnSpc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竹は中が空洞で，外側に行くほど固い外皮になっているのはなぜ？</a:t>
            </a:r>
            <a:endParaRPr lang="en-US" altLang="ja-JP" sz="1800" b="1" dirty="0">
              <a:solidFill>
                <a:srgbClr val="FF0000"/>
              </a:solidFill>
            </a:endParaRPr>
          </a:p>
          <a:p>
            <a:pPr>
              <a:lnSpc>
                <a:spcPts val="2800"/>
              </a:lnSpc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>
                <a:solidFill>
                  <a:srgbClr val="FF0000"/>
                </a:solidFill>
              </a:rPr>
              <a:t>昆虫の翅の翅脈は中空？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5" y="4437112"/>
            <a:ext cx="2214396" cy="207645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818" y="3789040"/>
            <a:ext cx="3917810" cy="289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94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断面二次モーメント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15" y="1196752"/>
            <a:ext cx="6735616" cy="5040560"/>
          </a:xfrm>
          <a:prstGeom prst="rect">
            <a:avLst/>
          </a:prstGeom>
        </p:spPr>
      </p:pic>
      <p:sp>
        <p:nvSpPr>
          <p:cNvPr id="4" name="楕円 3"/>
          <p:cNvSpPr/>
          <p:nvPr/>
        </p:nvSpPr>
        <p:spPr>
          <a:xfrm>
            <a:off x="1979712" y="1196752"/>
            <a:ext cx="36004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/>
          <p:nvPr/>
        </p:nvSpPr>
        <p:spPr>
          <a:xfrm>
            <a:off x="1763688" y="1310770"/>
            <a:ext cx="360040" cy="6060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/>
          <p:nvPr/>
        </p:nvSpPr>
        <p:spPr>
          <a:xfrm>
            <a:off x="755576" y="3212976"/>
            <a:ext cx="576064" cy="6060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/>
          <p:cNvSpPr/>
          <p:nvPr/>
        </p:nvSpPr>
        <p:spPr>
          <a:xfrm>
            <a:off x="4572000" y="3110971"/>
            <a:ext cx="2016224" cy="2046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/>
        </p:nvSpPr>
        <p:spPr>
          <a:xfrm>
            <a:off x="3800322" y="5445223"/>
            <a:ext cx="843685" cy="432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Text Box 114"/>
          <p:cNvSpPr txBox="1">
            <a:spLocks noChangeArrowheads="1"/>
          </p:cNvSpPr>
          <p:nvPr/>
        </p:nvSpPr>
        <p:spPr bwMode="auto">
          <a:xfrm>
            <a:off x="251520" y="6299640"/>
            <a:ext cx="8064895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「検査」→「断面」→「詳細」→断面を選択→「計算」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95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断面二次モーメント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15" name="Text Box 114"/>
          <p:cNvSpPr txBox="1">
            <a:spLocks noChangeArrowheads="1"/>
          </p:cNvSpPr>
          <p:nvPr/>
        </p:nvSpPr>
        <p:spPr bwMode="auto">
          <a:xfrm>
            <a:off x="467545" y="5076726"/>
            <a:ext cx="6912768" cy="149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en-US" altLang="ja-JP" sz="1800" b="1" dirty="0">
                <a:solidFill>
                  <a:srgbClr val="FF0000"/>
                </a:solidFill>
              </a:rPr>
              <a:t>y</a:t>
            </a:r>
            <a:r>
              <a:rPr lang="ja-JP" altLang="en-US" sz="1800" b="1" dirty="0">
                <a:solidFill>
                  <a:srgbClr val="FF0000"/>
                </a:solidFill>
              </a:rPr>
              <a:t>軸周りの断面二次モーメント</a:t>
            </a:r>
            <a:r>
              <a:rPr lang="en-US" altLang="ja-JP" sz="1800" b="1" dirty="0" err="1">
                <a:solidFill>
                  <a:srgbClr val="FF0000"/>
                </a:solidFill>
              </a:rPr>
              <a:t>Iy</a:t>
            </a:r>
            <a:r>
              <a:rPr lang="ja-JP" altLang="en-US" sz="1800" b="1" dirty="0">
                <a:solidFill>
                  <a:srgbClr val="FF0000"/>
                </a:solidFill>
              </a:rPr>
              <a:t>が</a:t>
            </a:r>
            <a:endParaRPr lang="en-US" altLang="ja-JP" sz="1800" b="1" dirty="0">
              <a:solidFill>
                <a:srgbClr val="FF0000"/>
              </a:solidFill>
            </a:endParaRPr>
          </a:p>
          <a:p>
            <a:pPr>
              <a:lnSpc>
                <a:spcPts val="2800"/>
              </a:lnSpc>
              <a:defRPr/>
            </a:pPr>
            <a:r>
              <a:rPr lang="en-US" altLang="ja-JP" sz="1800" b="1" dirty="0" err="1">
                <a:solidFill>
                  <a:srgbClr val="FF0000"/>
                </a:solidFill>
              </a:rPr>
              <a:t>Iy</a:t>
            </a:r>
            <a:r>
              <a:rPr lang="en-US" altLang="ja-JP" sz="1800" b="1" dirty="0">
                <a:solidFill>
                  <a:srgbClr val="FF0000"/>
                </a:solidFill>
              </a:rPr>
              <a:t> = 833….. [mm^4]</a:t>
            </a:r>
          </a:p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で，理論値と一致していることが分かる．</a:t>
            </a:r>
            <a:endParaRPr lang="en-US" altLang="ja-JP" sz="1800" b="1" dirty="0">
              <a:solidFill>
                <a:srgbClr val="FF0000"/>
              </a:solidFill>
            </a:endParaRPr>
          </a:p>
          <a:p>
            <a:pPr>
              <a:lnSpc>
                <a:spcPts val="2800"/>
              </a:lnSpc>
              <a:defRPr/>
            </a:pPr>
            <a:r>
              <a:rPr lang="ja-JP" altLang="en-US" sz="1400" b="1" dirty="0">
                <a:solidFill>
                  <a:srgbClr val="FF0000"/>
                </a:solidFill>
              </a:rPr>
              <a:t>注：“主慣性”なので回転する場合がある．計算結果の軸の方向に注意する．</a:t>
            </a:r>
            <a:endParaRPr lang="en-US" altLang="ja-JP" sz="1400" b="1" dirty="0">
              <a:solidFill>
                <a:srgbClr val="FF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b="40512"/>
          <a:stretch/>
        </p:blipFill>
        <p:spPr>
          <a:xfrm>
            <a:off x="539552" y="1412776"/>
            <a:ext cx="7000875" cy="3518694"/>
          </a:xfrm>
          <a:prstGeom prst="rect">
            <a:avLst/>
          </a:prstGeom>
        </p:spPr>
      </p:pic>
      <p:sp>
        <p:nvSpPr>
          <p:cNvPr id="16" name="楕円 15"/>
          <p:cNvSpPr/>
          <p:nvPr/>
        </p:nvSpPr>
        <p:spPr>
          <a:xfrm>
            <a:off x="6480497" y="3573015"/>
            <a:ext cx="971823" cy="9361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99E211F3-AA98-4DDF-BBE2-3EB1695089FB}"/>
              </a:ext>
            </a:extLst>
          </p:cNvPr>
          <p:cNvSpPr/>
          <p:nvPr/>
        </p:nvSpPr>
        <p:spPr>
          <a:xfrm>
            <a:off x="2411760" y="2492896"/>
            <a:ext cx="971823" cy="6792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Text Box 114">
            <a:extLst>
              <a:ext uri="{FF2B5EF4-FFF2-40B4-BE49-F238E27FC236}">
                <a16:creationId xmlns:a16="http://schemas.microsoft.com/office/drawing/2014/main" id="{A31634DA-C6EC-466B-B357-5ECD82848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073" y="1718069"/>
            <a:ext cx="3816424" cy="40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600" dirty="0">
                <a:solidFill>
                  <a:srgbClr val="FF0000"/>
                </a:solidFill>
              </a:rPr>
              <a:t>断面のオフセット（間隔）と切断面数</a:t>
            </a:r>
            <a:endParaRPr lang="en-US" altLang="ja-JP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209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曲げモーメントまとめ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12" name="Text Box 114"/>
          <p:cNvSpPr txBox="1">
            <a:spLocks noChangeArrowheads="1"/>
          </p:cNvSpPr>
          <p:nvPr/>
        </p:nvSpPr>
        <p:spPr bwMode="auto">
          <a:xfrm>
            <a:off x="511569" y="1396781"/>
            <a:ext cx="3916415" cy="77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/>
              <a:t>モーメント</a:t>
            </a:r>
            <a:r>
              <a:rPr lang="en-US" altLang="ja-JP" sz="1800" b="1" dirty="0"/>
              <a:t>M, </a:t>
            </a:r>
            <a:r>
              <a:rPr lang="ja-JP" altLang="en-US" sz="1800" b="1" dirty="0"/>
              <a:t>曲率半径</a:t>
            </a:r>
            <a:r>
              <a:rPr lang="en-US" altLang="ja-JP" sz="1800" b="1" dirty="0"/>
              <a:t>R</a:t>
            </a:r>
            <a:r>
              <a:rPr lang="ja-JP" altLang="en-US" sz="1800" b="1" dirty="0" err="1"/>
              <a:t>，</a:t>
            </a:r>
            <a:r>
              <a:rPr lang="ja-JP" altLang="en-US" sz="1800" b="1" dirty="0"/>
              <a:t>ヤング率</a:t>
            </a:r>
            <a:r>
              <a:rPr lang="en-US" altLang="ja-JP" sz="1800" b="1" dirty="0"/>
              <a:t>E</a:t>
            </a:r>
            <a:r>
              <a:rPr lang="ja-JP" altLang="en-US" sz="1800" b="1" dirty="0" err="1"/>
              <a:t>，</a:t>
            </a:r>
            <a:r>
              <a:rPr lang="ja-JP" altLang="en-US" sz="1800" b="1" dirty="0"/>
              <a:t>断面二次モーメント</a:t>
            </a:r>
            <a:r>
              <a:rPr lang="en-US" altLang="ja-JP" sz="1800" b="1" i="1" dirty="0"/>
              <a:t>I</a:t>
            </a:r>
            <a:r>
              <a:rPr lang="ja-JP" altLang="en-US" sz="1800" b="1" dirty="0"/>
              <a:t>の関係</a:t>
            </a:r>
            <a:endParaRPr lang="en-US" altLang="ja-JP" sz="1800" b="1" dirty="0"/>
          </a:p>
        </p:txBody>
      </p:sp>
      <p:graphicFrame>
        <p:nvGraphicFramePr>
          <p:cNvPr id="50" name="オブジェクト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189020"/>
              </p:ext>
            </p:extLst>
          </p:nvPr>
        </p:nvGraphicFramePr>
        <p:xfrm>
          <a:off x="611560" y="2565847"/>
          <a:ext cx="106362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07" name="Equation" r:id="rId4" imgW="583920" imgH="393480" progId="Equation.DSMT4">
                  <p:embed/>
                </p:oleObj>
              </mc:Choice>
              <mc:Fallback>
                <p:oleObj name="Equation" r:id="rId4" imgW="583920" imgH="393480" progId="Equation.DSMT4">
                  <p:embed/>
                  <p:pic>
                    <p:nvPicPr>
                      <p:cNvPr id="50" name="オブジェクト 4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2565847"/>
                        <a:ext cx="1063625" cy="71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オブジェクト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342040"/>
              </p:ext>
            </p:extLst>
          </p:nvPr>
        </p:nvGraphicFramePr>
        <p:xfrm>
          <a:off x="2264809" y="2559486"/>
          <a:ext cx="136525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08" name="Equation" r:id="rId6" imgW="749160" imgH="393480" progId="Equation.DSMT4">
                  <p:embed/>
                </p:oleObj>
              </mc:Choice>
              <mc:Fallback>
                <p:oleObj name="Equation" r:id="rId6" imgW="749160" imgH="393480" progId="Equation.DSMT4">
                  <p:embed/>
                  <p:pic>
                    <p:nvPicPr>
                      <p:cNvPr id="50" name="オブジェクト 4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64809" y="2559486"/>
                        <a:ext cx="1365250" cy="71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114"/>
          <p:cNvSpPr txBox="1">
            <a:spLocks noChangeArrowheads="1"/>
          </p:cNvSpPr>
          <p:nvPr/>
        </p:nvSpPr>
        <p:spPr bwMode="auto">
          <a:xfrm>
            <a:off x="395536" y="4062551"/>
            <a:ext cx="802087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モーメント</a:t>
            </a:r>
            <a:r>
              <a:rPr lang="en-US" altLang="ja-JP" sz="1800" b="1" i="1" dirty="0">
                <a:solidFill>
                  <a:srgbClr val="FF0000"/>
                </a:solidFill>
              </a:rPr>
              <a:t>M</a:t>
            </a:r>
            <a:r>
              <a:rPr lang="ja-JP" altLang="en-US" sz="1800" b="1" dirty="0">
                <a:solidFill>
                  <a:srgbClr val="FF0000"/>
                </a:solidFill>
              </a:rPr>
              <a:t>が大きいほど曲率半径は小さくなる．</a:t>
            </a:r>
            <a:endParaRPr lang="en-US" altLang="ja-JP" sz="1800" b="1" dirty="0">
              <a:solidFill>
                <a:srgbClr val="FF0000"/>
              </a:solidFill>
            </a:endParaRPr>
          </a:p>
          <a:p>
            <a:pPr>
              <a:lnSpc>
                <a:spcPts val="2800"/>
              </a:lnSpc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断面二次モーメント</a:t>
            </a:r>
            <a:r>
              <a:rPr lang="en-US" altLang="ja-JP" sz="1800" b="1" i="1" dirty="0">
                <a:solidFill>
                  <a:srgbClr val="FF0000"/>
                </a:solidFill>
              </a:rPr>
              <a:t>I</a:t>
            </a:r>
            <a:r>
              <a:rPr lang="ja-JP" altLang="en-US" sz="1800" b="1" dirty="0">
                <a:solidFill>
                  <a:srgbClr val="FF0000"/>
                </a:solidFill>
              </a:rPr>
              <a:t>が大きいほど曲がりにくい．</a:t>
            </a:r>
            <a:endParaRPr lang="en-US" altLang="ja-JP" sz="1800" b="1" dirty="0">
              <a:solidFill>
                <a:srgbClr val="FF0000"/>
              </a:solidFill>
            </a:endParaRPr>
          </a:p>
          <a:p>
            <a:pPr>
              <a:lnSpc>
                <a:spcPts val="2800"/>
              </a:lnSpc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材料のヤング率</a:t>
            </a:r>
            <a:r>
              <a:rPr lang="en-US" altLang="ja-JP" sz="1800" b="1" i="1" dirty="0">
                <a:solidFill>
                  <a:srgbClr val="FF0000"/>
                </a:solidFill>
              </a:rPr>
              <a:t>E</a:t>
            </a:r>
            <a:r>
              <a:rPr lang="ja-JP" altLang="en-US" sz="1800" b="1" dirty="0">
                <a:solidFill>
                  <a:srgbClr val="FF0000"/>
                </a:solidFill>
              </a:rPr>
              <a:t>が大きいほど曲がりにくい．</a:t>
            </a:r>
            <a:endParaRPr lang="en-US" altLang="ja-JP" sz="1800" b="1" dirty="0">
              <a:solidFill>
                <a:srgbClr val="FF0000"/>
              </a:solidFill>
            </a:endParaRPr>
          </a:p>
          <a:p>
            <a:pPr>
              <a:lnSpc>
                <a:spcPts val="2800"/>
              </a:lnSpc>
              <a:defRPr/>
            </a:pPr>
            <a:endParaRPr lang="en-US" altLang="ja-JP" sz="1800" b="1" dirty="0">
              <a:solidFill>
                <a:srgbClr val="FF0000"/>
              </a:solidFill>
            </a:endParaRPr>
          </a:p>
          <a:p>
            <a:pPr>
              <a:lnSpc>
                <a:spcPts val="2800"/>
              </a:lnSpc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断面二次モーメント</a:t>
            </a:r>
            <a:r>
              <a:rPr lang="en-US" altLang="ja-JP" sz="1800" b="1" i="1" dirty="0">
                <a:solidFill>
                  <a:srgbClr val="FF0000"/>
                </a:solidFill>
              </a:rPr>
              <a:t>I</a:t>
            </a:r>
            <a:r>
              <a:rPr lang="ja-JP" altLang="en-US" sz="1800" b="1" dirty="0">
                <a:solidFill>
                  <a:srgbClr val="FF0000"/>
                </a:solidFill>
              </a:rPr>
              <a:t>は断面形状で決まる．</a:t>
            </a:r>
            <a:endParaRPr lang="en-US" altLang="ja-JP" sz="1800" b="1" dirty="0">
              <a:solidFill>
                <a:srgbClr val="FF0000"/>
              </a:solidFill>
            </a:endParaRPr>
          </a:p>
          <a:p>
            <a:pPr>
              <a:lnSpc>
                <a:spcPts val="2800"/>
              </a:lnSpc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en-US" altLang="ja-JP" sz="1800" b="1" i="1" dirty="0">
                <a:solidFill>
                  <a:srgbClr val="FF0000"/>
                </a:solidFill>
              </a:rPr>
              <a:t>EI</a:t>
            </a:r>
            <a:r>
              <a:rPr lang="ja-JP" altLang="en-US" sz="1800" b="1" dirty="0">
                <a:solidFill>
                  <a:srgbClr val="FF0000"/>
                </a:solidFill>
              </a:rPr>
              <a:t>を曲げ剛性（</a:t>
            </a:r>
            <a:r>
              <a:rPr lang="en-US" altLang="ja-JP" sz="1800" b="1" dirty="0">
                <a:solidFill>
                  <a:srgbClr val="FF0000"/>
                </a:solidFill>
              </a:rPr>
              <a:t>flexural rigidity</a:t>
            </a:r>
            <a:r>
              <a:rPr lang="ja-JP" altLang="en-US" sz="1800" b="1" dirty="0">
                <a:solidFill>
                  <a:srgbClr val="FF0000"/>
                </a:solidFill>
              </a:rPr>
              <a:t>）と呼ぶ．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932040" y="1252765"/>
            <a:ext cx="4045424" cy="2641084"/>
            <a:chOff x="535499" y="1325695"/>
            <a:chExt cx="4621488" cy="3254633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 rotWithShape="1">
            <a:blip r:embed="rId8"/>
            <a:srcRect l="46366" t="36331" r="16838" b="20349"/>
            <a:stretch/>
          </p:blipFill>
          <p:spPr>
            <a:xfrm>
              <a:off x="537508" y="1325695"/>
              <a:ext cx="4619479" cy="3254633"/>
            </a:xfrm>
            <a:prstGeom prst="rect">
              <a:avLst/>
            </a:prstGeom>
          </p:spPr>
        </p:pic>
        <p:grpSp>
          <p:nvGrpSpPr>
            <p:cNvPr id="10" name="グループ化 9"/>
            <p:cNvGrpSpPr/>
            <p:nvPr/>
          </p:nvGrpSpPr>
          <p:grpSpPr>
            <a:xfrm>
              <a:off x="2640797" y="1475778"/>
              <a:ext cx="2346174" cy="1964512"/>
              <a:chOff x="5499980" y="3247743"/>
              <a:chExt cx="1591479" cy="1332586"/>
            </a:xfrm>
          </p:grpSpPr>
          <p:cxnSp>
            <p:nvCxnSpPr>
              <p:cNvPr id="11" name="直線矢印コネクタ 10"/>
              <p:cNvCxnSpPr/>
              <p:nvPr/>
            </p:nvCxnSpPr>
            <p:spPr>
              <a:xfrm flipV="1">
                <a:off x="6304278" y="3501008"/>
                <a:ext cx="104269" cy="79336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 Box 114"/>
              <p:cNvSpPr txBox="1">
                <a:spLocks noChangeArrowheads="1"/>
              </p:cNvSpPr>
              <p:nvPr/>
            </p:nvSpPr>
            <p:spPr bwMode="auto">
              <a:xfrm>
                <a:off x="6731419" y="3869428"/>
                <a:ext cx="360040" cy="451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ts val="2800"/>
                  </a:lnSpc>
                  <a:defRPr/>
                </a:pPr>
                <a:r>
                  <a:rPr lang="en-US" altLang="ja-JP" sz="1800" b="1" i="1" dirty="0"/>
                  <a:t>x</a:t>
                </a:r>
              </a:p>
            </p:txBody>
          </p:sp>
          <p:sp>
            <p:nvSpPr>
              <p:cNvPr id="14" name="Text Box 114"/>
              <p:cNvSpPr txBox="1">
                <a:spLocks noChangeArrowheads="1"/>
              </p:cNvSpPr>
              <p:nvPr/>
            </p:nvSpPr>
            <p:spPr bwMode="auto">
              <a:xfrm>
                <a:off x="6206511" y="3247743"/>
                <a:ext cx="360040" cy="415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ts val="2800"/>
                  </a:lnSpc>
                  <a:defRPr/>
                </a:pPr>
                <a:r>
                  <a:rPr lang="en-US" altLang="ja-JP" sz="1800" b="1" i="1" dirty="0"/>
                  <a:t>z</a:t>
                </a:r>
              </a:p>
            </p:txBody>
          </p:sp>
          <p:cxnSp>
            <p:nvCxnSpPr>
              <p:cNvPr id="15" name="直線コネクタ 14"/>
              <p:cNvCxnSpPr/>
              <p:nvPr/>
            </p:nvCxnSpPr>
            <p:spPr>
              <a:xfrm flipH="1" flipV="1">
                <a:off x="6111706" y="3889715"/>
                <a:ext cx="548526" cy="1266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/>
              <p:cNvCxnSpPr/>
              <p:nvPr/>
            </p:nvCxnSpPr>
            <p:spPr>
              <a:xfrm flipV="1">
                <a:off x="6047184" y="3872337"/>
                <a:ext cx="64522" cy="603679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/>
              <p:cNvCxnSpPr/>
              <p:nvPr/>
            </p:nvCxnSpPr>
            <p:spPr>
              <a:xfrm flipH="1" flipV="1">
                <a:off x="6047184" y="4476015"/>
                <a:ext cx="469032" cy="104314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矢印コネクタ 17"/>
              <p:cNvCxnSpPr/>
              <p:nvPr/>
            </p:nvCxnSpPr>
            <p:spPr>
              <a:xfrm flipV="1">
                <a:off x="6273769" y="4078345"/>
                <a:ext cx="746503" cy="21893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 flipV="1">
                <a:off x="6536267" y="4028026"/>
                <a:ext cx="112676" cy="53268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矢印コネクタ 19"/>
              <p:cNvCxnSpPr/>
              <p:nvPr/>
            </p:nvCxnSpPr>
            <p:spPr>
              <a:xfrm flipH="1" flipV="1">
                <a:off x="5664487" y="4125820"/>
                <a:ext cx="609283" cy="16855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 Box 114"/>
              <p:cNvSpPr txBox="1">
                <a:spLocks noChangeArrowheads="1"/>
              </p:cNvSpPr>
              <p:nvPr/>
            </p:nvSpPr>
            <p:spPr bwMode="auto">
              <a:xfrm>
                <a:off x="5499980" y="3971706"/>
                <a:ext cx="360040" cy="415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ts val="2800"/>
                  </a:lnSpc>
                  <a:defRPr/>
                </a:pPr>
                <a:r>
                  <a:rPr lang="en-US" altLang="ja-JP" sz="1800" b="1" i="1" dirty="0"/>
                  <a:t>y</a:t>
                </a:r>
              </a:p>
            </p:txBody>
          </p:sp>
        </p:grpSp>
        <p:sp>
          <p:nvSpPr>
            <p:cNvPr id="22" name="Text Box 114"/>
            <p:cNvSpPr txBox="1">
              <a:spLocks noChangeArrowheads="1"/>
            </p:cNvSpPr>
            <p:nvPr/>
          </p:nvSpPr>
          <p:spPr bwMode="auto">
            <a:xfrm>
              <a:off x="535499" y="1340947"/>
              <a:ext cx="2860025" cy="501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  <a:defRPr/>
              </a:pPr>
              <a:r>
                <a:rPr lang="en-US" altLang="ja-JP" sz="1600" b="1" dirty="0">
                  <a:solidFill>
                    <a:srgbClr val="FF0000"/>
                  </a:solidFill>
                </a:rPr>
                <a:t>Y</a:t>
              </a:r>
              <a:r>
                <a:rPr lang="ja-JP" altLang="en-US" sz="1600" b="1" dirty="0">
                  <a:solidFill>
                    <a:srgbClr val="FF0000"/>
                  </a:solidFill>
                </a:rPr>
                <a:t>軸周りの曲げモーメント：</a:t>
              </a:r>
              <a:endParaRPr lang="en-US" altLang="ja-JP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円弧 22"/>
            <p:cNvSpPr/>
            <p:nvPr/>
          </p:nvSpPr>
          <p:spPr>
            <a:xfrm>
              <a:off x="4351254" y="3466263"/>
              <a:ext cx="530774" cy="709535"/>
            </a:xfrm>
            <a:prstGeom prst="arc">
              <a:avLst>
                <a:gd name="adj1" fmla="val 6361890"/>
                <a:gd name="adj2" fmla="val 0"/>
              </a:avLst>
            </a:prstGeom>
            <a:ln w="38100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24" name="オブジェクト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1078156"/>
                </p:ext>
              </p:extLst>
            </p:nvPr>
          </p:nvGraphicFramePr>
          <p:xfrm>
            <a:off x="4585696" y="3823999"/>
            <a:ext cx="369888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09" name="Equation" r:id="rId9" imgW="203040" imgH="164880" progId="Equation.DSMT4">
                    <p:embed/>
                  </p:oleObj>
                </mc:Choice>
                <mc:Fallback>
                  <p:oleObj name="Equation" r:id="rId9" imgW="203040" imgH="164880" progId="Equation.DSMT4">
                    <p:embed/>
                    <p:pic>
                      <p:nvPicPr>
                        <p:cNvPr id="53" name="オブジェクト 52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585696" y="3823999"/>
                          <a:ext cx="369888" cy="301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Text Box 114">
            <a:extLst>
              <a:ext uri="{FF2B5EF4-FFF2-40B4-BE49-F238E27FC236}">
                <a16:creationId xmlns:a16="http://schemas.microsoft.com/office/drawing/2014/main" id="{AFECD83A-39D0-4240-802E-2451BC7F0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3270271"/>
            <a:ext cx="1699349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altLang="ja-JP" sz="1400" b="1" dirty="0">
                <a:solidFill>
                  <a:srgbClr val="FF0000"/>
                </a:solidFill>
              </a:rPr>
              <a:t>±</a:t>
            </a:r>
            <a:r>
              <a:rPr lang="ja-JP" altLang="en-US" sz="1400" b="1" dirty="0">
                <a:solidFill>
                  <a:srgbClr val="FF0000"/>
                </a:solidFill>
              </a:rPr>
              <a:t>は注意</a:t>
            </a:r>
            <a:endParaRPr lang="en-US" altLang="ja-JP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28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断面係数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 rotWithShape="1">
          <a:blip r:embed="rId4"/>
          <a:srcRect l="26785" t="34062" r="25000" b="27827"/>
          <a:stretch/>
        </p:blipFill>
        <p:spPr>
          <a:xfrm>
            <a:off x="3299657" y="2028758"/>
            <a:ext cx="2235848" cy="1656184"/>
          </a:xfrm>
          <a:prstGeom prst="rect">
            <a:avLst/>
          </a:prstGeom>
        </p:spPr>
      </p:pic>
      <p:sp>
        <p:nvSpPr>
          <p:cNvPr id="41" name="フリーフォーム 40"/>
          <p:cNvSpPr/>
          <p:nvPr/>
        </p:nvSpPr>
        <p:spPr>
          <a:xfrm>
            <a:off x="2743200" y="2697351"/>
            <a:ext cx="3404681" cy="184826"/>
          </a:xfrm>
          <a:custGeom>
            <a:avLst/>
            <a:gdLst>
              <a:gd name="connsiteX0" fmla="*/ 0 w 3501957"/>
              <a:gd name="connsiteY0" fmla="*/ 0 h 223737"/>
              <a:gd name="connsiteX1" fmla="*/ 1663430 w 3501957"/>
              <a:gd name="connsiteY1" fmla="*/ 68094 h 223737"/>
              <a:gd name="connsiteX2" fmla="*/ 3501957 w 3501957"/>
              <a:gd name="connsiteY2" fmla="*/ 223737 h 223737"/>
              <a:gd name="connsiteX0" fmla="*/ 0 w 3501957"/>
              <a:gd name="connsiteY0" fmla="*/ 0 h 223737"/>
              <a:gd name="connsiteX1" fmla="*/ 1673158 w 3501957"/>
              <a:gd name="connsiteY1" fmla="*/ 87549 h 223737"/>
              <a:gd name="connsiteX2" fmla="*/ 3501957 w 3501957"/>
              <a:gd name="connsiteY2" fmla="*/ 223737 h 223737"/>
              <a:gd name="connsiteX0" fmla="*/ 0 w 3404681"/>
              <a:gd name="connsiteY0" fmla="*/ 0 h 184826"/>
              <a:gd name="connsiteX1" fmla="*/ 1673158 w 3404681"/>
              <a:gd name="connsiteY1" fmla="*/ 87549 h 184826"/>
              <a:gd name="connsiteX2" fmla="*/ 3404681 w 3404681"/>
              <a:gd name="connsiteY2" fmla="*/ 184826 h 184826"/>
              <a:gd name="connsiteX0" fmla="*/ 0 w 3404681"/>
              <a:gd name="connsiteY0" fmla="*/ 0 h 184826"/>
              <a:gd name="connsiteX1" fmla="*/ 1673158 w 3404681"/>
              <a:gd name="connsiteY1" fmla="*/ 87549 h 184826"/>
              <a:gd name="connsiteX2" fmla="*/ 3404681 w 3404681"/>
              <a:gd name="connsiteY2" fmla="*/ 184826 h 18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4681" h="184826">
                <a:moveTo>
                  <a:pt x="0" y="0"/>
                </a:moveTo>
                <a:cubicBezTo>
                  <a:pt x="539885" y="15402"/>
                  <a:pt x="1105711" y="56745"/>
                  <a:pt x="1673158" y="87549"/>
                </a:cubicBezTo>
                <a:cubicBezTo>
                  <a:pt x="2240605" y="118353"/>
                  <a:pt x="2757792" y="135377"/>
                  <a:pt x="3404681" y="184826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2" name="直線矢印コネクタ 41"/>
          <p:cNvCxnSpPr/>
          <p:nvPr/>
        </p:nvCxnSpPr>
        <p:spPr>
          <a:xfrm flipV="1">
            <a:off x="2483768" y="3376577"/>
            <a:ext cx="805210" cy="164349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114"/>
          <p:cNvSpPr txBox="1">
            <a:spLocks noChangeArrowheads="1"/>
          </p:cNvSpPr>
          <p:nvPr/>
        </p:nvSpPr>
        <p:spPr bwMode="auto">
          <a:xfrm>
            <a:off x="1176590" y="1293494"/>
            <a:ext cx="2843005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/>
              <a:t>伸びてるところ：（</a:t>
            </a:r>
            <a:r>
              <a:rPr lang="en-US" altLang="ja-JP" sz="1800" b="1" dirty="0"/>
              <a:t>1+ε</a:t>
            </a:r>
            <a:r>
              <a:rPr lang="en-US" altLang="ja-JP" sz="1200" b="1" dirty="0"/>
              <a:t>max</a:t>
            </a:r>
            <a:r>
              <a:rPr lang="ja-JP" altLang="en-US" sz="1800" b="1" dirty="0"/>
              <a:t>）</a:t>
            </a:r>
            <a:r>
              <a:rPr lang="en-US" altLang="ja-JP" sz="1800" b="1" dirty="0"/>
              <a:t>dx</a:t>
            </a:r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2520950" y="1813608"/>
            <a:ext cx="778707" cy="3293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114"/>
          <p:cNvSpPr txBox="1">
            <a:spLocks noChangeArrowheads="1"/>
          </p:cNvSpPr>
          <p:nvPr/>
        </p:nvSpPr>
        <p:spPr bwMode="auto">
          <a:xfrm>
            <a:off x="911905" y="3396910"/>
            <a:ext cx="2075919" cy="81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/>
              <a:t>縮んでるところ</a:t>
            </a:r>
            <a:endParaRPr lang="en-US" altLang="ja-JP" sz="1800" b="1" dirty="0"/>
          </a:p>
          <a:p>
            <a:pPr>
              <a:lnSpc>
                <a:spcPts val="2800"/>
              </a:lnSpc>
              <a:defRPr/>
            </a:pPr>
            <a:r>
              <a:rPr lang="ja-JP" altLang="en-US" sz="1800" b="1" dirty="0"/>
              <a:t>：（</a:t>
            </a:r>
            <a:r>
              <a:rPr lang="en-US" altLang="ja-JP" sz="1800" b="1" dirty="0"/>
              <a:t>1-ε</a:t>
            </a:r>
            <a:r>
              <a:rPr lang="en-US" altLang="ja-JP" sz="1200" b="1" dirty="0"/>
              <a:t>max</a:t>
            </a:r>
            <a:r>
              <a:rPr lang="ja-JP" altLang="en-US" sz="1800" b="1" dirty="0"/>
              <a:t>）</a:t>
            </a:r>
            <a:r>
              <a:rPr lang="en-US" altLang="ja-JP" sz="1800" b="1" dirty="0"/>
              <a:t>dx</a:t>
            </a:r>
          </a:p>
        </p:txBody>
      </p:sp>
      <p:sp>
        <p:nvSpPr>
          <p:cNvPr id="61" name="Text Box 114"/>
          <p:cNvSpPr txBox="1">
            <a:spLocks noChangeArrowheads="1"/>
          </p:cNvSpPr>
          <p:nvPr/>
        </p:nvSpPr>
        <p:spPr bwMode="auto">
          <a:xfrm>
            <a:off x="862288" y="2301916"/>
            <a:ext cx="2075919" cy="77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/>
              <a:t>伸びても縮んでもいないところ</a:t>
            </a:r>
            <a:r>
              <a:rPr lang="en-US" altLang="ja-JP" sz="1800" b="1" dirty="0"/>
              <a:t>: dx</a:t>
            </a:r>
          </a:p>
        </p:txBody>
      </p:sp>
      <p:sp>
        <p:nvSpPr>
          <p:cNvPr id="62" name="Text Box 114"/>
          <p:cNvSpPr txBox="1">
            <a:spLocks noChangeArrowheads="1"/>
          </p:cNvSpPr>
          <p:nvPr/>
        </p:nvSpPr>
        <p:spPr bwMode="auto">
          <a:xfrm>
            <a:off x="5613079" y="2862644"/>
            <a:ext cx="2075919" cy="77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中立線（面）</a:t>
            </a:r>
            <a:endParaRPr lang="en-US" altLang="ja-JP" sz="1800" b="1" dirty="0">
              <a:solidFill>
                <a:srgbClr val="FF0000"/>
              </a:solidFill>
            </a:endParaRPr>
          </a:p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（</a:t>
            </a:r>
            <a:r>
              <a:rPr lang="en-US" altLang="ja-JP" sz="1800" b="1" dirty="0">
                <a:solidFill>
                  <a:srgbClr val="FF0000"/>
                </a:solidFill>
              </a:rPr>
              <a:t>neutral surface</a:t>
            </a:r>
            <a:r>
              <a:rPr lang="ja-JP" altLang="en-US" sz="1800" b="1" dirty="0">
                <a:solidFill>
                  <a:srgbClr val="FF0000"/>
                </a:solidFill>
              </a:rPr>
              <a:t>）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63" name="フリーフォーム 62"/>
          <p:cNvSpPr/>
          <p:nvPr/>
        </p:nvSpPr>
        <p:spPr>
          <a:xfrm flipH="1">
            <a:off x="4355975" y="1103722"/>
            <a:ext cx="154094" cy="3589332"/>
          </a:xfrm>
          <a:custGeom>
            <a:avLst/>
            <a:gdLst>
              <a:gd name="connsiteX0" fmla="*/ 0 w 3501957"/>
              <a:gd name="connsiteY0" fmla="*/ 0 h 223737"/>
              <a:gd name="connsiteX1" fmla="*/ 1663430 w 3501957"/>
              <a:gd name="connsiteY1" fmla="*/ 68094 h 223737"/>
              <a:gd name="connsiteX2" fmla="*/ 3501957 w 3501957"/>
              <a:gd name="connsiteY2" fmla="*/ 223737 h 223737"/>
              <a:gd name="connsiteX0" fmla="*/ 0 w 3501957"/>
              <a:gd name="connsiteY0" fmla="*/ 0 h 223737"/>
              <a:gd name="connsiteX1" fmla="*/ 1673158 w 3501957"/>
              <a:gd name="connsiteY1" fmla="*/ 87549 h 223737"/>
              <a:gd name="connsiteX2" fmla="*/ 3501957 w 3501957"/>
              <a:gd name="connsiteY2" fmla="*/ 223737 h 223737"/>
              <a:gd name="connsiteX0" fmla="*/ 0 w 3404681"/>
              <a:gd name="connsiteY0" fmla="*/ 0 h 184826"/>
              <a:gd name="connsiteX1" fmla="*/ 1673158 w 3404681"/>
              <a:gd name="connsiteY1" fmla="*/ 87549 h 184826"/>
              <a:gd name="connsiteX2" fmla="*/ 3404681 w 3404681"/>
              <a:gd name="connsiteY2" fmla="*/ 184826 h 184826"/>
              <a:gd name="connsiteX0" fmla="*/ 0 w 3404681"/>
              <a:gd name="connsiteY0" fmla="*/ 0 h 184826"/>
              <a:gd name="connsiteX1" fmla="*/ 1673158 w 3404681"/>
              <a:gd name="connsiteY1" fmla="*/ 87549 h 184826"/>
              <a:gd name="connsiteX2" fmla="*/ 3404681 w 3404681"/>
              <a:gd name="connsiteY2" fmla="*/ 184826 h 18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4681" h="184826">
                <a:moveTo>
                  <a:pt x="0" y="0"/>
                </a:moveTo>
                <a:cubicBezTo>
                  <a:pt x="539885" y="15402"/>
                  <a:pt x="1105711" y="56745"/>
                  <a:pt x="1673158" y="87549"/>
                </a:cubicBezTo>
                <a:cubicBezTo>
                  <a:pt x="2240605" y="118353"/>
                  <a:pt x="2757792" y="135377"/>
                  <a:pt x="3404681" y="184826"/>
                </a:cubicBezTo>
              </a:path>
            </a:pathLst>
          </a:custGeom>
          <a:noFill/>
          <a:ln w="1905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/>
          <p:cNvSpPr/>
          <p:nvPr/>
        </p:nvSpPr>
        <p:spPr>
          <a:xfrm>
            <a:off x="3912242" y="2186465"/>
            <a:ext cx="1076446" cy="1261640"/>
          </a:xfrm>
          <a:custGeom>
            <a:avLst/>
            <a:gdLst>
              <a:gd name="connsiteX0" fmla="*/ 0 w 1076446"/>
              <a:gd name="connsiteY0" fmla="*/ 0 h 1261640"/>
              <a:gd name="connsiteX1" fmla="*/ 46299 w 1076446"/>
              <a:gd name="connsiteY1" fmla="*/ 1226916 h 1261640"/>
              <a:gd name="connsiteX2" fmla="*/ 972274 w 1076446"/>
              <a:gd name="connsiteY2" fmla="*/ 1261640 h 1261640"/>
              <a:gd name="connsiteX3" fmla="*/ 1076446 w 1076446"/>
              <a:gd name="connsiteY3" fmla="*/ 81022 h 1261640"/>
              <a:gd name="connsiteX4" fmla="*/ 0 w 1076446"/>
              <a:gd name="connsiteY4" fmla="*/ 0 h 1261640"/>
              <a:gd name="connsiteX0" fmla="*/ 0 w 1076446"/>
              <a:gd name="connsiteY0" fmla="*/ 0 h 1261640"/>
              <a:gd name="connsiteX1" fmla="*/ 46299 w 1076446"/>
              <a:gd name="connsiteY1" fmla="*/ 1226916 h 1261640"/>
              <a:gd name="connsiteX2" fmla="*/ 972274 w 1076446"/>
              <a:gd name="connsiteY2" fmla="*/ 1261640 h 1261640"/>
              <a:gd name="connsiteX3" fmla="*/ 1076446 w 1076446"/>
              <a:gd name="connsiteY3" fmla="*/ 34723 h 1261640"/>
              <a:gd name="connsiteX4" fmla="*/ 0 w 1076446"/>
              <a:gd name="connsiteY4" fmla="*/ 0 h 1261640"/>
              <a:gd name="connsiteX0" fmla="*/ 0 w 1076446"/>
              <a:gd name="connsiteY0" fmla="*/ 0 h 1261640"/>
              <a:gd name="connsiteX1" fmla="*/ 46299 w 1076446"/>
              <a:gd name="connsiteY1" fmla="*/ 1226916 h 1261640"/>
              <a:gd name="connsiteX2" fmla="*/ 902826 w 1076446"/>
              <a:gd name="connsiteY2" fmla="*/ 1261640 h 1261640"/>
              <a:gd name="connsiteX3" fmla="*/ 1076446 w 1076446"/>
              <a:gd name="connsiteY3" fmla="*/ 34723 h 1261640"/>
              <a:gd name="connsiteX4" fmla="*/ 0 w 1076446"/>
              <a:gd name="connsiteY4" fmla="*/ 0 h 1261640"/>
              <a:gd name="connsiteX0" fmla="*/ 0 w 1076446"/>
              <a:gd name="connsiteY0" fmla="*/ 0 h 1261640"/>
              <a:gd name="connsiteX1" fmla="*/ 46299 w 1076446"/>
              <a:gd name="connsiteY1" fmla="*/ 1226916 h 1261640"/>
              <a:gd name="connsiteX2" fmla="*/ 902826 w 1076446"/>
              <a:gd name="connsiteY2" fmla="*/ 1261640 h 1261640"/>
              <a:gd name="connsiteX3" fmla="*/ 1076446 w 1076446"/>
              <a:gd name="connsiteY3" fmla="*/ 46298 h 1261640"/>
              <a:gd name="connsiteX4" fmla="*/ 0 w 1076446"/>
              <a:gd name="connsiteY4" fmla="*/ 0 h 126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6" h="1261640">
                <a:moveTo>
                  <a:pt x="0" y="0"/>
                </a:moveTo>
                <a:lnTo>
                  <a:pt x="46299" y="1226916"/>
                </a:lnTo>
                <a:lnTo>
                  <a:pt x="902826" y="1261640"/>
                </a:lnTo>
                <a:lnTo>
                  <a:pt x="1076446" y="46298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5" name="直線矢印コネクタ 64"/>
          <p:cNvCxnSpPr>
            <a:endCxn id="63" idx="1"/>
          </p:cNvCxnSpPr>
          <p:nvPr/>
        </p:nvCxnSpPr>
        <p:spPr>
          <a:xfrm flipV="1">
            <a:off x="4345296" y="2803929"/>
            <a:ext cx="89047" cy="2119673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Box 114"/>
          <p:cNvSpPr txBox="1">
            <a:spLocks noChangeArrowheads="1"/>
          </p:cNvSpPr>
          <p:nvPr/>
        </p:nvSpPr>
        <p:spPr bwMode="auto">
          <a:xfrm>
            <a:off x="2987824" y="4336751"/>
            <a:ext cx="1686187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/>
              <a:t>曲率半径</a:t>
            </a:r>
            <a:r>
              <a:rPr lang="en-US" altLang="ja-JP" sz="1800" b="1" dirty="0"/>
              <a:t>R</a:t>
            </a:r>
          </a:p>
        </p:txBody>
      </p:sp>
      <p:graphicFrame>
        <p:nvGraphicFramePr>
          <p:cNvPr id="67" name="オブジェクト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157553"/>
              </p:ext>
            </p:extLst>
          </p:nvPr>
        </p:nvGraphicFramePr>
        <p:xfrm>
          <a:off x="5997771" y="1977255"/>
          <a:ext cx="109696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16" name="Equation" r:id="rId5" imgW="749160" imgH="203040" progId="Equation.DSMT4">
                  <p:embed/>
                </p:oleObj>
              </mc:Choice>
              <mc:Fallback>
                <p:oleObj name="Equation" r:id="rId5" imgW="749160" imgH="203040" progId="Equation.DSMT4">
                  <p:embed/>
                  <p:pic>
                    <p:nvPicPr>
                      <p:cNvPr id="48" name="オブジェクト 4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97771" y="1977255"/>
                        <a:ext cx="1096962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8" name="直線コネクタ 67"/>
          <p:cNvCxnSpPr/>
          <p:nvPr/>
        </p:nvCxnSpPr>
        <p:spPr>
          <a:xfrm>
            <a:off x="3912242" y="2388798"/>
            <a:ext cx="1076446" cy="7200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>
            <a:stCxn id="63" idx="1"/>
          </p:cNvCxnSpPr>
          <p:nvPr/>
        </p:nvCxnSpPr>
        <p:spPr>
          <a:xfrm flipV="1">
            <a:off x="4434343" y="2434107"/>
            <a:ext cx="26439" cy="369822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" name="オブジェクト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194406"/>
              </p:ext>
            </p:extLst>
          </p:nvPr>
        </p:nvGraphicFramePr>
        <p:xfrm>
          <a:off x="4674010" y="1052736"/>
          <a:ext cx="279791" cy="277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17" name="Equation" r:id="rId7" imgW="126720" imgH="126720" progId="Equation.DSMT4">
                  <p:embed/>
                </p:oleObj>
              </mc:Choice>
              <mc:Fallback>
                <p:oleObj name="Equation" r:id="rId7" imgW="126720" imgH="126720" progId="Equation.DSMT4">
                  <p:embed/>
                  <p:pic>
                    <p:nvPicPr>
                      <p:cNvPr id="59" name="オブジェクト 5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74010" y="1052736"/>
                        <a:ext cx="279791" cy="277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オブジェクト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392696"/>
              </p:ext>
            </p:extLst>
          </p:nvPr>
        </p:nvGraphicFramePr>
        <p:xfrm>
          <a:off x="4131412" y="2419016"/>
          <a:ext cx="279791" cy="277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18" name="Equation" r:id="rId9" imgW="126720" imgH="126720" progId="Equation.DSMT4">
                  <p:embed/>
                </p:oleObj>
              </mc:Choice>
              <mc:Fallback>
                <p:oleObj name="Equation" r:id="rId9" imgW="126720" imgH="126720" progId="Equation.DSMT4">
                  <p:embed/>
                  <p:pic>
                    <p:nvPicPr>
                      <p:cNvPr id="60" name="オブジェクト 5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31412" y="2419016"/>
                        <a:ext cx="279791" cy="277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2" name="直線矢印コネクタ 71"/>
          <p:cNvCxnSpPr/>
          <p:nvPr/>
        </p:nvCxnSpPr>
        <p:spPr>
          <a:xfrm flipH="1">
            <a:off x="4972335" y="2112027"/>
            <a:ext cx="910081" cy="346773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" name="オブジェクト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713551"/>
              </p:ext>
            </p:extLst>
          </p:nvPr>
        </p:nvGraphicFramePr>
        <p:xfrm>
          <a:off x="6193143" y="4877631"/>
          <a:ext cx="2265126" cy="687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19" name="Equation" r:id="rId10" imgW="1333440" imgH="406080" progId="Equation.DSMT4">
                  <p:embed/>
                </p:oleObj>
              </mc:Choice>
              <mc:Fallback>
                <p:oleObj name="Equation" r:id="rId10" imgW="1333440" imgH="406080" progId="Equation.DSMT4">
                  <p:embed/>
                  <p:pic>
                    <p:nvPicPr>
                      <p:cNvPr id="68" name="オブジェクト 6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93143" y="4877631"/>
                        <a:ext cx="2265126" cy="687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 Box 114"/>
          <p:cNvSpPr txBox="1">
            <a:spLocks noChangeArrowheads="1"/>
          </p:cNvSpPr>
          <p:nvPr/>
        </p:nvSpPr>
        <p:spPr bwMode="auto">
          <a:xfrm>
            <a:off x="398925" y="4995500"/>
            <a:ext cx="5881142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ひずみと曲率半径の関係より，最も歪んでいるところは，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79" name="オブジェクト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798705"/>
              </p:ext>
            </p:extLst>
          </p:nvPr>
        </p:nvGraphicFramePr>
        <p:xfrm>
          <a:off x="2230847" y="6194143"/>
          <a:ext cx="790186" cy="534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20" name="Equation" r:id="rId12" imgW="583920" imgH="393480" progId="Equation.DSMT4">
                  <p:embed/>
                </p:oleObj>
              </mc:Choice>
              <mc:Fallback>
                <p:oleObj name="Equation" r:id="rId12" imgW="583920" imgH="393480" progId="Equation.DSMT4">
                  <p:embed/>
                  <p:pic>
                    <p:nvPicPr>
                      <p:cNvPr id="45" name="オブジェクト 4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30847" y="6194143"/>
                        <a:ext cx="790186" cy="534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オブジェクト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178432"/>
              </p:ext>
            </p:extLst>
          </p:nvPr>
        </p:nvGraphicFramePr>
        <p:xfrm>
          <a:off x="3397513" y="5517232"/>
          <a:ext cx="2027379" cy="58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21" name="Equation" r:id="rId14" imgW="1409400" imgH="406080" progId="Equation.DSMT4">
                  <p:embed/>
                </p:oleObj>
              </mc:Choice>
              <mc:Fallback>
                <p:oleObj name="Equation" r:id="rId14" imgW="1409400" imgH="406080" progId="Equation.DSMT4">
                  <p:embed/>
                  <p:pic>
                    <p:nvPicPr>
                      <p:cNvPr id="79" name="オブジェクト 7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397513" y="5517232"/>
                        <a:ext cx="2027379" cy="587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Text Box 114"/>
          <p:cNvSpPr txBox="1">
            <a:spLocks noChangeArrowheads="1"/>
          </p:cNvSpPr>
          <p:nvPr/>
        </p:nvSpPr>
        <p:spPr bwMode="auto">
          <a:xfrm>
            <a:off x="398926" y="5585098"/>
            <a:ext cx="3620670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最も応力の大きいところは，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82" name="Text Box 114"/>
          <p:cNvSpPr txBox="1">
            <a:spLocks noChangeArrowheads="1"/>
          </p:cNvSpPr>
          <p:nvPr/>
        </p:nvSpPr>
        <p:spPr bwMode="auto">
          <a:xfrm>
            <a:off x="398925" y="6211821"/>
            <a:ext cx="2084844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曲げモーメント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83" name="オブジェクト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137705"/>
              </p:ext>
            </p:extLst>
          </p:nvPr>
        </p:nvGraphicFramePr>
        <p:xfrm>
          <a:off x="6019620" y="6035329"/>
          <a:ext cx="2033142" cy="737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22" name="Equation" r:id="rId16" imgW="1091880" imgH="393480" progId="Equation.DSMT4">
                  <p:embed/>
                </p:oleObj>
              </mc:Choice>
              <mc:Fallback>
                <p:oleObj name="Equation" r:id="rId16" imgW="1091880" imgH="393480" progId="Equation.DSMT4">
                  <p:embed/>
                  <p:pic>
                    <p:nvPicPr>
                      <p:cNvPr id="80" name="オブジェクト 79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019620" y="6035329"/>
                        <a:ext cx="2033142" cy="737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ext Box 114"/>
          <p:cNvSpPr txBox="1">
            <a:spLocks noChangeArrowheads="1"/>
          </p:cNvSpPr>
          <p:nvPr/>
        </p:nvSpPr>
        <p:spPr bwMode="auto">
          <a:xfrm>
            <a:off x="3273269" y="6274343"/>
            <a:ext cx="2084844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より，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30" name="Text Box 114"/>
          <p:cNvSpPr txBox="1">
            <a:spLocks noChangeArrowheads="1"/>
          </p:cNvSpPr>
          <p:nvPr/>
        </p:nvSpPr>
        <p:spPr bwMode="auto">
          <a:xfrm>
            <a:off x="3851920" y="494806"/>
            <a:ext cx="5017046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折れるかどうか，ザックリ知りたい！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44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数値構造解析（</a:t>
            </a:r>
            <a:r>
              <a:rPr lang="en-US" altLang="ja-JP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</a:t>
            </a: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解析）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96752"/>
            <a:ext cx="8923882" cy="1224136"/>
          </a:xfrm>
          <a:prstGeom prst="rect">
            <a:avLst/>
          </a:prstGeom>
        </p:spPr>
      </p:pic>
      <p:sp>
        <p:nvSpPr>
          <p:cNvPr id="5" name="楕円 4"/>
          <p:cNvSpPr/>
          <p:nvPr/>
        </p:nvSpPr>
        <p:spPr>
          <a:xfrm>
            <a:off x="8244408" y="1196752"/>
            <a:ext cx="864667" cy="115212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Text Box 114"/>
          <p:cNvSpPr txBox="1">
            <a:spLocks noChangeArrowheads="1"/>
          </p:cNvSpPr>
          <p:nvPr/>
        </p:nvSpPr>
        <p:spPr bwMode="auto">
          <a:xfrm>
            <a:off x="107504" y="2471144"/>
            <a:ext cx="79208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片持ち梁の</a:t>
            </a:r>
            <a:r>
              <a:rPr lang="en-US" altLang="ja-JP" sz="1800" b="1" dirty="0">
                <a:solidFill>
                  <a:srgbClr val="FF0000"/>
                </a:solidFill>
              </a:rPr>
              <a:t>3D</a:t>
            </a:r>
            <a:r>
              <a:rPr lang="ja-JP" altLang="en-US" sz="1800" b="1" dirty="0">
                <a:solidFill>
                  <a:srgbClr val="FF0000"/>
                </a:solidFill>
              </a:rPr>
              <a:t>モデルができたら，「構造解析」を選択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28" y="2967768"/>
            <a:ext cx="7128792" cy="1351555"/>
          </a:xfrm>
          <a:prstGeom prst="rect">
            <a:avLst/>
          </a:prstGeom>
        </p:spPr>
      </p:pic>
      <p:sp>
        <p:nvSpPr>
          <p:cNvPr id="41" name="Text Box 114"/>
          <p:cNvSpPr txBox="1">
            <a:spLocks noChangeArrowheads="1"/>
          </p:cNvSpPr>
          <p:nvPr/>
        </p:nvSpPr>
        <p:spPr bwMode="auto">
          <a:xfrm>
            <a:off x="78320" y="4365104"/>
            <a:ext cx="79208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次に，「スタディを作成」で「</a:t>
            </a:r>
            <a:r>
              <a:rPr lang="en-US" altLang="ja-JP" sz="1800" b="1" dirty="0">
                <a:solidFill>
                  <a:srgbClr val="FF0000"/>
                </a:solidFill>
              </a:rPr>
              <a:t>OK</a:t>
            </a:r>
            <a:r>
              <a:rPr lang="ja-JP" altLang="en-US" sz="1800" b="1" dirty="0">
                <a:solidFill>
                  <a:srgbClr val="FF0000"/>
                </a:solidFill>
              </a:rPr>
              <a:t>」し，数値計算を開始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42" name="楕円 41"/>
          <p:cNvSpPr/>
          <p:nvPr/>
        </p:nvSpPr>
        <p:spPr>
          <a:xfrm>
            <a:off x="33300" y="3191164"/>
            <a:ext cx="864667" cy="115212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835228"/>
            <a:ext cx="6480720" cy="1624570"/>
          </a:xfrm>
          <a:prstGeom prst="rect">
            <a:avLst/>
          </a:prstGeom>
        </p:spPr>
      </p:pic>
      <p:sp>
        <p:nvSpPr>
          <p:cNvPr id="44" name="楕円 43"/>
          <p:cNvSpPr/>
          <p:nvPr/>
        </p:nvSpPr>
        <p:spPr>
          <a:xfrm>
            <a:off x="1043609" y="4941168"/>
            <a:ext cx="864096" cy="8845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楕円 44"/>
          <p:cNvSpPr/>
          <p:nvPr/>
        </p:nvSpPr>
        <p:spPr>
          <a:xfrm>
            <a:off x="3419872" y="6093296"/>
            <a:ext cx="1512168" cy="4026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Text Box 114"/>
          <p:cNvSpPr txBox="1">
            <a:spLocks noChangeArrowheads="1"/>
          </p:cNvSpPr>
          <p:nvPr/>
        </p:nvSpPr>
        <p:spPr bwMode="auto">
          <a:xfrm>
            <a:off x="78320" y="6461679"/>
            <a:ext cx="79208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材料は，「割り当て」で「アルミニウム</a:t>
            </a:r>
            <a:r>
              <a:rPr lang="en-US" altLang="ja-JP" sz="1800" b="1" dirty="0">
                <a:solidFill>
                  <a:srgbClr val="FF0000"/>
                </a:solidFill>
              </a:rPr>
              <a:t>6061</a:t>
            </a:r>
            <a:r>
              <a:rPr lang="ja-JP" altLang="en-US" sz="1800" b="1" dirty="0">
                <a:solidFill>
                  <a:srgbClr val="FF0000"/>
                </a:solidFill>
              </a:rPr>
              <a:t>」を選択．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7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断面係数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 rotWithShape="1">
          <a:blip r:embed="rId4"/>
          <a:srcRect l="26785" t="34062" r="25000" b="27827"/>
          <a:stretch/>
        </p:blipFill>
        <p:spPr>
          <a:xfrm>
            <a:off x="3299657" y="2028758"/>
            <a:ext cx="2235848" cy="1656184"/>
          </a:xfrm>
          <a:prstGeom prst="rect">
            <a:avLst/>
          </a:prstGeom>
        </p:spPr>
      </p:pic>
      <p:sp>
        <p:nvSpPr>
          <p:cNvPr id="41" name="フリーフォーム 40"/>
          <p:cNvSpPr/>
          <p:nvPr/>
        </p:nvSpPr>
        <p:spPr>
          <a:xfrm>
            <a:off x="2743200" y="2697351"/>
            <a:ext cx="3404681" cy="184826"/>
          </a:xfrm>
          <a:custGeom>
            <a:avLst/>
            <a:gdLst>
              <a:gd name="connsiteX0" fmla="*/ 0 w 3501957"/>
              <a:gd name="connsiteY0" fmla="*/ 0 h 223737"/>
              <a:gd name="connsiteX1" fmla="*/ 1663430 w 3501957"/>
              <a:gd name="connsiteY1" fmla="*/ 68094 h 223737"/>
              <a:gd name="connsiteX2" fmla="*/ 3501957 w 3501957"/>
              <a:gd name="connsiteY2" fmla="*/ 223737 h 223737"/>
              <a:gd name="connsiteX0" fmla="*/ 0 w 3501957"/>
              <a:gd name="connsiteY0" fmla="*/ 0 h 223737"/>
              <a:gd name="connsiteX1" fmla="*/ 1673158 w 3501957"/>
              <a:gd name="connsiteY1" fmla="*/ 87549 h 223737"/>
              <a:gd name="connsiteX2" fmla="*/ 3501957 w 3501957"/>
              <a:gd name="connsiteY2" fmla="*/ 223737 h 223737"/>
              <a:gd name="connsiteX0" fmla="*/ 0 w 3404681"/>
              <a:gd name="connsiteY0" fmla="*/ 0 h 184826"/>
              <a:gd name="connsiteX1" fmla="*/ 1673158 w 3404681"/>
              <a:gd name="connsiteY1" fmla="*/ 87549 h 184826"/>
              <a:gd name="connsiteX2" fmla="*/ 3404681 w 3404681"/>
              <a:gd name="connsiteY2" fmla="*/ 184826 h 184826"/>
              <a:gd name="connsiteX0" fmla="*/ 0 w 3404681"/>
              <a:gd name="connsiteY0" fmla="*/ 0 h 184826"/>
              <a:gd name="connsiteX1" fmla="*/ 1673158 w 3404681"/>
              <a:gd name="connsiteY1" fmla="*/ 87549 h 184826"/>
              <a:gd name="connsiteX2" fmla="*/ 3404681 w 3404681"/>
              <a:gd name="connsiteY2" fmla="*/ 184826 h 18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4681" h="184826">
                <a:moveTo>
                  <a:pt x="0" y="0"/>
                </a:moveTo>
                <a:cubicBezTo>
                  <a:pt x="539885" y="15402"/>
                  <a:pt x="1105711" y="56745"/>
                  <a:pt x="1673158" y="87549"/>
                </a:cubicBezTo>
                <a:cubicBezTo>
                  <a:pt x="2240605" y="118353"/>
                  <a:pt x="2757792" y="135377"/>
                  <a:pt x="3404681" y="184826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2" name="直線矢印コネクタ 41"/>
          <p:cNvCxnSpPr/>
          <p:nvPr/>
        </p:nvCxnSpPr>
        <p:spPr>
          <a:xfrm flipV="1">
            <a:off x="2483768" y="3376577"/>
            <a:ext cx="805210" cy="164349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114"/>
          <p:cNvSpPr txBox="1">
            <a:spLocks noChangeArrowheads="1"/>
          </p:cNvSpPr>
          <p:nvPr/>
        </p:nvSpPr>
        <p:spPr bwMode="auto">
          <a:xfrm>
            <a:off x="1176590" y="1293494"/>
            <a:ext cx="2843005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/>
              <a:t>伸びてるところ：（</a:t>
            </a:r>
            <a:r>
              <a:rPr lang="en-US" altLang="ja-JP" sz="1800" b="1" dirty="0"/>
              <a:t>1+ε</a:t>
            </a:r>
            <a:r>
              <a:rPr lang="en-US" altLang="ja-JP" sz="1200" b="1" dirty="0"/>
              <a:t>max</a:t>
            </a:r>
            <a:r>
              <a:rPr lang="ja-JP" altLang="en-US" sz="1800" b="1" dirty="0"/>
              <a:t>）</a:t>
            </a:r>
            <a:r>
              <a:rPr lang="en-US" altLang="ja-JP" sz="1800" b="1" dirty="0"/>
              <a:t>dx</a:t>
            </a:r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2520950" y="1813608"/>
            <a:ext cx="778707" cy="3293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114"/>
          <p:cNvSpPr txBox="1">
            <a:spLocks noChangeArrowheads="1"/>
          </p:cNvSpPr>
          <p:nvPr/>
        </p:nvSpPr>
        <p:spPr bwMode="auto">
          <a:xfrm>
            <a:off x="911905" y="3396910"/>
            <a:ext cx="2075919" cy="81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/>
              <a:t>縮んでるところ</a:t>
            </a:r>
            <a:endParaRPr lang="en-US" altLang="ja-JP" sz="1800" b="1" dirty="0"/>
          </a:p>
          <a:p>
            <a:pPr>
              <a:lnSpc>
                <a:spcPts val="2800"/>
              </a:lnSpc>
              <a:defRPr/>
            </a:pPr>
            <a:r>
              <a:rPr lang="ja-JP" altLang="en-US" sz="1800" b="1" dirty="0"/>
              <a:t>：（</a:t>
            </a:r>
            <a:r>
              <a:rPr lang="en-US" altLang="ja-JP" sz="1800" b="1" dirty="0"/>
              <a:t>1-ε</a:t>
            </a:r>
            <a:r>
              <a:rPr lang="en-US" altLang="ja-JP" sz="1200" b="1" dirty="0"/>
              <a:t>max</a:t>
            </a:r>
            <a:r>
              <a:rPr lang="ja-JP" altLang="en-US" sz="1800" b="1" dirty="0"/>
              <a:t>）</a:t>
            </a:r>
            <a:r>
              <a:rPr lang="en-US" altLang="ja-JP" sz="1800" b="1" dirty="0"/>
              <a:t>dx</a:t>
            </a:r>
          </a:p>
        </p:txBody>
      </p:sp>
      <p:sp>
        <p:nvSpPr>
          <p:cNvPr id="61" name="Text Box 114"/>
          <p:cNvSpPr txBox="1">
            <a:spLocks noChangeArrowheads="1"/>
          </p:cNvSpPr>
          <p:nvPr/>
        </p:nvSpPr>
        <p:spPr bwMode="auto">
          <a:xfrm>
            <a:off x="862288" y="2301916"/>
            <a:ext cx="2075919" cy="77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/>
              <a:t>伸びても縮んでもいないところ</a:t>
            </a:r>
            <a:r>
              <a:rPr lang="en-US" altLang="ja-JP" sz="1800" b="1" dirty="0"/>
              <a:t>: dx</a:t>
            </a:r>
          </a:p>
        </p:txBody>
      </p:sp>
      <p:sp>
        <p:nvSpPr>
          <p:cNvPr id="62" name="Text Box 114"/>
          <p:cNvSpPr txBox="1">
            <a:spLocks noChangeArrowheads="1"/>
          </p:cNvSpPr>
          <p:nvPr/>
        </p:nvSpPr>
        <p:spPr bwMode="auto">
          <a:xfrm>
            <a:off x="5613079" y="2862644"/>
            <a:ext cx="2075919" cy="77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中立線（面）</a:t>
            </a:r>
            <a:endParaRPr lang="en-US" altLang="ja-JP" sz="1800" b="1" dirty="0">
              <a:solidFill>
                <a:srgbClr val="FF0000"/>
              </a:solidFill>
            </a:endParaRPr>
          </a:p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（</a:t>
            </a:r>
            <a:r>
              <a:rPr lang="en-US" altLang="ja-JP" sz="1800" b="1" dirty="0">
                <a:solidFill>
                  <a:srgbClr val="FF0000"/>
                </a:solidFill>
              </a:rPr>
              <a:t>neutral surface</a:t>
            </a:r>
            <a:r>
              <a:rPr lang="ja-JP" altLang="en-US" sz="1800" b="1" dirty="0">
                <a:solidFill>
                  <a:srgbClr val="FF0000"/>
                </a:solidFill>
              </a:rPr>
              <a:t>）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63" name="フリーフォーム 62"/>
          <p:cNvSpPr/>
          <p:nvPr/>
        </p:nvSpPr>
        <p:spPr>
          <a:xfrm flipH="1">
            <a:off x="4355975" y="1103722"/>
            <a:ext cx="154094" cy="3589332"/>
          </a:xfrm>
          <a:custGeom>
            <a:avLst/>
            <a:gdLst>
              <a:gd name="connsiteX0" fmla="*/ 0 w 3501957"/>
              <a:gd name="connsiteY0" fmla="*/ 0 h 223737"/>
              <a:gd name="connsiteX1" fmla="*/ 1663430 w 3501957"/>
              <a:gd name="connsiteY1" fmla="*/ 68094 h 223737"/>
              <a:gd name="connsiteX2" fmla="*/ 3501957 w 3501957"/>
              <a:gd name="connsiteY2" fmla="*/ 223737 h 223737"/>
              <a:gd name="connsiteX0" fmla="*/ 0 w 3501957"/>
              <a:gd name="connsiteY0" fmla="*/ 0 h 223737"/>
              <a:gd name="connsiteX1" fmla="*/ 1673158 w 3501957"/>
              <a:gd name="connsiteY1" fmla="*/ 87549 h 223737"/>
              <a:gd name="connsiteX2" fmla="*/ 3501957 w 3501957"/>
              <a:gd name="connsiteY2" fmla="*/ 223737 h 223737"/>
              <a:gd name="connsiteX0" fmla="*/ 0 w 3404681"/>
              <a:gd name="connsiteY0" fmla="*/ 0 h 184826"/>
              <a:gd name="connsiteX1" fmla="*/ 1673158 w 3404681"/>
              <a:gd name="connsiteY1" fmla="*/ 87549 h 184826"/>
              <a:gd name="connsiteX2" fmla="*/ 3404681 w 3404681"/>
              <a:gd name="connsiteY2" fmla="*/ 184826 h 184826"/>
              <a:gd name="connsiteX0" fmla="*/ 0 w 3404681"/>
              <a:gd name="connsiteY0" fmla="*/ 0 h 184826"/>
              <a:gd name="connsiteX1" fmla="*/ 1673158 w 3404681"/>
              <a:gd name="connsiteY1" fmla="*/ 87549 h 184826"/>
              <a:gd name="connsiteX2" fmla="*/ 3404681 w 3404681"/>
              <a:gd name="connsiteY2" fmla="*/ 184826 h 18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4681" h="184826">
                <a:moveTo>
                  <a:pt x="0" y="0"/>
                </a:moveTo>
                <a:cubicBezTo>
                  <a:pt x="539885" y="15402"/>
                  <a:pt x="1105711" y="56745"/>
                  <a:pt x="1673158" y="87549"/>
                </a:cubicBezTo>
                <a:cubicBezTo>
                  <a:pt x="2240605" y="118353"/>
                  <a:pt x="2757792" y="135377"/>
                  <a:pt x="3404681" y="184826"/>
                </a:cubicBezTo>
              </a:path>
            </a:pathLst>
          </a:custGeom>
          <a:noFill/>
          <a:ln w="1905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/>
          <p:cNvSpPr/>
          <p:nvPr/>
        </p:nvSpPr>
        <p:spPr>
          <a:xfrm>
            <a:off x="3912242" y="2186465"/>
            <a:ext cx="1076446" cy="1261640"/>
          </a:xfrm>
          <a:custGeom>
            <a:avLst/>
            <a:gdLst>
              <a:gd name="connsiteX0" fmla="*/ 0 w 1076446"/>
              <a:gd name="connsiteY0" fmla="*/ 0 h 1261640"/>
              <a:gd name="connsiteX1" fmla="*/ 46299 w 1076446"/>
              <a:gd name="connsiteY1" fmla="*/ 1226916 h 1261640"/>
              <a:gd name="connsiteX2" fmla="*/ 972274 w 1076446"/>
              <a:gd name="connsiteY2" fmla="*/ 1261640 h 1261640"/>
              <a:gd name="connsiteX3" fmla="*/ 1076446 w 1076446"/>
              <a:gd name="connsiteY3" fmla="*/ 81022 h 1261640"/>
              <a:gd name="connsiteX4" fmla="*/ 0 w 1076446"/>
              <a:gd name="connsiteY4" fmla="*/ 0 h 1261640"/>
              <a:gd name="connsiteX0" fmla="*/ 0 w 1076446"/>
              <a:gd name="connsiteY0" fmla="*/ 0 h 1261640"/>
              <a:gd name="connsiteX1" fmla="*/ 46299 w 1076446"/>
              <a:gd name="connsiteY1" fmla="*/ 1226916 h 1261640"/>
              <a:gd name="connsiteX2" fmla="*/ 972274 w 1076446"/>
              <a:gd name="connsiteY2" fmla="*/ 1261640 h 1261640"/>
              <a:gd name="connsiteX3" fmla="*/ 1076446 w 1076446"/>
              <a:gd name="connsiteY3" fmla="*/ 34723 h 1261640"/>
              <a:gd name="connsiteX4" fmla="*/ 0 w 1076446"/>
              <a:gd name="connsiteY4" fmla="*/ 0 h 1261640"/>
              <a:gd name="connsiteX0" fmla="*/ 0 w 1076446"/>
              <a:gd name="connsiteY0" fmla="*/ 0 h 1261640"/>
              <a:gd name="connsiteX1" fmla="*/ 46299 w 1076446"/>
              <a:gd name="connsiteY1" fmla="*/ 1226916 h 1261640"/>
              <a:gd name="connsiteX2" fmla="*/ 902826 w 1076446"/>
              <a:gd name="connsiteY2" fmla="*/ 1261640 h 1261640"/>
              <a:gd name="connsiteX3" fmla="*/ 1076446 w 1076446"/>
              <a:gd name="connsiteY3" fmla="*/ 34723 h 1261640"/>
              <a:gd name="connsiteX4" fmla="*/ 0 w 1076446"/>
              <a:gd name="connsiteY4" fmla="*/ 0 h 1261640"/>
              <a:gd name="connsiteX0" fmla="*/ 0 w 1076446"/>
              <a:gd name="connsiteY0" fmla="*/ 0 h 1261640"/>
              <a:gd name="connsiteX1" fmla="*/ 46299 w 1076446"/>
              <a:gd name="connsiteY1" fmla="*/ 1226916 h 1261640"/>
              <a:gd name="connsiteX2" fmla="*/ 902826 w 1076446"/>
              <a:gd name="connsiteY2" fmla="*/ 1261640 h 1261640"/>
              <a:gd name="connsiteX3" fmla="*/ 1076446 w 1076446"/>
              <a:gd name="connsiteY3" fmla="*/ 46298 h 1261640"/>
              <a:gd name="connsiteX4" fmla="*/ 0 w 1076446"/>
              <a:gd name="connsiteY4" fmla="*/ 0 h 126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6" h="1261640">
                <a:moveTo>
                  <a:pt x="0" y="0"/>
                </a:moveTo>
                <a:lnTo>
                  <a:pt x="46299" y="1226916"/>
                </a:lnTo>
                <a:lnTo>
                  <a:pt x="902826" y="1261640"/>
                </a:lnTo>
                <a:lnTo>
                  <a:pt x="1076446" y="46298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5" name="直線矢印コネクタ 64"/>
          <p:cNvCxnSpPr>
            <a:endCxn id="63" idx="1"/>
          </p:cNvCxnSpPr>
          <p:nvPr/>
        </p:nvCxnSpPr>
        <p:spPr>
          <a:xfrm flipV="1">
            <a:off x="4345296" y="2803929"/>
            <a:ext cx="89047" cy="2119673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Box 114"/>
          <p:cNvSpPr txBox="1">
            <a:spLocks noChangeArrowheads="1"/>
          </p:cNvSpPr>
          <p:nvPr/>
        </p:nvSpPr>
        <p:spPr bwMode="auto">
          <a:xfrm>
            <a:off x="2987824" y="4336751"/>
            <a:ext cx="1686187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/>
              <a:t>曲率半径</a:t>
            </a:r>
            <a:r>
              <a:rPr lang="en-US" altLang="ja-JP" sz="1800" b="1" dirty="0"/>
              <a:t>R</a:t>
            </a:r>
          </a:p>
        </p:txBody>
      </p:sp>
      <p:graphicFrame>
        <p:nvGraphicFramePr>
          <p:cNvPr id="67" name="オブジェクト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157553"/>
              </p:ext>
            </p:extLst>
          </p:nvPr>
        </p:nvGraphicFramePr>
        <p:xfrm>
          <a:off x="5997771" y="1977255"/>
          <a:ext cx="109696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4" name="Equation" r:id="rId5" imgW="749160" imgH="203040" progId="Equation.DSMT4">
                  <p:embed/>
                </p:oleObj>
              </mc:Choice>
              <mc:Fallback>
                <p:oleObj name="Equation" r:id="rId5" imgW="749160" imgH="203040" progId="Equation.DSMT4">
                  <p:embed/>
                  <p:pic>
                    <p:nvPicPr>
                      <p:cNvPr id="67" name="オブジェクト 6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97771" y="1977255"/>
                        <a:ext cx="1096962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8" name="直線コネクタ 67"/>
          <p:cNvCxnSpPr/>
          <p:nvPr/>
        </p:nvCxnSpPr>
        <p:spPr>
          <a:xfrm>
            <a:off x="3912242" y="2388798"/>
            <a:ext cx="1076446" cy="7200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>
            <a:stCxn id="63" idx="1"/>
          </p:cNvCxnSpPr>
          <p:nvPr/>
        </p:nvCxnSpPr>
        <p:spPr>
          <a:xfrm flipV="1">
            <a:off x="4434343" y="2434107"/>
            <a:ext cx="26439" cy="369822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" name="オブジェクト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194406"/>
              </p:ext>
            </p:extLst>
          </p:nvPr>
        </p:nvGraphicFramePr>
        <p:xfrm>
          <a:off x="4674010" y="1052736"/>
          <a:ext cx="279791" cy="277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5" name="Equation" r:id="rId7" imgW="126720" imgH="126720" progId="Equation.DSMT4">
                  <p:embed/>
                </p:oleObj>
              </mc:Choice>
              <mc:Fallback>
                <p:oleObj name="Equation" r:id="rId7" imgW="126720" imgH="126720" progId="Equation.DSMT4">
                  <p:embed/>
                  <p:pic>
                    <p:nvPicPr>
                      <p:cNvPr id="70" name="オブジェクト 6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74010" y="1052736"/>
                        <a:ext cx="279791" cy="277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オブジェクト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392696"/>
              </p:ext>
            </p:extLst>
          </p:nvPr>
        </p:nvGraphicFramePr>
        <p:xfrm>
          <a:off x="4131412" y="2419016"/>
          <a:ext cx="279791" cy="277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6" name="Equation" r:id="rId9" imgW="126720" imgH="126720" progId="Equation.DSMT4">
                  <p:embed/>
                </p:oleObj>
              </mc:Choice>
              <mc:Fallback>
                <p:oleObj name="Equation" r:id="rId9" imgW="126720" imgH="126720" progId="Equation.DSMT4">
                  <p:embed/>
                  <p:pic>
                    <p:nvPicPr>
                      <p:cNvPr id="71" name="オブジェクト 7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31412" y="2419016"/>
                        <a:ext cx="279791" cy="277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2" name="直線矢印コネクタ 71"/>
          <p:cNvCxnSpPr/>
          <p:nvPr/>
        </p:nvCxnSpPr>
        <p:spPr>
          <a:xfrm flipH="1">
            <a:off x="4972335" y="2112027"/>
            <a:ext cx="910081" cy="346773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オブジェクト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478064"/>
              </p:ext>
            </p:extLst>
          </p:nvPr>
        </p:nvGraphicFramePr>
        <p:xfrm>
          <a:off x="981356" y="5085184"/>
          <a:ext cx="3673172" cy="719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7" name="Equation" r:id="rId10" imgW="2222280" imgH="431640" progId="Equation.DSMT4">
                  <p:embed/>
                </p:oleObj>
              </mc:Choice>
              <mc:Fallback>
                <p:oleObj name="Equation" r:id="rId10" imgW="2222280" imgH="431640" progId="Equation.DSMT4">
                  <p:embed/>
                  <p:pic>
                    <p:nvPicPr>
                      <p:cNvPr id="83" name="オブジェクト 8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81356" y="5085184"/>
                        <a:ext cx="3673172" cy="719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114"/>
          <p:cNvSpPr txBox="1">
            <a:spLocks noChangeArrowheads="1"/>
          </p:cNvSpPr>
          <p:nvPr/>
        </p:nvSpPr>
        <p:spPr bwMode="auto">
          <a:xfrm>
            <a:off x="862287" y="6003300"/>
            <a:ext cx="7742161" cy="77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この</a:t>
            </a:r>
            <a:r>
              <a:rPr lang="en-US" altLang="ja-JP" sz="1800" b="1" dirty="0">
                <a:solidFill>
                  <a:srgbClr val="FF0000"/>
                </a:solidFill>
              </a:rPr>
              <a:t>Z</a:t>
            </a:r>
            <a:r>
              <a:rPr lang="en-US" altLang="ja-JP" sz="1400" b="1" dirty="0">
                <a:solidFill>
                  <a:srgbClr val="FF0000"/>
                </a:solidFill>
              </a:rPr>
              <a:t>1</a:t>
            </a:r>
            <a:r>
              <a:rPr lang="ja-JP" altLang="en-US" sz="1800" b="1" dirty="0">
                <a:solidFill>
                  <a:srgbClr val="FF0000"/>
                </a:solidFill>
              </a:rPr>
              <a:t>（引張側）を，断面係数（</a:t>
            </a:r>
            <a:r>
              <a:rPr lang="en-US" altLang="ja-JP" sz="1800" b="1" dirty="0">
                <a:solidFill>
                  <a:srgbClr val="FF0000"/>
                </a:solidFill>
              </a:rPr>
              <a:t>Section modulus</a:t>
            </a:r>
            <a:r>
              <a:rPr lang="ja-JP" altLang="en-US" sz="1800" b="1" dirty="0">
                <a:solidFill>
                  <a:srgbClr val="FF0000"/>
                </a:solidFill>
              </a:rPr>
              <a:t>）という（</a:t>
            </a:r>
            <a:r>
              <a:rPr lang="en-US" altLang="ja-JP" sz="1800" b="1" dirty="0">
                <a:solidFill>
                  <a:srgbClr val="FF0000"/>
                </a:solidFill>
              </a:rPr>
              <a:t> Z</a:t>
            </a:r>
            <a:r>
              <a:rPr lang="en-US" altLang="ja-JP" sz="1400" b="1" dirty="0">
                <a:solidFill>
                  <a:srgbClr val="FF0000"/>
                </a:solidFill>
              </a:rPr>
              <a:t>2</a:t>
            </a:r>
            <a:r>
              <a:rPr lang="ja-JP" altLang="en-US" sz="1800" b="1" dirty="0">
                <a:solidFill>
                  <a:srgbClr val="FF0000"/>
                </a:solidFill>
              </a:rPr>
              <a:t>は，下側．圧縮側）</a:t>
            </a:r>
            <a:endParaRPr lang="en-US" altLang="ja-JP" sz="1800" b="1" dirty="0">
              <a:solidFill>
                <a:srgbClr val="FF0000"/>
              </a:solidFill>
            </a:endParaRPr>
          </a:p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なお，矩形断面の場合には，</a:t>
            </a:r>
            <a:r>
              <a:rPr lang="en-US" altLang="ja-JP" sz="1800" b="1" dirty="0" err="1">
                <a:solidFill>
                  <a:srgbClr val="FF0000"/>
                </a:solidFill>
              </a:rPr>
              <a:t>z</a:t>
            </a:r>
            <a:r>
              <a:rPr lang="en-US" altLang="ja-JP" sz="1400" b="1" dirty="0" err="1">
                <a:solidFill>
                  <a:srgbClr val="FF0000"/>
                </a:solidFill>
              </a:rPr>
              <a:t>max</a:t>
            </a:r>
            <a:r>
              <a:rPr lang="en-US" altLang="ja-JP" sz="1800" b="1" dirty="0">
                <a:solidFill>
                  <a:srgbClr val="FF0000"/>
                </a:solidFill>
              </a:rPr>
              <a:t>=h/2</a:t>
            </a:r>
          </a:p>
        </p:txBody>
      </p:sp>
    </p:spTree>
    <p:extLst>
      <p:ext uri="{BB962C8B-B14F-4D97-AF65-F5344CB8AC3E}">
        <p14:creationId xmlns:p14="http://schemas.microsoft.com/office/powerpoint/2010/main" val="1324846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断面係数の意味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graphicFrame>
        <p:nvGraphicFramePr>
          <p:cNvPr id="83" name="オブジェクト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16879"/>
              </p:ext>
            </p:extLst>
          </p:nvPr>
        </p:nvGraphicFramePr>
        <p:xfrm>
          <a:off x="683568" y="2625725"/>
          <a:ext cx="31083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0" name="Equation" r:id="rId4" imgW="1879560" imgH="431640" progId="Equation.DSMT4">
                  <p:embed/>
                </p:oleObj>
              </mc:Choice>
              <mc:Fallback>
                <p:oleObj name="Equation" r:id="rId4" imgW="1879560" imgH="431640" progId="Equation.DSMT4">
                  <p:embed/>
                  <p:pic>
                    <p:nvPicPr>
                      <p:cNvPr id="83" name="オブジェクト 8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568" y="2625725"/>
                        <a:ext cx="3108325" cy="719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114"/>
          <p:cNvSpPr txBox="1">
            <a:spLocks noChangeArrowheads="1"/>
          </p:cNvSpPr>
          <p:nvPr/>
        </p:nvSpPr>
        <p:spPr bwMode="auto">
          <a:xfrm>
            <a:off x="467544" y="1350049"/>
            <a:ext cx="805723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/>
              <a:t>あるモーメント</a:t>
            </a:r>
            <a:r>
              <a:rPr lang="en-US" altLang="ja-JP" sz="1800" b="1" dirty="0"/>
              <a:t>M</a:t>
            </a:r>
            <a:r>
              <a:rPr lang="ja-JP" altLang="en-US" sz="1800" b="1" dirty="0"/>
              <a:t>を掛けたときに，</a:t>
            </a:r>
            <a:r>
              <a:rPr lang="ja-JP" altLang="en-US" sz="1800" b="1" dirty="0">
                <a:solidFill>
                  <a:srgbClr val="FF0000"/>
                </a:solidFill>
              </a:rPr>
              <a:t>材料が壊れるかどうか</a:t>
            </a:r>
            <a:r>
              <a:rPr lang="ja-JP" altLang="en-US" sz="1800" b="1" dirty="0"/>
              <a:t>をざっくり知りたい．</a:t>
            </a:r>
            <a:endParaRPr lang="en-US" altLang="ja-JP" sz="1800" b="1" dirty="0"/>
          </a:p>
          <a:p>
            <a:pPr>
              <a:lnSpc>
                <a:spcPts val="2800"/>
              </a:lnSpc>
              <a:defRPr/>
            </a:pPr>
            <a:r>
              <a:rPr lang="ja-JP" altLang="en-US" sz="1800" b="1" dirty="0"/>
              <a:t>この場合，最大応力（材料表面の応力）を知るだけでよい．材料内部の応力分布には興味がない．</a:t>
            </a:r>
            <a:endParaRPr lang="en-US" altLang="ja-JP" sz="1800" b="1" dirty="0"/>
          </a:p>
        </p:txBody>
      </p:sp>
      <p:sp>
        <p:nvSpPr>
          <p:cNvPr id="24" name="Text Box 114"/>
          <p:cNvSpPr txBox="1">
            <a:spLocks noChangeArrowheads="1"/>
          </p:cNvSpPr>
          <p:nvPr/>
        </p:nvSpPr>
        <p:spPr bwMode="auto">
          <a:xfrm>
            <a:off x="467544" y="3451193"/>
            <a:ext cx="8057237" cy="81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/>
              <a:t>この場合，断面係数さえわかれば，最大応力が求められ，これが降伏応力を下回るかどうかで設計指針を決められる．</a:t>
            </a:r>
            <a:endParaRPr lang="en-US" altLang="ja-JP" sz="1800" b="1" dirty="0"/>
          </a:p>
        </p:txBody>
      </p:sp>
      <p:graphicFrame>
        <p:nvGraphicFramePr>
          <p:cNvPr id="25" name="オブジェクト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48468"/>
              </p:ext>
            </p:extLst>
          </p:nvPr>
        </p:nvGraphicFramePr>
        <p:xfrm>
          <a:off x="683568" y="4438055"/>
          <a:ext cx="220662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1" name="Equation" r:id="rId6" imgW="1333440" imgH="431640" progId="Equation.DSMT4">
                  <p:embed/>
                </p:oleObj>
              </mc:Choice>
              <mc:Fallback>
                <p:oleObj name="Equation" r:id="rId6" imgW="1333440" imgH="431640" progId="Equation.DSMT4">
                  <p:embed/>
                  <p:pic>
                    <p:nvPicPr>
                      <p:cNvPr id="83" name="オブジェクト 8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3568" y="4438055"/>
                        <a:ext cx="2206625" cy="71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0304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相似則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30" name="Text Box 114"/>
          <p:cNvSpPr txBox="1">
            <a:spLocks noChangeArrowheads="1"/>
          </p:cNvSpPr>
          <p:nvPr/>
        </p:nvSpPr>
        <p:spPr bwMode="auto">
          <a:xfrm>
            <a:off x="467544" y="1289125"/>
            <a:ext cx="8057237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スケールを倍にすると，断面二次モーメントは何倍になるか？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639014"/>
              </p:ext>
            </p:extLst>
          </p:nvPr>
        </p:nvGraphicFramePr>
        <p:xfrm>
          <a:off x="611560" y="1745630"/>
          <a:ext cx="21272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1" name="Equation" r:id="rId4" imgW="1168200" imgH="330120" progId="Equation.DSMT4">
                  <p:embed/>
                </p:oleObj>
              </mc:Choice>
              <mc:Fallback>
                <p:oleObj name="Equation" r:id="rId4" imgW="1168200" imgH="330120" progId="Equation.DSMT4">
                  <p:embed/>
                  <p:pic>
                    <p:nvPicPr>
                      <p:cNvPr id="20" name="オブジェクト 1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1745630"/>
                        <a:ext cx="2127250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 Box 114"/>
          <p:cNvSpPr txBox="1">
            <a:spLocks noChangeArrowheads="1"/>
          </p:cNvSpPr>
          <p:nvPr/>
        </p:nvSpPr>
        <p:spPr bwMode="auto">
          <a:xfrm>
            <a:off x="3042922" y="1793707"/>
            <a:ext cx="2897230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→ </a:t>
            </a:r>
            <a:r>
              <a:rPr lang="en-US" altLang="ja-JP" sz="1800" b="1" dirty="0">
                <a:solidFill>
                  <a:srgbClr val="FF0000"/>
                </a:solidFill>
              </a:rPr>
              <a:t>16</a:t>
            </a:r>
            <a:r>
              <a:rPr lang="ja-JP" altLang="en-US" sz="1800" b="1" dirty="0">
                <a:solidFill>
                  <a:srgbClr val="FF0000"/>
                </a:solidFill>
              </a:rPr>
              <a:t>倍　（距離）</a:t>
            </a:r>
            <a:r>
              <a:rPr lang="en-US" altLang="ja-JP" sz="1800" b="1" dirty="0">
                <a:solidFill>
                  <a:srgbClr val="FF0000"/>
                </a:solidFill>
              </a:rPr>
              <a:t>^2×</a:t>
            </a:r>
            <a:r>
              <a:rPr lang="ja-JP" altLang="en-US" sz="1800" b="1" dirty="0">
                <a:solidFill>
                  <a:srgbClr val="FF0000"/>
                </a:solidFill>
              </a:rPr>
              <a:t>面積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54" name="オブジェクト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918692"/>
              </p:ext>
            </p:extLst>
          </p:nvPr>
        </p:nvGraphicFramePr>
        <p:xfrm>
          <a:off x="671974" y="3468331"/>
          <a:ext cx="1812836" cy="763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2" name="Equation" r:id="rId6" imgW="1028520" imgH="431640" progId="Equation.DSMT4">
                  <p:embed/>
                </p:oleObj>
              </mc:Choice>
              <mc:Fallback>
                <p:oleObj name="Equation" r:id="rId6" imgW="1028520" imgH="431640" progId="Equation.DSMT4">
                  <p:embed/>
                  <p:pic>
                    <p:nvPicPr>
                      <p:cNvPr id="8" name="オブジェクト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1974" y="3468331"/>
                        <a:ext cx="1812836" cy="763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 Box 114"/>
          <p:cNvSpPr txBox="1">
            <a:spLocks noChangeArrowheads="1"/>
          </p:cNvSpPr>
          <p:nvPr/>
        </p:nvSpPr>
        <p:spPr bwMode="auto">
          <a:xfrm>
            <a:off x="3042922" y="3634163"/>
            <a:ext cx="1812836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→ </a:t>
            </a:r>
            <a:r>
              <a:rPr lang="en-US" altLang="ja-JP" sz="1800" b="1" dirty="0">
                <a:solidFill>
                  <a:srgbClr val="FF0000"/>
                </a:solidFill>
              </a:rPr>
              <a:t>8</a:t>
            </a:r>
            <a:r>
              <a:rPr lang="ja-JP" altLang="en-US" sz="1800" b="1" dirty="0">
                <a:solidFill>
                  <a:srgbClr val="FF0000"/>
                </a:solidFill>
              </a:rPr>
              <a:t>倍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56" name="Text Box 114"/>
          <p:cNvSpPr txBox="1">
            <a:spLocks noChangeArrowheads="1"/>
          </p:cNvSpPr>
          <p:nvPr/>
        </p:nvSpPr>
        <p:spPr bwMode="auto">
          <a:xfrm>
            <a:off x="467544" y="2846641"/>
            <a:ext cx="8057237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スケールを倍にすると，断面係数は何倍になるか？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57" name="Text Box 114"/>
          <p:cNvSpPr txBox="1">
            <a:spLocks noChangeArrowheads="1"/>
          </p:cNvSpPr>
          <p:nvPr/>
        </p:nvSpPr>
        <p:spPr bwMode="auto">
          <a:xfrm>
            <a:off x="283693" y="5157192"/>
            <a:ext cx="8424937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脚式ロボットを設計するとき，サイズを倍にするなら，脚の太さはどうすべき？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5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相似則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918689" y="2713660"/>
            <a:ext cx="6788732" cy="216024"/>
          </a:xfrm>
          <a:prstGeom prst="rect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7690214" y="1892053"/>
            <a:ext cx="0" cy="78469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14"/>
          <p:cNvSpPr txBox="1">
            <a:spLocks noChangeArrowheads="1"/>
          </p:cNvSpPr>
          <p:nvPr/>
        </p:nvSpPr>
        <p:spPr bwMode="auto">
          <a:xfrm>
            <a:off x="5691197" y="1907858"/>
            <a:ext cx="18724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W=mg</a:t>
            </a:r>
            <a:r>
              <a:rPr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→</a:t>
            </a: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8W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722708" y="2218073"/>
            <a:ext cx="253953" cy="1207198"/>
            <a:chOff x="5015814" y="1556792"/>
            <a:chExt cx="253953" cy="1207198"/>
          </a:xfrm>
        </p:grpSpPr>
        <p:cxnSp>
          <p:nvCxnSpPr>
            <p:cNvPr id="14" name="直線コネクタ 13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114"/>
          <p:cNvSpPr txBox="1">
            <a:spLocks noChangeArrowheads="1"/>
          </p:cNvSpPr>
          <p:nvPr/>
        </p:nvSpPr>
        <p:spPr bwMode="auto">
          <a:xfrm>
            <a:off x="5042982" y="3022862"/>
            <a:ext cx="12964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→</a:t>
            </a: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16I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22" name="Text Box 114"/>
          <p:cNvSpPr txBox="1">
            <a:spLocks noChangeArrowheads="1"/>
          </p:cNvSpPr>
          <p:nvPr/>
        </p:nvSpPr>
        <p:spPr bwMode="auto">
          <a:xfrm>
            <a:off x="2361678" y="2116600"/>
            <a:ext cx="22325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→</a:t>
            </a: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2L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968252" y="3893578"/>
            <a:ext cx="678873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968252" y="1849564"/>
            <a:ext cx="0" cy="3484174"/>
          </a:xfrm>
          <a:prstGeom prst="line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114"/>
          <p:cNvSpPr txBox="1">
            <a:spLocks noChangeArrowheads="1"/>
          </p:cNvSpPr>
          <p:nvPr/>
        </p:nvSpPr>
        <p:spPr bwMode="auto">
          <a:xfrm>
            <a:off x="226062" y="4933628"/>
            <a:ext cx="5760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28" name="Text Box 114"/>
          <p:cNvSpPr txBox="1">
            <a:spLocks noChangeArrowheads="1"/>
          </p:cNvSpPr>
          <p:nvPr/>
        </p:nvSpPr>
        <p:spPr bwMode="auto">
          <a:xfrm>
            <a:off x="7265683" y="3960383"/>
            <a:ext cx="576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1044430" y="4736469"/>
            <a:ext cx="1286310" cy="577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B.M.D.</a:t>
            </a:r>
            <a:endParaRPr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1" name="オブジェクト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346732"/>
              </p:ext>
            </p:extLst>
          </p:nvPr>
        </p:nvGraphicFramePr>
        <p:xfrm>
          <a:off x="1017359" y="4186180"/>
          <a:ext cx="1897063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5" name="Equation" r:id="rId4" imgW="1079280" imgH="177480" progId="Equation.DSMT4">
                  <p:embed/>
                </p:oleObj>
              </mc:Choice>
              <mc:Fallback>
                <p:oleObj name="Equation" r:id="rId4" imgW="1079280" imgH="177480" progId="Equation.DSMT4">
                  <p:embed/>
                  <p:pic>
                    <p:nvPicPr>
                      <p:cNvPr id="31" name="オブジェクト 3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7359" y="4186180"/>
                        <a:ext cx="1897063" cy="312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直線コネクタ 37"/>
          <p:cNvCxnSpPr/>
          <p:nvPr/>
        </p:nvCxnSpPr>
        <p:spPr>
          <a:xfrm flipV="1">
            <a:off x="946211" y="3897129"/>
            <a:ext cx="6617479" cy="8980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グループ化 38"/>
          <p:cNvGrpSpPr/>
          <p:nvPr/>
        </p:nvGrpSpPr>
        <p:grpSpPr>
          <a:xfrm>
            <a:off x="722708" y="2218073"/>
            <a:ext cx="253953" cy="1207198"/>
            <a:chOff x="5015814" y="1556792"/>
            <a:chExt cx="253953" cy="1207198"/>
          </a:xfrm>
        </p:grpSpPr>
        <p:cxnSp>
          <p:nvCxnSpPr>
            <p:cNvPr id="40" name="直線コネクタ 39"/>
            <p:cNvCxnSpPr/>
            <p:nvPr/>
          </p:nvCxnSpPr>
          <p:spPr>
            <a:xfrm>
              <a:off x="5259626" y="1556792"/>
              <a:ext cx="10141" cy="1207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flipH="1">
              <a:off x="5015814" y="1648171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flipH="1">
              <a:off x="5015814" y="181850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 flipH="1">
              <a:off x="5015814" y="1997156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H="1">
              <a:off x="5015814" y="2165904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 flipH="1">
              <a:off x="5015814" y="233623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 flipH="1">
              <a:off x="5015814" y="2514889"/>
              <a:ext cx="243812" cy="196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直線コネクタ 46"/>
          <p:cNvCxnSpPr/>
          <p:nvPr/>
        </p:nvCxnSpPr>
        <p:spPr>
          <a:xfrm>
            <a:off x="966520" y="2827185"/>
            <a:ext cx="1052269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114"/>
          <p:cNvSpPr txBox="1">
            <a:spLocks noChangeArrowheads="1"/>
          </p:cNvSpPr>
          <p:nvPr/>
        </p:nvSpPr>
        <p:spPr bwMode="auto">
          <a:xfrm>
            <a:off x="1492654" y="2997520"/>
            <a:ext cx="5261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sp>
        <p:nvSpPr>
          <p:cNvPr id="50" name="Text Box 114"/>
          <p:cNvSpPr txBox="1">
            <a:spLocks noChangeArrowheads="1"/>
          </p:cNvSpPr>
          <p:nvPr/>
        </p:nvSpPr>
        <p:spPr bwMode="auto">
          <a:xfrm>
            <a:off x="1009905" y="1772816"/>
            <a:ext cx="3937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</a:t>
            </a:r>
            <a:endParaRPr lang="en-US" altLang="ja-JP" sz="2000" b="1" i="1" dirty="0">
              <a:solidFill>
                <a:srgbClr val="FF0000"/>
              </a:solidFill>
            </a:endParaRPr>
          </a:p>
        </p:txBody>
      </p:sp>
      <p:sp>
        <p:nvSpPr>
          <p:cNvPr id="53" name="Text Box 114"/>
          <p:cNvSpPr txBox="1">
            <a:spLocks noChangeArrowheads="1"/>
          </p:cNvSpPr>
          <p:nvPr/>
        </p:nvSpPr>
        <p:spPr bwMode="auto">
          <a:xfrm>
            <a:off x="486580" y="1256846"/>
            <a:ext cx="8057237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/>
              <a:t>梁が折れるかどうかで考えてみる．</a:t>
            </a:r>
            <a:r>
              <a:rPr lang="ja-JP" altLang="en-US" sz="1800" b="1" dirty="0">
                <a:solidFill>
                  <a:srgbClr val="FF0000"/>
                </a:solidFill>
              </a:rPr>
              <a:t>スケールを倍にしたら</a:t>
            </a:r>
            <a:r>
              <a:rPr lang="ja-JP" altLang="en-US" sz="1800" b="1" dirty="0" err="1">
                <a:solidFill>
                  <a:srgbClr val="FF0000"/>
                </a:solidFill>
              </a:rPr>
              <a:t>．．．．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49" name="Text Box 114"/>
          <p:cNvSpPr txBox="1">
            <a:spLocks noChangeArrowheads="1"/>
          </p:cNvSpPr>
          <p:nvPr/>
        </p:nvSpPr>
        <p:spPr bwMode="auto">
          <a:xfrm>
            <a:off x="6103466" y="3030411"/>
            <a:ext cx="16955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</a:t>
            </a:r>
            <a:r>
              <a:rPr lang="en-US" altLang="ja-JP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→</a:t>
            </a: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 Z</a:t>
            </a:r>
            <a:r>
              <a:rPr lang="en-US" altLang="ja-JP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 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54" name="オブジェクト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636107"/>
              </p:ext>
            </p:extLst>
          </p:nvPr>
        </p:nvGraphicFramePr>
        <p:xfrm>
          <a:off x="3022198" y="4942155"/>
          <a:ext cx="3951288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6" name="Equation" r:id="rId6" imgW="2387520" imgH="431640" progId="Equation.DSMT4">
                  <p:embed/>
                </p:oleObj>
              </mc:Choice>
              <mc:Fallback>
                <p:oleObj name="Equation" r:id="rId6" imgW="2387520" imgH="431640" progId="Equation.DSMT4">
                  <p:embed/>
                  <p:pic>
                    <p:nvPicPr>
                      <p:cNvPr id="25" name="オブジェクト 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22198" y="4942155"/>
                        <a:ext cx="3951288" cy="71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 Box 114"/>
          <p:cNvSpPr txBox="1">
            <a:spLocks noChangeArrowheads="1"/>
          </p:cNvSpPr>
          <p:nvPr/>
        </p:nvSpPr>
        <p:spPr bwMode="auto">
          <a:xfrm>
            <a:off x="302729" y="5768131"/>
            <a:ext cx="8424937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スケールを大きくすると，剛性の高い材料を選ぶか，脚を太くする必要がある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56" name="Text Box 114"/>
          <p:cNvSpPr txBox="1">
            <a:spLocks noChangeArrowheads="1"/>
          </p:cNvSpPr>
          <p:nvPr/>
        </p:nvSpPr>
        <p:spPr bwMode="auto">
          <a:xfrm>
            <a:off x="302729" y="6297632"/>
            <a:ext cx="8424937" cy="41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→蟻の脚は細いが，象の脚は太い！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93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相似則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53" name="Text Box 114"/>
          <p:cNvSpPr txBox="1">
            <a:spLocks noChangeArrowheads="1"/>
          </p:cNvSpPr>
          <p:nvPr/>
        </p:nvSpPr>
        <p:spPr bwMode="auto">
          <a:xfrm>
            <a:off x="486580" y="1256846"/>
            <a:ext cx="8057237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数値構造解析で確かめよう！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51" name="Text Box 114"/>
          <p:cNvSpPr txBox="1">
            <a:spLocks noChangeArrowheads="1"/>
          </p:cNvSpPr>
          <p:nvPr/>
        </p:nvSpPr>
        <p:spPr bwMode="auto">
          <a:xfrm>
            <a:off x="611561" y="1956980"/>
            <a:ext cx="16561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スケール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52" name="Text Box 114"/>
          <p:cNvSpPr txBox="1">
            <a:spLocks noChangeArrowheads="1"/>
          </p:cNvSpPr>
          <p:nvPr/>
        </p:nvSpPr>
        <p:spPr bwMode="auto">
          <a:xfrm>
            <a:off x="3419872" y="1956980"/>
            <a:ext cx="18722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2L</a:t>
            </a:r>
            <a:r>
              <a:rPr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スケール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57" name="Text Box 114"/>
          <p:cNvSpPr txBox="1">
            <a:spLocks noChangeArrowheads="1"/>
          </p:cNvSpPr>
          <p:nvPr/>
        </p:nvSpPr>
        <p:spPr bwMode="auto">
          <a:xfrm>
            <a:off x="6588224" y="1946435"/>
            <a:ext cx="18722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4L</a:t>
            </a:r>
            <a:r>
              <a:rPr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スケール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pic>
        <p:nvPicPr>
          <p:cNvPr id="58" name="図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705845"/>
            <a:ext cx="3150631" cy="1194762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7416" y="2807446"/>
            <a:ext cx="3024336" cy="128266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251" y="2770799"/>
            <a:ext cx="2772266" cy="1353176"/>
          </a:xfrm>
          <a:prstGeom prst="rect">
            <a:avLst/>
          </a:prstGeom>
        </p:spPr>
      </p:pic>
      <p:sp>
        <p:nvSpPr>
          <p:cNvPr id="59" name="Text Box 114"/>
          <p:cNvSpPr txBox="1">
            <a:spLocks noChangeArrowheads="1"/>
          </p:cNvSpPr>
          <p:nvPr/>
        </p:nvSpPr>
        <p:spPr bwMode="auto">
          <a:xfrm>
            <a:off x="5701099" y="4306308"/>
            <a:ext cx="347941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降伏応力を超えており壊れる</a:t>
            </a:r>
            <a:endParaRPr lang="en-US" altLang="ja-JP" sz="1800" b="1" dirty="0">
              <a:solidFill>
                <a:srgbClr val="FF0000"/>
              </a:solidFill>
            </a:endParaRPr>
          </a:p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＆計算精度が担保されていない</a:t>
            </a:r>
            <a:endParaRPr lang="en-US" altLang="ja-JP" sz="1800" b="1" dirty="0">
              <a:solidFill>
                <a:srgbClr val="FF0000"/>
              </a:solidFill>
            </a:endParaRPr>
          </a:p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安全率を見てみよう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4A00B84-840B-4D1F-AD25-F67875229772}"/>
              </a:ext>
            </a:extLst>
          </p:cNvPr>
          <p:cNvGrpSpPr/>
          <p:nvPr/>
        </p:nvGrpSpPr>
        <p:grpSpPr>
          <a:xfrm>
            <a:off x="128976" y="4306308"/>
            <a:ext cx="4633011" cy="2457650"/>
            <a:chOff x="128976" y="4306308"/>
            <a:chExt cx="4633011" cy="2457650"/>
          </a:xfrm>
        </p:grpSpPr>
        <p:sp>
          <p:nvSpPr>
            <p:cNvPr id="12" name="Text Box 114">
              <a:extLst>
                <a:ext uri="{FF2B5EF4-FFF2-40B4-BE49-F238E27FC236}">
                  <a16:creationId xmlns:a16="http://schemas.microsoft.com/office/drawing/2014/main" id="{0C311568-5F4A-4F04-8AF4-7EB5F255D0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976" y="4306308"/>
              <a:ext cx="3479413" cy="772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  <a:defRPr/>
              </a:pPr>
              <a:r>
                <a:rPr lang="ja-JP" altLang="en-US" sz="1800" b="1" dirty="0">
                  <a:solidFill>
                    <a:srgbClr val="FF0000"/>
                  </a:solidFill>
                </a:rPr>
                <a:t>体が大きいと自重を支えるために脚は太くしないといけない．</a:t>
              </a:r>
              <a:endParaRPr lang="en-US" altLang="ja-JP" sz="1800" b="1" dirty="0">
                <a:solidFill>
                  <a:srgbClr val="FF0000"/>
                </a:solidFill>
              </a:endParaRPr>
            </a:p>
          </p:txBody>
        </p:sp>
        <p:pic>
          <p:nvPicPr>
            <p:cNvPr id="13" name="Picture 6" descr="D:\14144.jpg">
              <a:extLst>
                <a:ext uri="{FF2B5EF4-FFF2-40B4-BE49-F238E27FC236}">
                  <a16:creationId xmlns:a16="http://schemas.microsoft.com/office/drawing/2014/main" id="{7ED0097A-5AE1-4F61-AA22-508E37FCCD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 l="6493" t="12451" r="2551" b="13266"/>
            <a:stretch>
              <a:fillRect/>
            </a:stretch>
          </p:blipFill>
          <p:spPr bwMode="auto">
            <a:xfrm>
              <a:off x="2630602" y="5025026"/>
              <a:ext cx="2131385" cy="17389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 descr="D:\d37637be.jpg">
              <a:extLst>
                <a:ext uri="{FF2B5EF4-FFF2-40B4-BE49-F238E27FC236}">
                  <a16:creationId xmlns:a16="http://schemas.microsoft.com/office/drawing/2014/main" id="{F4EB365C-8CC1-4183-B8CE-50505D5458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62800" y="5157192"/>
              <a:ext cx="2131385" cy="14192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412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二足歩行できるかね？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822EA06-A001-46E9-AE7F-5E6F553EA81F}"/>
              </a:ext>
            </a:extLst>
          </p:cNvPr>
          <p:cNvSpPr/>
          <p:nvPr/>
        </p:nvSpPr>
        <p:spPr>
          <a:xfrm>
            <a:off x="303888" y="4577239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202122"/>
                </a:solidFill>
                <a:latin typeface="Arial" panose="020B0604020202020204" pitchFamily="34" charset="0"/>
              </a:rPr>
              <a:t>60m</a:t>
            </a:r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BF7CE7F-F58A-46D6-B6ED-CE8BDDB14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340768"/>
            <a:ext cx="328569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F60520D-7EC0-4531-A0A2-9F0617147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189" y="1340768"/>
            <a:ext cx="3802022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ACE362C-270A-45A7-BE37-E65F6CAFA81A}"/>
              </a:ext>
            </a:extLst>
          </p:cNvPr>
          <p:cNvSpPr/>
          <p:nvPr/>
        </p:nvSpPr>
        <p:spPr>
          <a:xfrm>
            <a:off x="6228184" y="841760"/>
            <a:ext cx="1238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202122"/>
                </a:solidFill>
                <a:latin typeface="Arial" panose="020B0604020202020204" pitchFamily="34" charset="0"/>
              </a:rPr>
              <a:t>118.5m</a:t>
            </a:r>
            <a:endParaRPr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9E19C73-3BC8-48CB-A6A1-6950843070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967" y="2924944"/>
            <a:ext cx="2085975" cy="37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0CF9832-7529-40E5-AC64-E58019B5CB85}"/>
              </a:ext>
            </a:extLst>
          </p:cNvPr>
          <p:cNvSpPr/>
          <p:nvPr/>
        </p:nvSpPr>
        <p:spPr>
          <a:xfrm>
            <a:off x="7971757" y="2463279"/>
            <a:ext cx="848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202122"/>
                </a:solidFill>
                <a:latin typeface="Arial" panose="020B0604020202020204" pitchFamily="34" charset="0"/>
              </a:rPr>
              <a:t>18m</a:t>
            </a:r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35A07E3-415A-4B70-A48C-298D02C351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816" y="4387366"/>
            <a:ext cx="2969467" cy="2259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0A50EF0-5A8A-4E08-9C00-D4E941F1885B}"/>
              </a:ext>
            </a:extLst>
          </p:cNvPr>
          <p:cNvSpPr/>
          <p:nvPr/>
        </p:nvSpPr>
        <p:spPr>
          <a:xfrm>
            <a:off x="1966377" y="6185433"/>
            <a:ext cx="848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202122"/>
                </a:solidFill>
                <a:latin typeface="Arial" panose="020B0604020202020204" pitchFamily="34" charset="0"/>
              </a:rPr>
              <a:t>13m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23466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米田先生の課題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85" y="1041816"/>
            <a:ext cx="8128281" cy="577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078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米田先生の課題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59" y="1060678"/>
            <a:ext cx="7252866" cy="566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14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2ECB183-396A-41A8-BF03-7384D04C1F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90"/>
          <a:stretch/>
        </p:blipFill>
        <p:spPr>
          <a:xfrm>
            <a:off x="467543" y="1196752"/>
            <a:ext cx="7266233" cy="4844792"/>
          </a:xfrm>
          <a:prstGeom prst="rect">
            <a:avLst/>
          </a:prstGeom>
        </p:spPr>
      </p:pic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数値構造解析（拘束）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15" name="Text Box 114"/>
          <p:cNvSpPr txBox="1">
            <a:spLocks noChangeArrowheads="1"/>
          </p:cNvSpPr>
          <p:nvPr/>
        </p:nvSpPr>
        <p:spPr bwMode="auto">
          <a:xfrm>
            <a:off x="251521" y="6061208"/>
            <a:ext cx="8784976" cy="77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/>
              <a:t>「固定」で</a:t>
            </a:r>
            <a:r>
              <a:rPr lang="en-US" altLang="ja-JP" sz="1800" b="1" i="1" dirty="0"/>
              <a:t>x</a:t>
            </a:r>
            <a:r>
              <a:rPr lang="en-US" altLang="ja-JP" sz="1800" b="1" dirty="0"/>
              <a:t>=0</a:t>
            </a:r>
            <a:r>
              <a:rPr lang="ja-JP" altLang="en-US" sz="1800" b="1" dirty="0"/>
              <a:t>の</a:t>
            </a:r>
            <a:r>
              <a:rPr lang="ja-JP" altLang="en-US" sz="1800" b="1" dirty="0">
                <a:solidFill>
                  <a:srgbClr val="FF0000"/>
                </a:solidFill>
              </a:rPr>
              <a:t>面を選択</a:t>
            </a:r>
            <a:r>
              <a:rPr lang="ja-JP" altLang="en-US" sz="1800" b="1" dirty="0"/>
              <a:t>し，適用（</a:t>
            </a:r>
            <a:r>
              <a:rPr lang="en-US" altLang="ja-JP" sz="1800" b="1" i="1" dirty="0">
                <a:solidFill>
                  <a:srgbClr val="FF0000"/>
                </a:solidFill>
              </a:rPr>
              <a:t>x, y, z</a:t>
            </a:r>
            <a:r>
              <a:rPr lang="ja-JP" altLang="en-US" sz="1800" b="1" dirty="0">
                <a:solidFill>
                  <a:srgbClr val="FF0000"/>
                </a:solidFill>
              </a:rPr>
              <a:t>位置固定．回転も</a:t>
            </a:r>
            <a:r>
              <a:rPr lang="ja-JP" altLang="en-US" sz="1800" b="1" dirty="0" err="1">
                <a:solidFill>
                  <a:srgbClr val="FF0000"/>
                </a:solidFill>
              </a:rPr>
              <a:t>無し</a:t>
            </a:r>
            <a:r>
              <a:rPr lang="ja-JP" altLang="en-US" sz="1800" b="1" dirty="0">
                <a:solidFill>
                  <a:srgbClr val="FF0000"/>
                </a:solidFill>
              </a:rPr>
              <a:t>）</a:t>
            </a:r>
            <a:r>
              <a:rPr lang="ja-JP" altLang="en-US" sz="1800" b="1" dirty="0"/>
              <a:t>する．</a:t>
            </a:r>
            <a:endParaRPr lang="en-US" altLang="ja-JP" sz="1800" b="1" dirty="0"/>
          </a:p>
          <a:p>
            <a:pPr>
              <a:lnSpc>
                <a:spcPts val="2800"/>
              </a:lnSpc>
              <a:defRPr/>
            </a:pPr>
            <a:r>
              <a:rPr lang="ja-JP" altLang="en-US" sz="1800" b="1" dirty="0"/>
              <a:t>→</a:t>
            </a:r>
            <a:r>
              <a:rPr lang="ja-JP" altLang="en-US" sz="1600" b="1" dirty="0">
                <a:solidFill>
                  <a:srgbClr val="FF0000"/>
                </a:solidFill>
              </a:rPr>
              <a:t>上下左右対称に拘束したいのであえてこうする．この近傍は大きな応力がかかるので議論しない．</a:t>
            </a:r>
            <a:endParaRPr lang="en-US" altLang="ja-JP" sz="1600" b="1" dirty="0"/>
          </a:p>
        </p:txBody>
      </p:sp>
    </p:spTree>
    <p:extLst>
      <p:ext uri="{BB962C8B-B14F-4D97-AF65-F5344CB8AC3E}">
        <p14:creationId xmlns:p14="http://schemas.microsoft.com/office/powerpoint/2010/main" val="45889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数値構造解析（荷重条件）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15" name="Text Box 114"/>
          <p:cNvSpPr txBox="1">
            <a:spLocks noChangeArrowheads="1"/>
          </p:cNvSpPr>
          <p:nvPr/>
        </p:nvSpPr>
        <p:spPr bwMode="auto">
          <a:xfrm>
            <a:off x="238583" y="5641890"/>
            <a:ext cx="8703643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右端の一辺（面でもよい）を選択し，「荷重」で</a:t>
            </a:r>
            <a:r>
              <a:rPr lang="en-US" altLang="ja-JP" sz="1800" b="1" dirty="0">
                <a:solidFill>
                  <a:srgbClr val="FF0000"/>
                </a:solidFill>
              </a:rPr>
              <a:t>z</a:t>
            </a:r>
            <a:r>
              <a:rPr lang="ja-JP" altLang="en-US" sz="1800" b="1" dirty="0">
                <a:solidFill>
                  <a:srgbClr val="FF0000"/>
                </a:solidFill>
              </a:rPr>
              <a:t>方向に，</a:t>
            </a:r>
            <a:r>
              <a:rPr lang="en-US" altLang="ja-JP" sz="1800" b="1" dirty="0" err="1">
                <a:solidFill>
                  <a:srgbClr val="FF0000"/>
                </a:solidFill>
              </a:rPr>
              <a:t>Fz</a:t>
            </a:r>
            <a:r>
              <a:rPr lang="en-US" altLang="ja-JP" sz="1800" b="1" dirty="0">
                <a:solidFill>
                  <a:srgbClr val="FF0000"/>
                </a:solidFill>
              </a:rPr>
              <a:t>=</a:t>
            </a:r>
            <a:r>
              <a:rPr lang="en-US" altLang="ja-JP" sz="2000" b="1" dirty="0">
                <a:solidFill>
                  <a:srgbClr val="FF0000"/>
                </a:solidFill>
              </a:rPr>
              <a:t>-</a:t>
            </a:r>
            <a:r>
              <a:rPr lang="en-US" altLang="ja-JP" sz="1800" b="1" dirty="0">
                <a:solidFill>
                  <a:srgbClr val="FF0000"/>
                </a:solidFill>
              </a:rPr>
              <a:t>200 [N]</a:t>
            </a:r>
            <a:r>
              <a:rPr lang="ja-JP" altLang="en-US" sz="1800" b="1" dirty="0">
                <a:solidFill>
                  <a:srgbClr val="FF0000"/>
                </a:solidFill>
              </a:rPr>
              <a:t>の集中荷重を設定．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23314"/>
          <a:stretch/>
        </p:blipFill>
        <p:spPr>
          <a:xfrm>
            <a:off x="1979712" y="1519721"/>
            <a:ext cx="6674483" cy="3925503"/>
          </a:xfrm>
          <a:prstGeom prst="rect">
            <a:avLst/>
          </a:prstGeom>
        </p:spPr>
      </p:pic>
      <p:sp>
        <p:nvSpPr>
          <p:cNvPr id="9" name="楕円 8"/>
          <p:cNvSpPr/>
          <p:nvPr/>
        </p:nvSpPr>
        <p:spPr>
          <a:xfrm>
            <a:off x="3635896" y="1538229"/>
            <a:ext cx="654697" cy="557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/>
          <p:nvPr/>
        </p:nvSpPr>
        <p:spPr>
          <a:xfrm>
            <a:off x="7740352" y="3103897"/>
            <a:ext cx="654697" cy="557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/>
          <p:nvPr/>
        </p:nvSpPr>
        <p:spPr>
          <a:xfrm>
            <a:off x="2051721" y="3661453"/>
            <a:ext cx="504056" cy="450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/>
          <p:nvPr/>
        </p:nvSpPr>
        <p:spPr>
          <a:xfrm>
            <a:off x="2555776" y="4345354"/>
            <a:ext cx="720079" cy="450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319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数値構造解析（メッシング）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0C246AE-065A-496C-8A93-F58BF31F9F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75" b="36259"/>
          <a:stretch/>
        </p:blipFill>
        <p:spPr>
          <a:xfrm>
            <a:off x="445060" y="1248617"/>
            <a:ext cx="8116502" cy="3692551"/>
          </a:xfrm>
          <a:prstGeom prst="rect">
            <a:avLst/>
          </a:prstGeom>
        </p:spPr>
      </p:pic>
      <p:sp>
        <p:nvSpPr>
          <p:cNvPr id="15" name="Text Box 114"/>
          <p:cNvSpPr txBox="1">
            <a:spLocks noChangeArrowheads="1"/>
          </p:cNvSpPr>
          <p:nvPr/>
        </p:nvSpPr>
        <p:spPr bwMode="auto">
          <a:xfrm>
            <a:off x="445060" y="5305445"/>
            <a:ext cx="817812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精度を上げるために，「メッシュ設定」を選択し，平均要素サイズを「</a:t>
            </a:r>
            <a:r>
              <a:rPr lang="en-US" altLang="ja-JP" sz="1800" b="1" dirty="0">
                <a:solidFill>
                  <a:srgbClr val="FF0000"/>
                </a:solidFill>
              </a:rPr>
              <a:t>0.01</a:t>
            </a:r>
            <a:r>
              <a:rPr lang="ja-JP" altLang="en-US" sz="1800" b="1" dirty="0">
                <a:solidFill>
                  <a:srgbClr val="FF0000"/>
                </a:solidFill>
              </a:rPr>
              <a:t>」にする．</a:t>
            </a:r>
            <a:endParaRPr lang="en-US" altLang="ja-JP" sz="1800" b="1" dirty="0">
              <a:solidFill>
                <a:srgbClr val="FF0000"/>
              </a:solidFill>
            </a:endParaRPr>
          </a:p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モデルサイズの平均</a:t>
            </a:r>
            <a:r>
              <a:rPr lang="en-US" altLang="ja-JP" sz="1800" b="1" dirty="0">
                <a:solidFill>
                  <a:srgbClr val="FF0000"/>
                </a:solidFill>
              </a:rPr>
              <a:t>1/100</a:t>
            </a:r>
            <a:r>
              <a:rPr lang="ja-JP" altLang="en-US" sz="1800" b="1" dirty="0">
                <a:solidFill>
                  <a:srgbClr val="FF0000"/>
                </a:solidFill>
              </a:rPr>
              <a:t>のメッシュを切ることになる．</a:t>
            </a:r>
            <a:endParaRPr lang="en-US" altLang="ja-JP" sz="1800" b="1" dirty="0">
              <a:solidFill>
                <a:srgbClr val="FF0000"/>
              </a:solidFill>
            </a:endParaRPr>
          </a:p>
          <a:p>
            <a:pPr>
              <a:lnSpc>
                <a:spcPts val="2800"/>
              </a:lnSpc>
              <a:defRPr/>
            </a:pPr>
            <a:r>
              <a:rPr lang="en-US" altLang="ja-JP" sz="1800" b="1" dirty="0">
                <a:solidFill>
                  <a:srgbClr val="FF0000"/>
                </a:solidFill>
              </a:rPr>
              <a:t>L=200 [mm]</a:t>
            </a:r>
            <a:r>
              <a:rPr lang="ja-JP" altLang="en-US" sz="1800" b="1" dirty="0">
                <a:solidFill>
                  <a:srgbClr val="FF0000"/>
                </a:solidFill>
              </a:rPr>
              <a:t>なので，</a:t>
            </a:r>
            <a:r>
              <a:rPr lang="en-US" altLang="ja-JP" sz="1800" b="1" dirty="0">
                <a:solidFill>
                  <a:srgbClr val="FF0000"/>
                </a:solidFill>
              </a:rPr>
              <a:t>2mm</a:t>
            </a:r>
            <a:r>
              <a:rPr lang="ja-JP" altLang="en-US" sz="1800" b="1" dirty="0">
                <a:solidFill>
                  <a:srgbClr val="FF0000"/>
                </a:solidFill>
              </a:rPr>
              <a:t>程度．</a:t>
            </a:r>
            <a:r>
              <a:rPr lang="en-US" altLang="ja-JP" sz="1800" b="1" dirty="0">
                <a:solidFill>
                  <a:srgbClr val="FF0000"/>
                </a:solidFill>
              </a:rPr>
              <a:t>1</a:t>
            </a:r>
            <a:r>
              <a:rPr lang="ja-JP" altLang="en-US" sz="1800" b="1" dirty="0">
                <a:solidFill>
                  <a:srgbClr val="FF0000"/>
                </a:solidFill>
              </a:rPr>
              <a:t>辺</a:t>
            </a:r>
            <a:r>
              <a:rPr lang="en-US" altLang="ja-JP" sz="1800" b="1" dirty="0">
                <a:solidFill>
                  <a:srgbClr val="FF0000"/>
                </a:solidFill>
              </a:rPr>
              <a:t>10mm</a:t>
            </a:r>
            <a:r>
              <a:rPr lang="ja-JP" altLang="en-US" sz="1800" b="1" dirty="0">
                <a:solidFill>
                  <a:srgbClr val="FF0000"/>
                </a:solidFill>
              </a:rPr>
              <a:t>なので，</a:t>
            </a:r>
            <a:r>
              <a:rPr lang="en-US" altLang="ja-JP" sz="1800" b="1" dirty="0">
                <a:solidFill>
                  <a:srgbClr val="FF0000"/>
                </a:solidFill>
              </a:rPr>
              <a:t>5</a:t>
            </a:r>
            <a:r>
              <a:rPr lang="ja-JP" altLang="en-US" sz="1800" b="1" dirty="0">
                <a:solidFill>
                  <a:srgbClr val="FF0000"/>
                </a:solidFill>
              </a:rPr>
              <a:t>分割していることになる．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3DF771EA-0AE3-4E21-93CF-BEBA5FFA11EE}"/>
              </a:ext>
            </a:extLst>
          </p:cNvPr>
          <p:cNvSpPr/>
          <p:nvPr/>
        </p:nvSpPr>
        <p:spPr>
          <a:xfrm>
            <a:off x="2699792" y="4149080"/>
            <a:ext cx="654697" cy="5575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9037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数値構造解析（実行）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sp>
        <p:nvSpPr>
          <p:cNvPr id="15" name="Text Box 114"/>
          <p:cNvSpPr txBox="1">
            <a:spLocks noChangeArrowheads="1"/>
          </p:cNvSpPr>
          <p:nvPr/>
        </p:nvSpPr>
        <p:spPr bwMode="auto">
          <a:xfrm>
            <a:off x="2411760" y="5048051"/>
            <a:ext cx="6048672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「シミュレーション」を選択し，「実行」する．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226" r="1"/>
          <a:stretch/>
        </p:blipFill>
        <p:spPr>
          <a:xfrm>
            <a:off x="251520" y="1428858"/>
            <a:ext cx="8258460" cy="3190875"/>
          </a:xfrm>
          <a:prstGeom prst="rect">
            <a:avLst/>
          </a:prstGeom>
        </p:spPr>
      </p:pic>
      <p:sp>
        <p:nvSpPr>
          <p:cNvPr id="9" name="楕円 8"/>
          <p:cNvSpPr/>
          <p:nvPr/>
        </p:nvSpPr>
        <p:spPr>
          <a:xfrm>
            <a:off x="6984552" y="1419963"/>
            <a:ext cx="931863" cy="69848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/>
          <p:nvPr/>
        </p:nvSpPr>
        <p:spPr>
          <a:xfrm>
            <a:off x="5042172" y="3967705"/>
            <a:ext cx="931863" cy="69848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1360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数値構造解析（可視化）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268760"/>
            <a:ext cx="2600325" cy="4638675"/>
          </a:xfrm>
          <a:prstGeom prst="rect">
            <a:avLst/>
          </a:prstGeom>
        </p:spPr>
      </p:pic>
      <p:sp>
        <p:nvSpPr>
          <p:cNvPr id="11" name="楕円 10"/>
          <p:cNvSpPr/>
          <p:nvPr/>
        </p:nvSpPr>
        <p:spPr>
          <a:xfrm>
            <a:off x="1043608" y="4653136"/>
            <a:ext cx="1224136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1340768"/>
            <a:ext cx="2428875" cy="1209675"/>
          </a:xfrm>
          <a:prstGeom prst="rect">
            <a:avLst/>
          </a:prstGeom>
        </p:spPr>
      </p:pic>
      <p:sp>
        <p:nvSpPr>
          <p:cNvPr id="12" name="Text Box 114"/>
          <p:cNvSpPr txBox="1">
            <a:spLocks noChangeArrowheads="1"/>
          </p:cNvSpPr>
          <p:nvPr/>
        </p:nvSpPr>
        <p:spPr bwMode="auto">
          <a:xfrm>
            <a:off x="301898" y="6128861"/>
            <a:ext cx="4774158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軸方向の応力</a:t>
            </a:r>
            <a:r>
              <a:rPr lang="en-US" altLang="ja-JP" sz="1800" b="1" dirty="0" err="1">
                <a:solidFill>
                  <a:srgbClr val="FF0000"/>
                </a:solidFill>
              </a:rPr>
              <a:t>σ</a:t>
            </a:r>
            <a:r>
              <a:rPr lang="en-US" altLang="ja-JP" sz="1600" b="1" dirty="0" err="1">
                <a:solidFill>
                  <a:srgbClr val="FF0000"/>
                </a:solidFill>
              </a:rPr>
              <a:t>x</a:t>
            </a:r>
            <a:r>
              <a:rPr lang="ja-JP" altLang="en-US" sz="1800" b="1" dirty="0">
                <a:solidFill>
                  <a:srgbClr val="FF0000"/>
                </a:solidFill>
              </a:rPr>
              <a:t>である「応力</a:t>
            </a:r>
            <a:r>
              <a:rPr lang="en-US" altLang="ja-JP" sz="1800" b="1" dirty="0">
                <a:solidFill>
                  <a:srgbClr val="FF0000"/>
                </a:solidFill>
              </a:rPr>
              <a:t>XX</a:t>
            </a:r>
            <a:r>
              <a:rPr lang="ja-JP" altLang="en-US" sz="1800" b="1" dirty="0">
                <a:solidFill>
                  <a:srgbClr val="FF0000"/>
                </a:solidFill>
              </a:rPr>
              <a:t>」を選択．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13" name="楕円 12"/>
          <p:cNvSpPr/>
          <p:nvPr/>
        </p:nvSpPr>
        <p:spPr>
          <a:xfrm>
            <a:off x="5246376" y="1672307"/>
            <a:ext cx="1476165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Text Box 114"/>
          <p:cNvSpPr txBox="1">
            <a:spLocks noChangeArrowheads="1"/>
          </p:cNvSpPr>
          <p:nvPr/>
        </p:nvSpPr>
        <p:spPr bwMode="auto">
          <a:xfrm>
            <a:off x="4572000" y="2824340"/>
            <a:ext cx="4022750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変位の大きさを（表示）「実寸」にし，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092973"/>
              </p:ext>
            </p:extLst>
          </p:nvPr>
        </p:nvGraphicFramePr>
        <p:xfrm>
          <a:off x="3518184" y="4317388"/>
          <a:ext cx="1453543" cy="1430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7" name="Equation" r:id="rId5" imgW="799920" imgH="787320" progId="Equation.DSMT4">
                  <p:embed/>
                </p:oleObj>
              </mc:Choice>
              <mc:Fallback>
                <p:oleObj name="Equation" r:id="rId5" imgW="799920" imgH="787320" progId="Equation.DSMT4">
                  <p:embed/>
                  <p:pic>
                    <p:nvPicPr>
                      <p:cNvPr id="3" name="オブジェクト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18184" y="4317388"/>
                        <a:ext cx="1453543" cy="1430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14"/>
          <p:cNvSpPr txBox="1">
            <a:spLocks noChangeArrowheads="1"/>
          </p:cNvSpPr>
          <p:nvPr/>
        </p:nvSpPr>
        <p:spPr bwMode="auto">
          <a:xfrm>
            <a:off x="3419872" y="3876449"/>
            <a:ext cx="20882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ja-JP" altLang="en-US" sz="1800" b="1" dirty="0" err="1">
                <a:solidFill>
                  <a:srgbClr val="FF0000"/>
                </a:solidFill>
              </a:rPr>
              <a:t>．</a:t>
            </a:r>
            <a:r>
              <a:rPr lang="ja-JP" altLang="en-US" sz="1800" b="1" dirty="0">
                <a:solidFill>
                  <a:srgbClr val="FF0000"/>
                </a:solidFill>
              </a:rPr>
              <a:t>応力テンソル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16" name="楕円 15"/>
          <p:cNvSpPr/>
          <p:nvPr/>
        </p:nvSpPr>
        <p:spPr>
          <a:xfrm>
            <a:off x="3571349" y="4422890"/>
            <a:ext cx="477752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6212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83004"/>
            <a:ext cx="7448872" cy="658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数値構造解析（可視化）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08104" y="44450"/>
            <a:ext cx="36009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Mechanics of Robot Materials and Structures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531348"/>
            <a:ext cx="2428875" cy="1209675"/>
          </a:xfrm>
          <a:prstGeom prst="rect">
            <a:avLst/>
          </a:prstGeom>
        </p:spPr>
      </p:pic>
      <p:sp>
        <p:nvSpPr>
          <p:cNvPr id="13" name="楕円 12"/>
          <p:cNvSpPr/>
          <p:nvPr/>
        </p:nvSpPr>
        <p:spPr>
          <a:xfrm>
            <a:off x="685369" y="1903697"/>
            <a:ext cx="502255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Text Box 114"/>
          <p:cNvSpPr txBox="1">
            <a:spLocks noChangeArrowheads="1"/>
          </p:cNvSpPr>
          <p:nvPr/>
        </p:nvSpPr>
        <p:spPr bwMode="auto">
          <a:xfrm>
            <a:off x="3139844" y="2315263"/>
            <a:ext cx="4022750" cy="4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カラーバーを選択し，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113372"/>
            <a:ext cx="4752975" cy="2552700"/>
          </a:xfrm>
          <a:prstGeom prst="rect">
            <a:avLst/>
          </a:prstGeom>
        </p:spPr>
      </p:pic>
      <p:sp>
        <p:nvSpPr>
          <p:cNvPr id="15" name="楕円 14"/>
          <p:cNvSpPr/>
          <p:nvPr/>
        </p:nvSpPr>
        <p:spPr>
          <a:xfrm>
            <a:off x="1547664" y="3645024"/>
            <a:ext cx="502255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/>
        </p:nvSpPr>
        <p:spPr>
          <a:xfrm>
            <a:off x="1547664" y="4812579"/>
            <a:ext cx="502255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Text Box 114"/>
          <p:cNvSpPr txBox="1">
            <a:spLocks noChangeArrowheads="1"/>
          </p:cNvSpPr>
          <p:nvPr/>
        </p:nvSpPr>
        <p:spPr bwMode="auto">
          <a:xfrm>
            <a:off x="675738" y="5831954"/>
            <a:ext cx="7856701" cy="77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ja-JP" altLang="en-US" sz="1800" b="1" dirty="0">
                <a:solidFill>
                  <a:srgbClr val="FF0000"/>
                </a:solidFill>
              </a:rPr>
              <a:t>応力の色を「</a:t>
            </a:r>
            <a:r>
              <a:rPr lang="en-US" altLang="ja-JP" sz="1800" b="1" dirty="0">
                <a:solidFill>
                  <a:srgbClr val="FF0000"/>
                </a:solidFill>
              </a:rPr>
              <a:t>-50</a:t>
            </a:r>
            <a:r>
              <a:rPr lang="ja-JP" altLang="en-US" sz="1800" b="1" dirty="0">
                <a:solidFill>
                  <a:srgbClr val="FF0000"/>
                </a:solidFill>
              </a:rPr>
              <a:t>」～「</a:t>
            </a:r>
            <a:r>
              <a:rPr lang="en-US" altLang="ja-JP" sz="1800" b="1" dirty="0">
                <a:solidFill>
                  <a:srgbClr val="FF0000"/>
                </a:solidFill>
              </a:rPr>
              <a:t>50</a:t>
            </a:r>
            <a:r>
              <a:rPr lang="ja-JP" altLang="en-US" sz="1800" b="1" dirty="0">
                <a:solidFill>
                  <a:srgbClr val="FF0000"/>
                </a:solidFill>
              </a:rPr>
              <a:t>」</a:t>
            </a:r>
            <a:r>
              <a:rPr lang="en-US" altLang="ja-JP" sz="1800" b="1" dirty="0">
                <a:solidFill>
                  <a:srgbClr val="FF0000"/>
                </a:solidFill>
              </a:rPr>
              <a:t>MPa</a:t>
            </a:r>
            <a:r>
              <a:rPr lang="ja-JP" altLang="en-US" sz="1800" b="1" dirty="0">
                <a:solidFill>
                  <a:srgbClr val="FF0000"/>
                </a:solidFill>
              </a:rPr>
              <a:t>に調節して，「適用」すると，</a:t>
            </a:r>
            <a:endParaRPr lang="en-US" altLang="ja-JP" sz="1800" b="1" dirty="0">
              <a:solidFill>
                <a:srgbClr val="FF0000"/>
              </a:solidFill>
            </a:endParaRPr>
          </a:p>
          <a:p>
            <a:pPr>
              <a:lnSpc>
                <a:spcPts val="2800"/>
              </a:lnSpc>
              <a:defRPr/>
            </a:pPr>
            <a:r>
              <a:rPr lang="ja-JP" altLang="en-US" sz="1800" b="1" dirty="0"/>
              <a:t>（左端に発生している大きな応力の影響を無くす．）</a:t>
            </a:r>
            <a:endParaRPr lang="en-US" altLang="ja-JP" sz="1800" b="1" dirty="0"/>
          </a:p>
        </p:txBody>
      </p:sp>
    </p:spTree>
    <p:extLst>
      <p:ext uri="{BB962C8B-B14F-4D97-AF65-F5344CB8AC3E}">
        <p14:creationId xmlns:p14="http://schemas.microsoft.com/office/powerpoint/2010/main" val="4040185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13604</TotalTime>
  <Words>2080</Words>
  <Application>Microsoft Office PowerPoint</Application>
  <PresentationFormat>画面に合わせる (4:3)</PresentationFormat>
  <Paragraphs>320</Paragraphs>
  <Slides>37</Slides>
  <Notes>21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5" baseType="lpstr">
      <vt:lpstr>ＭＳ Ｐゴシック</vt:lpstr>
      <vt:lpstr>ＭＳ Ｐ明朝</vt:lpstr>
      <vt:lpstr>Arial</vt:lpstr>
      <vt:lpstr>Calibri</vt:lpstr>
      <vt:lpstr>Calibri Light</vt:lpstr>
      <vt:lpstr>Times New Roman</vt:lpstr>
      <vt:lpstr>Office テーマ</vt:lpstr>
      <vt:lpstr>Equation</vt:lpstr>
      <vt:lpstr>PowerPoint プレゼンテーション</vt:lpstr>
      <vt:lpstr>梁の内部に生ずる応力</vt:lpstr>
      <vt:lpstr>数値構造解析（3D解析）</vt:lpstr>
      <vt:lpstr>数値構造解析（拘束）</vt:lpstr>
      <vt:lpstr>数値構造解析（荷重条件）</vt:lpstr>
      <vt:lpstr>数値構造解析（メッシング）</vt:lpstr>
      <vt:lpstr>数値構造解析（実行）</vt:lpstr>
      <vt:lpstr>数値構造解析（可視化）</vt:lpstr>
      <vt:lpstr>数値構造解析（可視化）</vt:lpstr>
      <vt:lpstr>数値構造解析（可視化：y面）</vt:lpstr>
      <vt:lpstr>数値構造解析（曲率：y面）</vt:lpstr>
      <vt:lpstr>数値構造解析（曲率：y面）</vt:lpstr>
      <vt:lpstr>数値構造解析（曲率：y面）</vt:lpstr>
      <vt:lpstr>数値構造解析（可視化：x断面）</vt:lpstr>
      <vt:lpstr>断面の力学（軸方向応力）</vt:lpstr>
      <vt:lpstr>断面の力学（断面一次モーメント）</vt:lpstr>
      <vt:lpstr>断面の力学（曲げモーメント）</vt:lpstr>
      <vt:lpstr>断面の力学（断面２次モーメント）</vt:lpstr>
      <vt:lpstr>断面の力学（断面２次モーメント）</vt:lpstr>
      <vt:lpstr>断面二次モーメント</vt:lpstr>
      <vt:lpstr>断面二次モーメント</vt:lpstr>
      <vt:lpstr>断面二次モーメント</vt:lpstr>
      <vt:lpstr>断面二次モーメント</vt:lpstr>
      <vt:lpstr>断面二次モーメント</vt:lpstr>
      <vt:lpstr>数値構造計算してみよう</vt:lpstr>
      <vt:lpstr>断面二次モーメント</vt:lpstr>
      <vt:lpstr>断面二次モーメント</vt:lpstr>
      <vt:lpstr>曲げモーメントまとめ</vt:lpstr>
      <vt:lpstr>断面係数</vt:lpstr>
      <vt:lpstr>断面係数</vt:lpstr>
      <vt:lpstr>断面係数の意味</vt:lpstr>
      <vt:lpstr>相似則</vt:lpstr>
      <vt:lpstr>相似則</vt:lpstr>
      <vt:lpstr>相似則</vt:lpstr>
      <vt:lpstr>二足歩行できるかね？</vt:lpstr>
      <vt:lpstr>米田先生の課題</vt:lpstr>
      <vt:lpstr>米田先生の課題</vt:lpstr>
    </vt:vector>
  </TitlesOfParts>
  <Company>CIT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構造力学</dc:title>
  <dc:creator>K.KIKUCHI</dc:creator>
  <cp:lastModifiedBy>kikut</cp:lastModifiedBy>
  <cp:revision>998</cp:revision>
  <cp:lastPrinted>1999-07-09T09:45:22Z</cp:lastPrinted>
  <dcterms:created xsi:type="dcterms:W3CDTF">2001-08-24T08:04:05Z</dcterms:created>
  <dcterms:modified xsi:type="dcterms:W3CDTF">2024-10-18T01:42:58Z</dcterms:modified>
</cp:coreProperties>
</file>