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58" r:id="rId3"/>
    <p:sldId id="385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8" r:id="rId13"/>
    <p:sldId id="369" r:id="rId14"/>
    <p:sldId id="370" r:id="rId15"/>
    <p:sldId id="371" r:id="rId16"/>
    <p:sldId id="386" r:id="rId17"/>
    <p:sldId id="387" r:id="rId18"/>
    <p:sldId id="406" r:id="rId19"/>
    <p:sldId id="388" r:id="rId20"/>
    <p:sldId id="389" r:id="rId21"/>
    <p:sldId id="390" r:id="rId22"/>
    <p:sldId id="373" r:id="rId23"/>
    <p:sldId id="374" r:id="rId24"/>
    <p:sldId id="375" r:id="rId25"/>
    <p:sldId id="376" r:id="rId26"/>
    <p:sldId id="377" r:id="rId27"/>
    <p:sldId id="381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378" r:id="rId44"/>
    <p:sldId id="379" r:id="rId45"/>
    <p:sldId id="380" r:id="rId46"/>
    <p:sldId id="407" r:id="rId47"/>
    <p:sldId id="408" r:id="rId48"/>
  </p:sldIdLst>
  <p:sldSz cx="9144000" cy="6858000" type="screen4x3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70C0"/>
    <a:srgbClr val="0000CC"/>
    <a:srgbClr val="5B9BD5"/>
    <a:srgbClr val="000000"/>
    <a:srgbClr val="0A3676"/>
    <a:srgbClr val="FF99FF"/>
    <a:srgbClr val="00FF00"/>
    <a:srgbClr val="FF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1" autoAdjust="0"/>
    <p:restoredTop sz="93043" autoAdjust="0"/>
  </p:normalViewPr>
  <p:slideViewPr>
    <p:cSldViewPr>
      <p:cViewPr varScale="1">
        <p:scale>
          <a:sx n="97" d="100"/>
          <a:sy n="97" d="100"/>
        </p:scale>
        <p:origin x="336" y="90"/>
      </p:cViewPr>
      <p:guideLst>
        <p:guide orient="horz" pos="2160"/>
        <p:guide pos="2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60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60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142413"/>
            <a:ext cx="29860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72FD485-4BFB-4012-8D8C-C69B7483D27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384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38225" y="720725"/>
            <a:ext cx="4813300" cy="360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60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60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142413"/>
            <a:ext cx="29860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fld id="{978C0926-DCE6-4E0B-BD21-8D5A717040C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1699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8D8DD9B-AE13-482A-9B49-3F29071DD9BD}" type="slidenum">
              <a:rPr kumimoji="0" lang="ja-JP" altLang="en-US" sz="1000"/>
              <a:pPr/>
              <a:t>1</a:t>
            </a:fld>
            <a:endParaRPr kumimoji="0" lang="en-US" altLang="ja-JP" sz="10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845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3671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0927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4600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9428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430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6263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7091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40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715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41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9719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42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6276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8559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45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0827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46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4788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47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25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667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309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521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9841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1681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343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845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27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538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075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937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458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03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005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131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998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36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5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  <a:alpha val="7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719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75.wmf"/><Relationship Id="rId4" Type="http://schemas.openxmlformats.org/officeDocument/2006/relationships/image" Target="../media/image77.png"/><Relationship Id="rId9" Type="http://schemas.openxmlformats.org/officeDocument/2006/relationships/oleObject" Target="../embeddings/oleObject5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4209" name="Text Box 113"/>
          <p:cNvSpPr txBox="1">
            <a:spLocks noChangeArrowheads="1"/>
          </p:cNvSpPr>
          <p:nvPr/>
        </p:nvSpPr>
        <p:spPr bwMode="auto">
          <a:xfrm>
            <a:off x="611560" y="1052736"/>
            <a:ext cx="756084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  <a:defRPr/>
            </a:pPr>
            <a:r>
              <a:rPr lang="ja-JP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ロボット構造力学</a:t>
            </a:r>
            <a:r>
              <a:rPr lang="en-US" altLang="ja-JP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Mechanics of Robot Materials and Structures</a:t>
            </a:r>
          </a:p>
        </p:txBody>
      </p:sp>
      <p:sp>
        <p:nvSpPr>
          <p:cNvPr id="4210" name="Text Box 114"/>
          <p:cNvSpPr txBox="1">
            <a:spLocks noChangeArrowheads="1"/>
          </p:cNvSpPr>
          <p:nvPr/>
        </p:nvSpPr>
        <p:spPr bwMode="auto">
          <a:xfrm>
            <a:off x="1691680" y="4509120"/>
            <a:ext cx="6840760" cy="153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未来ロボティクス学科</a:t>
            </a:r>
            <a:endParaRPr lang="en-US" altLang="ja-JP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defRPr/>
            </a:pP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菊池　耕生</a:t>
            </a:r>
            <a:endParaRPr lang="en-US" altLang="ja-JP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542925">
              <a:defRPr/>
            </a:pPr>
            <a:endParaRPr lang="en-US" altLang="ja-JP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spcBef>
                <a:spcPts val="200"/>
              </a:spcBef>
              <a:defRPr/>
            </a:pP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TA:	</a:t>
            </a:r>
            <a:r>
              <a:rPr lang="ja-JP" altLang="en-US" sz="2000" b="1" dirty="0"/>
              <a:t>平野 清</a:t>
            </a:r>
            <a:r>
              <a:rPr lang="ja-JP" altLang="en-US" sz="2000" b="1"/>
              <a:t>遼，三原 千奈，馬頭　莉子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827584" y="3575531"/>
            <a:ext cx="6840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b="1" dirty="0">
                <a:solidFill>
                  <a:srgbClr val="FF0000"/>
                </a:solidFill>
              </a:rPr>
              <a:t>梁：せん断力，曲げモーメント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せん断力線図（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Searing Force Diagram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2699792" y="1420173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14"/>
          <p:cNvSpPr txBox="1">
            <a:spLocks noChangeArrowheads="1"/>
          </p:cNvSpPr>
          <p:nvPr/>
        </p:nvSpPr>
        <p:spPr bwMode="auto">
          <a:xfrm>
            <a:off x="1979712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98" name="フリーフォーム 97"/>
          <p:cNvSpPr/>
          <p:nvPr/>
        </p:nvSpPr>
        <p:spPr>
          <a:xfrm>
            <a:off x="756469" y="2420888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1" name="グループ化 110"/>
          <p:cNvGrpSpPr/>
          <p:nvPr/>
        </p:nvGrpSpPr>
        <p:grpSpPr>
          <a:xfrm rot="5400000" flipH="1">
            <a:off x="872159" y="2405038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グループ化 138"/>
          <p:cNvGrpSpPr/>
          <p:nvPr/>
        </p:nvGrpSpPr>
        <p:grpSpPr>
          <a:xfrm rot="5400000" flipH="1">
            <a:off x="7676761" y="2411573"/>
            <a:ext cx="253953" cy="1207198"/>
            <a:chOff x="5015814" y="1556792"/>
            <a:chExt cx="253953" cy="1207198"/>
          </a:xfrm>
        </p:grpSpPr>
        <p:cxnSp>
          <p:nvCxnSpPr>
            <p:cNvPr id="140" name="直線コネクタ 13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楕円 146"/>
          <p:cNvSpPr/>
          <p:nvPr/>
        </p:nvSpPr>
        <p:spPr>
          <a:xfrm>
            <a:off x="7521691" y="2424662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>
            <a:off x="4211960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796136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14"/>
          <p:cNvSpPr txBox="1">
            <a:spLocks noChangeArrowheads="1"/>
          </p:cNvSpPr>
          <p:nvPr/>
        </p:nvSpPr>
        <p:spPr bwMode="auto">
          <a:xfrm>
            <a:off x="3491879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29" name="Text Box 114"/>
          <p:cNvSpPr txBox="1">
            <a:spLocks noChangeArrowheads="1"/>
          </p:cNvSpPr>
          <p:nvPr/>
        </p:nvSpPr>
        <p:spPr bwMode="auto">
          <a:xfrm>
            <a:off x="5011957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47" name="Text Box 114"/>
          <p:cNvSpPr txBox="1">
            <a:spLocks noChangeArrowheads="1"/>
          </p:cNvSpPr>
          <p:nvPr/>
        </p:nvSpPr>
        <p:spPr bwMode="auto">
          <a:xfrm>
            <a:off x="214717" y="118553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56" name="直線コネクタ 55"/>
          <p:cNvCxnSpPr/>
          <p:nvPr/>
        </p:nvCxnSpPr>
        <p:spPr>
          <a:xfrm flipV="1">
            <a:off x="7737688" y="1261431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114"/>
          <p:cNvSpPr txBox="1">
            <a:spLocks noChangeArrowheads="1"/>
          </p:cNvSpPr>
          <p:nvPr/>
        </p:nvSpPr>
        <p:spPr bwMode="auto">
          <a:xfrm>
            <a:off x="7006877" y="118553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951620" y="5011995"/>
            <a:ext cx="2540259" cy="219798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/>
          <p:cNvSpPr/>
          <p:nvPr/>
        </p:nvSpPr>
        <p:spPr>
          <a:xfrm>
            <a:off x="756469" y="5228019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1" name="グループ化 60"/>
          <p:cNvGrpSpPr/>
          <p:nvPr/>
        </p:nvGrpSpPr>
        <p:grpSpPr>
          <a:xfrm rot="5400000" flipH="1">
            <a:off x="872159" y="5212169"/>
            <a:ext cx="253953" cy="1207198"/>
            <a:chOff x="5015814" y="1556792"/>
            <a:chExt cx="253953" cy="1207198"/>
          </a:xfrm>
        </p:grpSpPr>
        <p:cxnSp>
          <p:nvCxnSpPr>
            <p:cNvPr id="62" name="直線コネクタ 6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グループ化 68"/>
          <p:cNvGrpSpPr/>
          <p:nvPr/>
        </p:nvGrpSpPr>
        <p:grpSpPr>
          <a:xfrm rot="5400000" flipH="1">
            <a:off x="7676761" y="5218704"/>
            <a:ext cx="253953" cy="1207198"/>
            <a:chOff x="5015814" y="1556792"/>
            <a:chExt cx="253953" cy="1207198"/>
          </a:xfrm>
        </p:grpSpPr>
        <p:cxnSp>
          <p:nvCxnSpPr>
            <p:cNvPr id="70" name="直線コネクタ 6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楕円 76"/>
          <p:cNvSpPr/>
          <p:nvPr/>
        </p:nvSpPr>
        <p:spPr>
          <a:xfrm>
            <a:off x="7521691" y="5231793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3576462" y="5008221"/>
            <a:ext cx="4161226" cy="209656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Text Box 114"/>
          <p:cNvSpPr txBox="1">
            <a:spLocks noChangeArrowheads="1"/>
          </p:cNvSpPr>
          <p:nvPr/>
        </p:nvSpPr>
        <p:spPr bwMode="auto">
          <a:xfrm>
            <a:off x="1412876" y="3378375"/>
            <a:ext cx="58394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任意の地点</a:t>
            </a:r>
            <a:r>
              <a:rPr lang="en-US" altLang="ja-JP" sz="2000" b="1" i="1" dirty="0">
                <a:solidFill>
                  <a:srgbClr val="FF0000"/>
                </a:solidFill>
              </a:rPr>
              <a:t>x</a:t>
            </a:r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の</a:t>
            </a:r>
            <a:r>
              <a:rPr lang="ja-JP" altLang="en-US" sz="2000" b="1" dirty="0">
                <a:solidFill>
                  <a:srgbClr val="FF0000"/>
                </a:solidFill>
              </a:rPr>
              <a:t>せん断力</a:t>
            </a:r>
            <a:r>
              <a:rPr lang="en-US" altLang="ja-JP" sz="2000" b="1" dirty="0">
                <a:solidFill>
                  <a:srgbClr val="FF0000"/>
                </a:solidFill>
              </a:rPr>
              <a:t>F</a:t>
            </a:r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を考えると</a:t>
            </a:r>
            <a:r>
              <a:rPr lang="ja-JP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．．．</a:t>
            </a:r>
            <a:endParaRPr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4" name="直線コネクタ 83"/>
          <p:cNvCxnSpPr/>
          <p:nvPr/>
        </p:nvCxnSpPr>
        <p:spPr>
          <a:xfrm>
            <a:off x="2699792" y="4224381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Box 114"/>
          <p:cNvSpPr txBox="1">
            <a:spLocks noChangeArrowheads="1"/>
          </p:cNvSpPr>
          <p:nvPr/>
        </p:nvSpPr>
        <p:spPr bwMode="auto">
          <a:xfrm>
            <a:off x="1979712" y="415506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86" name="直線コネクタ 85"/>
          <p:cNvCxnSpPr/>
          <p:nvPr/>
        </p:nvCxnSpPr>
        <p:spPr>
          <a:xfrm>
            <a:off x="4211960" y="4199453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5796136" y="4199453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114"/>
          <p:cNvSpPr txBox="1">
            <a:spLocks noChangeArrowheads="1"/>
          </p:cNvSpPr>
          <p:nvPr/>
        </p:nvSpPr>
        <p:spPr bwMode="auto">
          <a:xfrm>
            <a:off x="4174623" y="4154682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89" name="Text Box 114"/>
          <p:cNvSpPr txBox="1">
            <a:spLocks noChangeArrowheads="1"/>
          </p:cNvSpPr>
          <p:nvPr/>
        </p:nvSpPr>
        <p:spPr bwMode="auto">
          <a:xfrm>
            <a:off x="5011957" y="415506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91" name="Text Box 114"/>
          <p:cNvSpPr txBox="1">
            <a:spLocks noChangeArrowheads="1"/>
          </p:cNvSpPr>
          <p:nvPr/>
        </p:nvSpPr>
        <p:spPr bwMode="auto">
          <a:xfrm>
            <a:off x="214717" y="3989739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92" name="直線コネクタ 91"/>
          <p:cNvCxnSpPr/>
          <p:nvPr/>
        </p:nvCxnSpPr>
        <p:spPr>
          <a:xfrm flipV="1">
            <a:off x="7737688" y="4065639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14"/>
          <p:cNvSpPr txBox="1">
            <a:spLocks noChangeArrowheads="1"/>
          </p:cNvSpPr>
          <p:nvPr/>
        </p:nvSpPr>
        <p:spPr bwMode="auto">
          <a:xfrm>
            <a:off x="7006877" y="3989739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95" name="直線コネクタ 94"/>
          <p:cNvCxnSpPr/>
          <p:nvPr/>
        </p:nvCxnSpPr>
        <p:spPr>
          <a:xfrm>
            <a:off x="3478951" y="4219772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 flipV="1">
            <a:off x="3586608" y="4220571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114"/>
          <p:cNvSpPr txBox="1">
            <a:spLocks noChangeArrowheads="1"/>
          </p:cNvSpPr>
          <p:nvPr/>
        </p:nvSpPr>
        <p:spPr bwMode="auto">
          <a:xfrm>
            <a:off x="2812517" y="415506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F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100" name="Text Box 114"/>
          <p:cNvSpPr txBox="1">
            <a:spLocks noChangeArrowheads="1"/>
          </p:cNvSpPr>
          <p:nvPr/>
        </p:nvSpPr>
        <p:spPr bwMode="auto">
          <a:xfrm>
            <a:off x="3422168" y="415506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-F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101" name="Text Box 114"/>
          <p:cNvSpPr txBox="1">
            <a:spLocks noChangeArrowheads="1"/>
          </p:cNvSpPr>
          <p:nvPr/>
        </p:nvSpPr>
        <p:spPr bwMode="auto">
          <a:xfrm>
            <a:off x="2714097" y="3852321"/>
            <a:ext cx="17375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作用，反作用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710662" y="5293360"/>
            <a:ext cx="7711419" cy="1501140"/>
            <a:chOff x="710662" y="5293360"/>
            <a:chExt cx="7711419" cy="1501140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710662" y="5996311"/>
              <a:ext cx="7711419" cy="798189"/>
              <a:chOff x="710662" y="5996311"/>
              <a:chExt cx="7711419" cy="798189"/>
            </a:xfrm>
          </p:grpSpPr>
          <p:graphicFrame>
            <p:nvGraphicFramePr>
              <p:cNvPr id="102" name="オブジェクト 10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0433871"/>
                  </p:ext>
                </p:extLst>
              </p:nvPr>
            </p:nvGraphicFramePr>
            <p:xfrm>
              <a:off x="1204913" y="6372225"/>
              <a:ext cx="1806575" cy="422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29" name="Equation" r:id="rId3" imgW="977760" imgH="228600" progId="Equation.DSMT4">
                      <p:embed/>
                    </p:oleObj>
                  </mc:Choice>
                  <mc:Fallback>
                    <p:oleObj name="Equation" r:id="rId3" imgW="977760" imgH="228600" progId="Equation.DSMT4">
                      <p:embed/>
                      <p:pic>
                        <p:nvPicPr>
                          <p:cNvPr id="3" name="オブジェクト 2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204913" y="6372225"/>
                            <a:ext cx="1806575" cy="4222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" name="Text Box 114"/>
              <p:cNvSpPr txBox="1">
                <a:spLocks noChangeArrowheads="1"/>
              </p:cNvSpPr>
              <p:nvPr/>
            </p:nvSpPr>
            <p:spPr bwMode="auto">
              <a:xfrm>
                <a:off x="710662" y="5996311"/>
                <a:ext cx="302217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ja-JP" altLang="en-US" sz="2000" b="1" dirty="0">
                    <a:solidFill>
                      <a:srgbClr val="FF0000"/>
                    </a:solidFill>
                  </a:rPr>
                  <a:t>左側の力の釣り合いから：</a:t>
                </a:r>
                <a:endParaRPr lang="en-US" altLang="ja-JP" sz="2000" b="1" dirty="0">
                  <a:solidFill>
                    <a:srgbClr val="FF0000"/>
                  </a:solidFill>
                </a:endParaRPr>
              </a:p>
            </p:txBody>
          </p:sp>
          <p:graphicFrame>
            <p:nvGraphicFramePr>
              <p:cNvPr id="104" name="オブジェクト 10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3977775"/>
                  </p:ext>
                </p:extLst>
              </p:nvPr>
            </p:nvGraphicFramePr>
            <p:xfrm>
              <a:off x="7037781" y="6345874"/>
              <a:ext cx="1384300" cy="422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30" name="Equation" r:id="rId5" imgW="749160" imgH="228600" progId="Equation.DSMT4">
                      <p:embed/>
                    </p:oleObj>
                  </mc:Choice>
                  <mc:Fallback>
                    <p:oleObj name="Equation" r:id="rId5" imgW="749160" imgH="228600" progId="Equation.DSMT4">
                      <p:embed/>
                      <p:pic>
                        <p:nvPicPr>
                          <p:cNvPr id="102" name="オブジェクト 101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7037781" y="6345874"/>
                            <a:ext cx="1384300" cy="4222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5" name="Text Box 114"/>
              <p:cNvSpPr txBox="1">
                <a:spLocks noChangeArrowheads="1"/>
              </p:cNvSpPr>
              <p:nvPr/>
            </p:nvSpPr>
            <p:spPr bwMode="auto">
              <a:xfrm>
                <a:off x="3700340" y="6329541"/>
                <a:ext cx="33944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ja-JP" sz="2000" b="1" dirty="0">
                    <a:solidFill>
                      <a:srgbClr val="FF0000"/>
                    </a:solidFill>
                  </a:rPr>
                  <a:t>L</a:t>
                </a:r>
                <a:r>
                  <a:rPr lang="en-US" altLang="ja-JP" sz="1600" b="1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&lt;x&lt;L</a:t>
                </a:r>
                <a:r>
                  <a:rPr lang="en-US" altLang="ja-JP" sz="1600" b="1" dirty="0">
                    <a:solidFill>
                      <a:srgbClr val="FF0000"/>
                    </a:solidFill>
                  </a:rPr>
                  <a:t>2</a:t>
                </a:r>
                <a:r>
                  <a:rPr lang="ja-JP" altLang="en-US" sz="2000" b="1" dirty="0">
                    <a:solidFill>
                      <a:srgbClr val="FF0000"/>
                    </a:solidFill>
                  </a:rPr>
                  <a:t>範囲のせん断力：</a:t>
                </a:r>
                <a:endParaRPr lang="en-US" altLang="ja-JP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" name="フリーフォーム 9"/>
            <p:cNvSpPr/>
            <p:nvPr/>
          </p:nvSpPr>
          <p:spPr>
            <a:xfrm>
              <a:off x="2699792" y="5293360"/>
              <a:ext cx="1493520" cy="140615"/>
            </a:xfrm>
            <a:custGeom>
              <a:avLst/>
              <a:gdLst>
                <a:gd name="connsiteX0" fmla="*/ 0 w 1493520"/>
                <a:gd name="connsiteY0" fmla="*/ 0 h 254000"/>
                <a:gd name="connsiteX1" fmla="*/ 10160 w 1493520"/>
                <a:gd name="connsiteY1" fmla="*/ 254000 h 254000"/>
                <a:gd name="connsiteX2" fmla="*/ 1493520 w 1493520"/>
                <a:gd name="connsiteY2" fmla="*/ 254000 h 254000"/>
                <a:gd name="connsiteX3" fmla="*/ 1493520 w 1493520"/>
                <a:gd name="connsiteY3" fmla="*/ 1016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520" h="254000">
                  <a:moveTo>
                    <a:pt x="0" y="0"/>
                  </a:moveTo>
                  <a:lnTo>
                    <a:pt x="10160" y="254000"/>
                  </a:lnTo>
                  <a:lnTo>
                    <a:pt x="1493520" y="254000"/>
                  </a:lnTo>
                  <a:lnTo>
                    <a:pt x="1493520" y="1016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4" name="直線コネクタ 93"/>
          <p:cNvCxnSpPr/>
          <p:nvPr/>
        </p:nvCxnSpPr>
        <p:spPr>
          <a:xfrm>
            <a:off x="945021" y="2318389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114"/>
          <p:cNvSpPr txBox="1">
            <a:spLocks noChangeArrowheads="1"/>
          </p:cNvSpPr>
          <p:nvPr/>
        </p:nvSpPr>
        <p:spPr bwMode="auto">
          <a:xfrm>
            <a:off x="1471155" y="2276872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106" name="直線コネクタ 105"/>
          <p:cNvCxnSpPr/>
          <p:nvPr/>
        </p:nvCxnSpPr>
        <p:spPr>
          <a:xfrm rot="16200000">
            <a:off x="416663" y="1872481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Box 114"/>
          <p:cNvSpPr txBox="1">
            <a:spLocks noChangeArrowheads="1"/>
          </p:cNvSpPr>
          <p:nvPr/>
        </p:nvSpPr>
        <p:spPr bwMode="auto">
          <a:xfrm>
            <a:off x="866590" y="1203329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108" name="直線コネクタ 107"/>
          <p:cNvCxnSpPr/>
          <p:nvPr/>
        </p:nvCxnSpPr>
        <p:spPr>
          <a:xfrm>
            <a:off x="945021" y="5128727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Box 114"/>
          <p:cNvSpPr txBox="1">
            <a:spLocks noChangeArrowheads="1"/>
          </p:cNvSpPr>
          <p:nvPr/>
        </p:nvSpPr>
        <p:spPr bwMode="auto">
          <a:xfrm>
            <a:off x="1471155" y="5299062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110" name="直線コネクタ 109"/>
          <p:cNvCxnSpPr/>
          <p:nvPr/>
        </p:nvCxnSpPr>
        <p:spPr>
          <a:xfrm rot="16200000">
            <a:off x="416663" y="4682819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Box 114"/>
          <p:cNvSpPr txBox="1">
            <a:spLocks noChangeArrowheads="1"/>
          </p:cNvSpPr>
          <p:nvPr/>
        </p:nvSpPr>
        <p:spPr bwMode="auto">
          <a:xfrm>
            <a:off x="988405" y="4074358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945528" y="1261431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flipV="1">
            <a:off x="945528" y="4065639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 Box 114">
            <a:extLst>
              <a:ext uri="{FF2B5EF4-FFF2-40B4-BE49-F238E27FC236}">
                <a16:creationId xmlns:a16="http://schemas.microsoft.com/office/drawing/2014/main" id="{DB2C6748-08FD-465B-A196-CB05ADAFC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843" y="5416854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114" name="Text Box 114">
            <a:extLst>
              <a:ext uri="{FF2B5EF4-FFF2-40B4-BE49-F238E27FC236}">
                <a16:creationId xmlns:a16="http://schemas.microsoft.com/office/drawing/2014/main" id="{3BE0BD78-3C0C-4F1C-8D3E-511C527B7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008" y="543369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2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せん断力線図（</a:t>
            </a:r>
            <a:r>
              <a:rPr lang="en-US" altLang="ja-JP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earing </a:t>
            </a:r>
            <a:r>
              <a:rPr lang="en-US" altLang="ja-JP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orce </a:t>
            </a:r>
            <a:r>
              <a:rPr lang="en-US" altLang="ja-JP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iagram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2699792" y="1420173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14"/>
          <p:cNvSpPr txBox="1">
            <a:spLocks noChangeArrowheads="1"/>
          </p:cNvSpPr>
          <p:nvPr/>
        </p:nvSpPr>
        <p:spPr bwMode="auto">
          <a:xfrm>
            <a:off x="1979712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98" name="フリーフォーム 97"/>
          <p:cNvSpPr/>
          <p:nvPr/>
        </p:nvSpPr>
        <p:spPr>
          <a:xfrm>
            <a:off x="756469" y="2420888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1" name="グループ化 110"/>
          <p:cNvGrpSpPr/>
          <p:nvPr/>
        </p:nvGrpSpPr>
        <p:grpSpPr>
          <a:xfrm rot="5400000" flipH="1">
            <a:off x="872159" y="2405038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グループ化 138"/>
          <p:cNvGrpSpPr/>
          <p:nvPr/>
        </p:nvGrpSpPr>
        <p:grpSpPr>
          <a:xfrm rot="5400000" flipH="1">
            <a:off x="7676761" y="2411573"/>
            <a:ext cx="253953" cy="1207198"/>
            <a:chOff x="5015814" y="1556792"/>
            <a:chExt cx="253953" cy="1207198"/>
          </a:xfrm>
        </p:grpSpPr>
        <p:cxnSp>
          <p:nvCxnSpPr>
            <p:cNvPr id="140" name="直線コネクタ 13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楕円 146"/>
          <p:cNvSpPr/>
          <p:nvPr/>
        </p:nvSpPr>
        <p:spPr>
          <a:xfrm>
            <a:off x="7521691" y="2424662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>
            <a:off x="4211960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796136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14"/>
          <p:cNvSpPr txBox="1">
            <a:spLocks noChangeArrowheads="1"/>
          </p:cNvSpPr>
          <p:nvPr/>
        </p:nvSpPr>
        <p:spPr bwMode="auto">
          <a:xfrm>
            <a:off x="3491879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29" name="Text Box 114"/>
          <p:cNvSpPr txBox="1">
            <a:spLocks noChangeArrowheads="1"/>
          </p:cNvSpPr>
          <p:nvPr/>
        </p:nvSpPr>
        <p:spPr bwMode="auto">
          <a:xfrm>
            <a:off x="5011957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47" name="Text Box 114"/>
          <p:cNvSpPr txBox="1">
            <a:spLocks noChangeArrowheads="1"/>
          </p:cNvSpPr>
          <p:nvPr/>
        </p:nvSpPr>
        <p:spPr bwMode="auto">
          <a:xfrm>
            <a:off x="214717" y="118553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56" name="直線コネクタ 55"/>
          <p:cNvCxnSpPr/>
          <p:nvPr/>
        </p:nvCxnSpPr>
        <p:spPr>
          <a:xfrm flipV="1">
            <a:off x="7737688" y="1258600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114"/>
          <p:cNvSpPr txBox="1">
            <a:spLocks noChangeArrowheads="1"/>
          </p:cNvSpPr>
          <p:nvPr/>
        </p:nvSpPr>
        <p:spPr bwMode="auto">
          <a:xfrm>
            <a:off x="7006877" y="118553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104" name="オブジェクト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42333"/>
              </p:ext>
            </p:extLst>
          </p:nvPr>
        </p:nvGraphicFramePr>
        <p:xfrm>
          <a:off x="2735919" y="2875175"/>
          <a:ext cx="13843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8" name="Equation" r:id="rId3" imgW="749160" imgH="228600" progId="Equation.DSMT4">
                  <p:embed/>
                </p:oleObj>
              </mc:Choice>
              <mc:Fallback>
                <p:oleObj name="Equation" r:id="rId3" imgW="749160" imgH="228600" progId="Equation.DSMT4">
                  <p:embed/>
                  <p:pic>
                    <p:nvPicPr>
                      <p:cNvPr id="104" name="オブジェクト 10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5919" y="2875175"/>
                        <a:ext cx="138430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フリーフォーム 9"/>
          <p:cNvSpPr/>
          <p:nvPr/>
        </p:nvSpPr>
        <p:spPr>
          <a:xfrm>
            <a:off x="2713179" y="2635417"/>
            <a:ext cx="1493520" cy="140615"/>
          </a:xfrm>
          <a:custGeom>
            <a:avLst/>
            <a:gdLst>
              <a:gd name="connsiteX0" fmla="*/ 0 w 1493520"/>
              <a:gd name="connsiteY0" fmla="*/ 0 h 254000"/>
              <a:gd name="connsiteX1" fmla="*/ 10160 w 1493520"/>
              <a:gd name="connsiteY1" fmla="*/ 254000 h 254000"/>
              <a:gd name="connsiteX2" fmla="*/ 1493520 w 1493520"/>
              <a:gd name="connsiteY2" fmla="*/ 254000 h 254000"/>
              <a:gd name="connsiteX3" fmla="*/ 1493520 w 1493520"/>
              <a:gd name="connsiteY3" fmla="*/ 1016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520" h="254000">
                <a:moveTo>
                  <a:pt x="0" y="0"/>
                </a:moveTo>
                <a:lnTo>
                  <a:pt x="10160" y="254000"/>
                </a:lnTo>
                <a:lnTo>
                  <a:pt x="1493520" y="254000"/>
                </a:lnTo>
                <a:lnTo>
                  <a:pt x="1493520" y="1016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/>
          <p:cNvSpPr/>
          <p:nvPr/>
        </p:nvSpPr>
        <p:spPr>
          <a:xfrm>
            <a:off x="957711" y="2633982"/>
            <a:ext cx="1670073" cy="106411"/>
          </a:xfrm>
          <a:custGeom>
            <a:avLst/>
            <a:gdLst>
              <a:gd name="connsiteX0" fmla="*/ 0 w 1493520"/>
              <a:gd name="connsiteY0" fmla="*/ 0 h 254000"/>
              <a:gd name="connsiteX1" fmla="*/ 10160 w 1493520"/>
              <a:gd name="connsiteY1" fmla="*/ 254000 h 254000"/>
              <a:gd name="connsiteX2" fmla="*/ 1493520 w 1493520"/>
              <a:gd name="connsiteY2" fmla="*/ 254000 h 254000"/>
              <a:gd name="connsiteX3" fmla="*/ 1493520 w 1493520"/>
              <a:gd name="connsiteY3" fmla="*/ 1016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520" h="254000">
                <a:moveTo>
                  <a:pt x="0" y="0"/>
                </a:moveTo>
                <a:lnTo>
                  <a:pt x="10160" y="254000"/>
                </a:lnTo>
                <a:lnTo>
                  <a:pt x="1493520" y="254000"/>
                </a:lnTo>
                <a:lnTo>
                  <a:pt x="1493520" y="1016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97" name="オブジェクト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10603"/>
              </p:ext>
            </p:extLst>
          </p:nvPr>
        </p:nvGraphicFramePr>
        <p:xfrm>
          <a:off x="1519671" y="3033069"/>
          <a:ext cx="8207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9" name="Equation" r:id="rId5" imgW="444240" imgH="228600" progId="Equation.DSMT4">
                  <p:embed/>
                </p:oleObj>
              </mc:Choice>
              <mc:Fallback>
                <p:oleObj name="Equation" r:id="rId5" imgW="444240" imgH="228600" progId="Equation.DSMT4">
                  <p:embed/>
                  <p:pic>
                    <p:nvPicPr>
                      <p:cNvPr id="104" name="オブジェクト 10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9671" y="3033069"/>
                        <a:ext cx="820738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フリーフォーム 105"/>
          <p:cNvSpPr/>
          <p:nvPr/>
        </p:nvSpPr>
        <p:spPr>
          <a:xfrm>
            <a:off x="4279188" y="2616879"/>
            <a:ext cx="1493520" cy="140615"/>
          </a:xfrm>
          <a:custGeom>
            <a:avLst/>
            <a:gdLst>
              <a:gd name="connsiteX0" fmla="*/ 0 w 1493520"/>
              <a:gd name="connsiteY0" fmla="*/ 0 h 254000"/>
              <a:gd name="connsiteX1" fmla="*/ 10160 w 1493520"/>
              <a:gd name="connsiteY1" fmla="*/ 254000 h 254000"/>
              <a:gd name="connsiteX2" fmla="*/ 1493520 w 1493520"/>
              <a:gd name="connsiteY2" fmla="*/ 254000 h 254000"/>
              <a:gd name="connsiteX3" fmla="*/ 1493520 w 1493520"/>
              <a:gd name="connsiteY3" fmla="*/ 1016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520" h="254000">
                <a:moveTo>
                  <a:pt x="0" y="0"/>
                </a:moveTo>
                <a:lnTo>
                  <a:pt x="10160" y="254000"/>
                </a:lnTo>
                <a:lnTo>
                  <a:pt x="1493520" y="254000"/>
                </a:lnTo>
                <a:lnTo>
                  <a:pt x="1493520" y="1016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7" name="オブジェクト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798455"/>
              </p:ext>
            </p:extLst>
          </p:nvPr>
        </p:nvGraphicFramePr>
        <p:xfrm>
          <a:off x="4190657" y="3127966"/>
          <a:ext cx="19700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0" name="Equation" r:id="rId7" imgW="1066680" imgH="228600" progId="Equation.DSMT4">
                  <p:embed/>
                </p:oleObj>
              </mc:Choice>
              <mc:Fallback>
                <p:oleObj name="Equation" r:id="rId7" imgW="1066680" imgH="228600" progId="Equation.DSMT4">
                  <p:embed/>
                  <p:pic>
                    <p:nvPicPr>
                      <p:cNvPr id="104" name="オブジェクト 10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0657" y="3127966"/>
                        <a:ext cx="1970088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フリーフォーム 107"/>
          <p:cNvSpPr/>
          <p:nvPr/>
        </p:nvSpPr>
        <p:spPr>
          <a:xfrm>
            <a:off x="5837392" y="2616879"/>
            <a:ext cx="1900295" cy="145653"/>
          </a:xfrm>
          <a:custGeom>
            <a:avLst/>
            <a:gdLst>
              <a:gd name="connsiteX0" fmla="*/ 0 w 1493520"/>
              <a:gd name="connsiteY0" fmla="*/ 0 h 254000"/>
              <a:gd name="connsiteX1" fmla="*/ 10160 w 1493520"/>
              <a:gd name="connsiteY1" fmla="*/ 254000 h 254000"/>
              <a:gd name="connsiteX2" fmla="*/ 1493520 w 1493520"/>
              <a:gd name="connsiteY2" fmla="*/ 254000 h 254000"/>
              <a:gd name="connsiteX3" fmla="*/ 1493520 w 1493520"/>
              <a:gd name="connsiteY3" fmla="*/ 1016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520" h="254000">
                <a:moveTo>
                  <a:pt x="0" y="0"/>
                </a:moveTo>
                <a:lnTo>
                  <a:pt x="10160" y="254000"/>
                </a:lnTo>
                <a:lnTo>
                  <a:pt x="1493520" y="254000"/>
                </a:lnTo>
                <a:lnTo>
                  <a:pt x="1493520" y="1016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9" name="オブジェクト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950758"/>
              </p:ext>
            </p:extLst>
          </p:nvPr>
        </p:nvGraphicFramePr>
        <p:xfrm>
          <a:off x="5343525" y="3510781"/>
          <a:ext cx="32845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1" name="Equation" r:id="rId9" imgW="1777680" imgH="228600" progId="Equation.DSMT4">
                  <p:embed/>
                </p:oleObj>
              </mc:Choice>
              <mc:Fallback>
                <p:oleObj name="Equation" r:id="rId9" imgW="1777680" imgH="228600" progId="Equation.DSMT4">
                  <p:embed/>
                  <p:pic>
                    <p:nvPicPr>
                      <p:cNvPr id="107" name="オブジェクト 10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43525" y="3510781"/>
                        <a:ext cx="3284538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Text Box 114"/>
          <p:cNvSpPr txBox="1">
            <a:spLocks noChangeArrowheads="1"/>
          </p:cNvSpPr>
          <p:nvPr/>
        </p:nvSpPr>
        <p:spPr bwMode="auto">
          <a:xfrm>
            <a:off x="222122" y="3998215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/>
              <a:t>F</a:t>
            </a:r>
            <a:endParaRPr lang="en-US" altLang="ja-JP" sz="1600" b="1" dirty="0"/>
          </a:p>
        </p:txBody>
      </p:sp>
      <p:sp>
        <p:nvSpPr>
          <p:cNvPr id="112" name="Text Box 114"/>
          <p:cNvSpPr txBox="1">
            <a:spLocks noChangeArrowheads="1"/>
          </p:cNvSpPr>
          <p:nvPr/>
        </p:nvSpPr>
        <p:spPr bwMode="auto">
          <a:xfrm>
            <a:off x="176260" y="3602994"/>
            <a:ext cx="25955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せん断力</a:t>
            </a:r>
            <a:r>
              <a:rPr lang="en-US" altLang="ja-JP" sz="1600" b="1" dirty="0">
                <a:solidFill>
                  <a:srgbClr val="FF0000"/>
                </a:solidFill>
              </a:rPr>
              <a:t>F</a:t>
            </a:r>
            <a:r>
              <a:rPr lang="ja-JP" altLang="en-US" sz="1600" b="1" dirty="0">
                <a:solidFill>
                  <a:srgbClr val="FF0000"/>
                </a:solidFill>
              </a:rPr>
              <a:t>の分布を描くと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993623" y="5157192"/>
            <a:ext cx="68046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 flipV="1">
            <a:off x="963806" y="4102000"/>
            <a:ext cx="0" cy="210995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フリーフォーム 7"/>
          <p:cNvSpPr/>
          <p:nvPr/>
        </p:nvSpPr>
        <p:spPr>
          <a:xfrm>
            <a:off x="954157" y="4114800"/>
            <a:ext cx="6887817" cy="2097157"/>
          </a:xfrm>
          <a:custGeom>
            <a:avLst/>
            <a:gdLst>
              <a:gd name="connsiteX0" fmla="*/ 0 w 6887817"/>
              <a:gd name="connsiteY0" fmla="*/ 0 h 2097157"/>
              <a:gd name="connsiteX1" fmla="*/ 1699591 w 6887817"/>
              <a:gd name="connsiteY1" fmla="*/ 0 h 2097157"/>
              <a:gd name="connsiteX2" fmla="*/ 1699591 w 6887817"/>
              <a:gd name="connsiteY2" fmla="*/ 695739 h 2097157"/>
              <a:gd name="connsiteX3" fmla="*/ 3299791 w 6887817"/>
              <a:gd name="connsiteY3" fmla="*/ 695739 h 2097157"/>
              <a:gd name="connsiteX4" fmla="*/ 3299791 w 6887817"/>
              <a:gd name="connsiteY4" fmla="*/ 1470991 h 2097157"/>
              <a:gd name="connsiteX5" fmla="*/ 4909930 w 6887817"/>
              <a:gd name="connsiteY5" fmla="*/ 1451113 h 2097157"/>
              <a:gd name="connsiteX6" fmla="*/ 4919869 w 6887817"/>
              <a:gd name="connsiteY6" fmla="*/ 2097157 h 2097157"/>
              <a:gd name="connsiteX7" fmla="*/ 6887817 w 6887817"/>
              <a:gd name="connsiteY7" fmla="*/ 2097157 h 209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7817" h="2097157">
                <a:moveTo>
                  <a:pt x="0" y="0"/>
                </a:moveTo>
                <a:lnTo>
                  <a:pt x="1699591" y="0"/>
                </a:lnTo>
                <a:lnTo>
                  <a:pt x="1699591" y="695739"/>
                </a:lnTo>
                <a:lnTo>
                  <a:pt x="3299791" y="695739"/>
                </a:lnTo>
                <a:lnTo>
                  <a:pt x="3299791" y="1470991"/>
                </a:lnTo>
                <a:lnTo>
                  <a:pt x="4909930" y="1451113"/>
                </a:lnTo>
                <a:lnTo>
                  <a:pt x="4919869" y="2097157"/>
                </a:lnTo>
                <a:lnTo>
                  <a:pt x="6887817" y="2097157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Rectangle 2"/>
          <p:cNvSpPr txBox="1">
            <a:spLocks noChangeArrowheads="1"/>
          </p:cNvSpPr>
          <p:nvPr/>
        </p:nvSpPr>
        <p:spPr>
          <a:xfrm>
            <a:off x="1314398" y="5870179"/>
            <a:ext cx="2808313" cy="658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これを</a:t>
            </a:r>
            <a:r>
              <a:rPr lang="en-US" altLang="ja-JP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S.F.D.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という</a:t>
            </a:r>
          </a:p>
        </p:txBody>
      </p:sp>
      <p:cxnSp>
        <p:nvCxnSpPr>
          <p:cNvPr id="48" name="直線コネクタ 47"/>
          <p:cNvCxnSpPr/>
          <p:nvPr/>
        </p:nvCxnSpPr>
        <p:spPr>
          <a:xfrm>
            <a:off x="945021" y="2318389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16200000">
            <a:off x="416663" y="1872481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945528" y="1258600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14">
            <a:extLst>
              <a:ext uri="{FF2B5EF4-FFF2-40B4-BE49-F238E27FC236}">
                <a16:creationId xmlns:a16="http://schemas.microsoft.com/office/drawing/2014/main" id="{98C2DB78-F3B7-4C38-BCD4-0F39ABA3C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5717" y="5096207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53" name="Text Box 114">
            <a:extLst>
              <a:ext uri="{FF2B5EF4-FFF2-40B4-BE49-F238E27FC236}">
                <a16:creationId xmlns:a16="http://schemas.microsoft.com/office/drawing/2014/main" id="{B36ABF5A-55AC-4954-94E4-BD0F745FD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854" y="50917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54" name="Text Box 114">
            <a:extLst>
              <a:ext uri="{FF2B5EF4-FFF2-40B4-BE49-F238E27FC236}">
                <a16:creationId xmlns:a16="http://schemas.microsoft.com/office/drawing/2014/main" id="{79F981A2-BE40-45FB-918B-3540E9608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355" y="50917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55" name="Text Box 114">
            <a:extLst>
              <a:ext uri="{FF2B5EF4-FFF2-40B4-BE49-F238E27FC236}">
                <a16:creationId xmlns:a16="http://schemas.microsoft.com/office/drawing/2014/main" id="{E67EF3F7-BEBA-44E7-8D5A-316EBC0D5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155" y="2276872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57" name="Text Box 114">
            <a:extLst>
              <a:ext uri="{FF2B5EF4-FFF2-40B4-BE49-F238E27FC236}">
                <a16:creationId xmlns:a16="http://schemas.microsoft.com/office/drawing/2014/main" id="{4064550A-BFB6-44B2-8E59-AE18ADC93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90" y="1203329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0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208912" cy="658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曲げモーメント線図（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Bending Moment Diagram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2699792" y="1420173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14"/>
          <p:cNvSpPr txBox="1">
            <a:spLocks noChangeArrowheads="1"/>
          </p:cNvSpPr>
          <p:nvPr/>
        </p:nvSpPr>
        <p:spPr bwMode="auto">
          <a:xfrm>
            <a:off x="1979712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98" name="フリーフォーム 97"/>
          <p:cNvSpPr/>
          <p:nvPr/>
        </p:nvSpPr>
        <p:spPr>
          <a:xfrm>
            <a:off x="756469" y="2420888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1" name="グループ化 110"/>
          <p:cNvGrpSpPr/>
          <p:nvPr/>
        </p:nvGrpSpPr>
        <p:grpSpPr>
          <a:xfrm rot="5400000" flipH="1">
            <a:off x="872159" y="2405038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グループ化 138"/>
          <p:cNvGrpSpPr/>
          <p:nvPr/>
        </p:nvGrpSpPr>
        <p:grpSpPr>
          <a:xfrm rot="5400000" flipH="1">
            <a:off x="7676761" y="2411573"/>
            <a:ext cx="253953" cy="1207198"/>
            <a:chOff x="5015814" y="1556792"/>
            <a:chExt cx="253953" cy="1207198"/>
          </a:xfrm>
        </p:grpSpPr>
        <p:cxnSp>
          <p:nvCxnSpPr>
            <p:cNvPr id="140" name="直線コネクタ 13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楕円 146"/>
          <p:cNvSpPr/>
          <p:nvPr/>
        </p:nvSpPr>
        <p:spPr>
          <a:xfrm>
            <a:off x="7521691" y="2424662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>
            <a:off x="4211960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796136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14"/>
          <p:cNvSpPr txBox="1">
            <a:spLocks noChangeArrowheads="1"/>
          </p:cNvSpPr>
          <p:nvPr/>
        </p:nvSpPr>
        <p:spPr bwMode="auto">
          <a:xfrm>
            <a:off x="3491879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29" name="Text Box 114"/>
          <p:cNvSpPr txBox="1">
            <a:spLocks noChangeArrowheads="1"/>
          </p:cNvSpPr>
          <p:nvPr/>
        </p:nvSpPr>
        <p:spPr bwMode="auto">
          <a:xfrm>
            <a:off x="5011957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47" name="Text Box 114"/>
          <p:cNvSpPr txBox="1">
            <a:spLocks noChangeArrowheads="1"/>
          </p:cNvSpPr>
          <p:nvPr/>
        </p:nvSpPr>
        <p:spPr bwMode="auto">
          <a:xfrm>
            <a:off x="214717" y="118553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56" name="直線コネクタ 55"/>
          <p:cNvCxnSpPr/>
          <p:nvPr/>
        </p:nvCxnSpPr>
        <p:spPr>
          <a:xfrm flipV="1">
            <a:off x="7737688" y="1261431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114"/>
          <p:cNvSpPr txBox="1">
            <a:spLocks noChangeArrowheads="1"/>
          </p:cNvSpPr>
          <p:nvPr/>
        </p:nvSpPr>
        <p:spPr bwMode="auto">
          <a:xfrm>
            <a:off x="7006877" y="118553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951620" y="5011995"/>
            <a:ext cx="2540259" cy="219798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/>
          <p:cNvSpPr/>
          <p:nvPr/>
        </p:nvSpPr>
        <p:spPr>
          <a:xfrm>
            <a:off x="756469" y="5228019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1" name="グループ化 60"/>
          <p:cNvGrpSpPr/>
          <p:nvPr/>
        </p:nvGrpSpPr>
        <p:grpSpPr>
          <a:xfrm rot="5400000" flipH="1">
            <a:off x="872159" y="5212169"/>
            <a:ext cx="253953" cy="1207198"/>
            <a:chOff x="5015814" y="1556792"/>
            <a:chExt cx="253953" cy="1207198"/>
          </a:xfrm>
        </p:grpSpPr>
        <p:cxnSp>
          <p:nvCxnSpPr>
            <p:cNvPr id="62" name="直線コネクタ 6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グループ化 68"/>
          <p:cNvGrpSpPr/>
          <p:nvPr/>
        </p:nvGrpSpPr>
        <p:grpSpPr>
          <a:xfrm rot="5400000" flipH="1">
            <a:off x="7676761" y="5218704"/>
            <a:ext cx="253953" cy="1207198"/>
            <a:chOff x="5015814" y="1556792"/>
            <a:chExt cx="253953" cy="1207198"/>
          </a:xfrm>
        </p:grpSpPr>
        <p:cxnSp>
          <p:nvCxnSpPr>
            <p:cNvPr id="70" name="直線コネクタ 6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楕円 76"/>
          <p:cNvSpPr/>
          <p:nvPr/>
        </p:nvSpPr>
        <p:spPr>
          <a:xfrm>
            <a:off x="7521691" y="5231793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3674314" y="5008221"/>
            <a:ext cx="4063373" cy="207701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Text Box 114"/>
          <p:cNvSpPr txBox="1">
            <a:spLocks noChangeArrowheads="1"/>
          </p:cNvSpPr>
          <p:nvPr/>
        </p:nvSpPr>
        <p:spPr bwMode="auto">
          <a:xfrm>
            <a:off x="1412876" y="3378375"/>
            <a:ext cx="6324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任意の</a:t>
            </a:r>
            <a:r>
              <a:rPr lang="en-US" altLang="ja-JP" sz="2000" b="1" i="1" dirty="0">
                <a:solidFill>
                  <a:srgbClr val="FF0000"/>
                </a:solidFill>
              </a:rPr>
              <a:t>x</a:t>
            </a:r>
            <a:r>
              <a:rPr lang="ja-JP" altLang="en-US" sz="2000" b="1" dirty="0">
                <a:solidFill>
                  <a:srgbClr val="FF0000"/>
                </a:solidFill>
              </a:rPr>
              <a:t>地点</a:t>
            </a:r>
            <a:r>
              <a:rPr lang="ja-JP" altLang="en-US" sz="2000" b="1" dirty="0"/>
              <a:t>の</a:t>
            </a:r>
            <a:r>
              <a:rPr lang="ja-JP" altLang="en-US" sz="2000" b="1" dirty="0">
                <a:solidFill>
                  <a:srgbClr val="FF0000"/>
                </a:solidFill>
              </a:rPr>
              <a:t>曲げモーメント</a:t>
            </a:r>
            <a:r>
              <a:rPr lang="en-US" altLang="ja-JP" sz="2000" b="1" dirty="0">
                <a:solidFill>
                  <a:srgbClr val="FF0000"/>
                </a:solidFill>
              </a:rPr>
              <a:t>M</a:t>
            </a:r>
            <a:r>
              <a:rPr lang="ja-JP" altLang="en-US" sz="2000" b="1" dirty="0"/>
              <a:t>を考えると</a:t>
            </a:r>
            <a:r>
              <a:rPr lang="ja-JP" altLang="en-US" sz="2000" b="1" dirty="0" err="1"/>
              <a:t>．．．</a:t>
            </a:r>
            <a:endParaRPr lang="en-US" altLang="ja-JP" sz="2000" b="1" dirty="0"/>
          </a:p>
        </p:txBody>
      </p:sp>
      <p:cxnSp>
        <p:nvCxnSpPr>
          <p:cNvPr id="84" name="直線コネクタ 83"/>
          <p:cNvCxnSpPr/>
          <p:nvPr/>
        </p:nvCxnSpPr>
        <p:spPr>
          <a:xfrm>
            <a:off x="2699792" y="4224381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Box 114"/>
          <p:cNvSpPr txBox="1">
            <a:spLocks noChangeArrowheads="1"/>
          </p:cNvSpPr>
          <p:nvPr/>
        </p:nvSpPr>
        <p:spPr bwMode="auto">
          <a:xfrm>
            <a:off x="1979712" y="415506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86" name="直線コネクタ 85"/>
          <p:cNvCxnSpPr/>
          <p:nvPr/>
        </p:nvCxnSpPr>
        <p:spPr>
          <a:xfrm>
            <a:off x="4211960" y="4199453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5796136" y="4199453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114"/>
          <p:cNvSpPr txBox="1">
            <a:spLocks noChangeArrowheads="1"/>
          </p:cNvSpPr>
          <p:nvPr/>
        </p:nvSpPr>
        <p:spPr bwMode="auto">
          <a:xfrm>
            <a:off x="4174623" y="4154682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89" name="Text Box 114"/>
          <p:cNvSpPr txBox="1">
            <a:spLocks noChangeArrowheads="1"/>
          </p:cNvSpPr>
          <p:nvPr/>
        </p:nvSpPr>
        <p:spPr bwMode="auto">
          <a:xfrm>
            <a:off x="5011957" y="415506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90" name="直線コネクタ 89"/>
          <p:cNvCxnSpPr/>
          <p:nvPr/>
        </p:nvCxnSpPr>
        <p:spPr>
          <a:xfrm flipV="1">
            <a:off x="945528" y="4065639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114"/>
          <p:cNvSpPr txBox="1">
            <a:spLocks noChangeArrowheads="1"/>
          </p:cNvSpPr>
          <p:nvPr/>
        </p:nvSpPr>
        <p:spPr bwMode="auto">
          <a:xfrm>
            <a:off x="214717" y="3989739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92" name="直線コネクタ 91"/>
          <p:cNvCxnSpPr/>
          <p:nvPr/>
        </p:nvCxnSpPr>
        <p:spPr>
          <a:xfrm flipV="1">
            <a:off x="7737688" y="4065639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14"/>
          <p:cNvSpPr txBox="1">
            <a:spLocks noChangeArrowheads="1"/>
          </p:cNvSpPr>
          <p:nvPr/>
        </p:nvSpPr>
        <p:spPr bwMode="auto">
          <a:xfrm>
            <a:off x="7006877" y="3989739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9" name="Text Box 114"/>
          <p:cNvSpPr txBox="1">
            <a:spLocks noChangeArrowheads="1"/>
          </p:cNvSpPr>
          <p:nvPr/>
        </p:nvSpPr>
        <p:spPr bwMode="auto">
          <a:xfrm>
            <a:off x="2689427" y="4274307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M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101" name="Text Box 114"/>
          <p:cNvSpPr txBox="1">
            <a:spLocks noChangeArrowheads="1"/>
          </p:cNvSpPr>
          <p:nvPr/>
        </p:nvSpPr>
        <p:spPr bwMode="auto">
          <a:xfrm>
            <a:off x="2551348" y="3992441"/>
            <a:ext cx="18552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作用，反作用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3" name="円弧 2"/>
          <p:cNvSpPr/>
          <p:nvPr/>
        </p:nvSpPr>
        <p:spPr>
          <a:xfrm>
            <a:off x="3021504" y="4786830"/>
            <a:ext cx="555976" cy="744051"/>
          </a:xfrm>
          <a:prstGeom prst="arc">
            <a:avLst>
              <a:gd name="adj1" fmla="val 16200000"/>
              <a:gd name="adj2" fmla="val 5021135"/>
            </a:avLst>
          </a:prstGeom>
          <a:noFill/>
          <a:ln w="1905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Text Box 114"/>
          <p:cNvSpPr txBox="1">
            <a:spLocks noChangeArrowheads="1"/>
          </p:cNvSpPr>
          <p:nvPr/>
        </p:nvSpPr>
        <p:spPr bwMode="auto">
          <a:xfrm>
            <a:off x="3464501" y="4384666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-M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grpSp>
        <p:nvGrpSpPr>
          <p:cNvPr id="106" name="グループ化 105"/>
          <p:cNvGrpSpPr/>
          <p:nvPr/>
        </p:nvGrpSpPr>
        <p:grpSpPr>
          <a:xfrm>
            <a:off x="395536" y="5323840"/>
            <a:ext cx="8531931" cy="1485265"/>
            <a:chOff x="467544" y="5293360"/>
            <a:chExt cx="8531931" cy="1485265"/>
          </a:xfrm>
        </p:grpSpPr>
        <p:grpSp>
          <p:nvGrpSpPr>
            <p:cNvPr id="107" name="グループ化 106"/>
            <p:cNvGrpSpPr/>
            <p:nvPr/>
          </p:nvGrpSpPr>
          <p:grpSpPr>
            <a:xfrm>
              <a:off x="467544" y="5996311"/>
              <a:ext cx="8531931" cy="782314"/>
              <a:chOff x="467544" y="5996311"/>
              <a:chExt cx="8531931" cy="782314"/>
            </a:xfrm>
          </p:grpSpPr>
          <p:graphicFrame>
            <p:nvGraphicFramePr>
              <p:cNvPr id="109" name="オブジェクト 10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80820686"/>
                  </p:ext>
                </p:extLst>
              </p:nvPr>
            </p:nvGraphicFramePr>
            <p:xfrm>
              <a:off x="598488" y="6372225"/>
              <a:ext cx="2916237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80" name="Equation" r:id="rId3" imgW="1638000" imgH="228600" progId="Equation.DSMT4">
                      <p:embed/>
                    </p:oleObj>
                  </mc:Choice>
                  <mc:Fallback>
                    <p:oleObj name="Equation" r:id="rId3" imgW="1638000" imgH="228600" progId="Equation.DSMT4">
                      <p:embed/>
                      <p:pic>
                        <p:nvPicPr>
                          <p:cNvPr id="102" name="オブジェクト 101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598488" y="6372225"/>
                            <a:ext cx="2916237" cy="406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0" name="Text Box 114"/>
              <p:cNvSpPr txBox="1">
                <a:spLocks noChangeArrowheads="1"/>
              </p:cNvSpPr>
              <p:nvPr/>
            </p:nvSpPr>
            <p:spPr bwMode="auto">
              <a:xfrm>
                <a:off x="467544" y="5996311"/>
                <a:ext cx="558953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ja-JP" altLang="en-US" sz="1800" b="1" dirty="0">
                    <a:solidFill>
                      <a:srgbClr val="FF0000"/>
                    </a:solidFill>
                  </a:rPr>
                  <a:t>左側の梁の，赤い点周りのモーメントの釣り合いから：</a:t>
                </a:r>
                <a:endParaRPr lang="en-US" altLang="ja-JP" sz="1800" b="1" dirty="0">
                  <a:solidFill>
                    <a:srgbClr val="FF0000"/>
                  </a:solidFill>
                </a:endParaRPr>
              </a:p>
            </p:txBody>
          </p:sp>
          <p:graphicFrame>
            <p:nvGraphicFramePr>
              <p:cNvPr id="112" name="オブジェクト 1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0476847"/>
                  </p:ext>
                </p:extLst>
              </p:nvPr>
            </p:nvGraphicFramePr>
            <p:xfrm>
              <a:off x="6833357" y="6390173"/>
              <a:ext cx="2166118" cy="3748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81" name="Equation" r:id="rId5" imgW="1320480" imgH="228600" progId="Equation.DSMT4">
                      <p:embed/>
                    </p:oleObj>
                  </mc:Choice>
                  <mc:Fallback>
                    <p:oleObj name="Equation" r:id="rId5" imgW="1320480" imgH="228600" progId="Equation.DSMT4">
                      <p:embed/>
                      <p:pic>
                        <p:nvPicPr>
                          <p:cNvPr id="104" name="オブジェクト 103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833357" y="6390173"/>
                            <a:ext cx="2166118" cy="37487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3" name="Text Box 114"/>
              <p:cNvSpPr txBox="1">
                <a:spLocks noChangeArrowheads="1"/>
              </p:cNvSpPr>
              <p:nvPr/>
            </p:nvSpPr>
            <p:spPr bwMode="auto">
              <a:xfrm>
                <a:off x="3576462" y="6380681"/>
                <a:ext cx="339449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ja-JP" sz="1800" b="1" dirty="0">
                    <a:solidFill>
                      <a:srgbClr val="FF0000"/>
                    </a:solidFill>
                  </a:rPr>
                  <a:t>L</a:t>
                </a:r>
                <a:r>
                  <a:rPr lang="en-US" altLang="ja-JP" sz="1400" b="1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ja-JP" sz="1800" b="1" dirty="0">
                    <a:solidFill>
                      <a:srgbClr val="FF0000"/>
                    </a:solidFill>
                  </a:rPr>
                  <a:t>&lt;x&lt;L</a:t>
                </a:r>
                <a:r>
                  <a:rPr lang="en-US" altLang="ja-JP" sz="1400" b="1" dirty="0">
                    <a:solidFill>
                      <a:srgbClr val="FF0000"/>
                    </a:solidFill>
                  </a:rPr>
                  <a:t>2</a:t>
                </a:r>
                <a:r>
                  <a:rPr lang="ja-JP" altLang="en-US" sz="1800" b="1" dirty="0">
                    <a:solidFill>
                      <a:srgbClr val="FF0000"/>
                    </a:solidFill>
                  </a:rPr>
                  <a:t>範囲の曲げモーメント：</a:t>
                </a:r>
                <a:endParaRPr lang="en-US" altLang="ja-JP" sz="1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8" name="フリーフォーム 107"/>
            <p:cNvSpPr/>
            <p:nvPr/>
          </p:nvSpPr>
          <p:spPr>
            <a:xfrm>
              <a:off x="2699792" y="5293360"/>
              <a:ext cx="1493520" cy="140615"/>
            </a:xfrm>
            <a:custGeom>
              <a:avLst/>
              <a:gdLst>
                <a:gd name="connsiteX0" fmla="*/ 0 w 1493520"/>
                <a:gd name="connsiteY0" fmla="*/ 0 h 254000"/>
                <a:gd name="connsiteX1" fmla="*/ 10160 w 1493520"/>
                <a:gd name="connsiteY1" fmla="*/ 254000 h 254000"/>
                <a:gd name="connsiteX2" fmla="*/ 1493520 w 1493520"/>
                <a:gd name="connsiteY2" fmla="*/ 254000 h 254000"/>
                <a:gd name="connsiteX3" fmla="*/ 1493520 w 1493520"/>
                <a:gd name="connsiteY3" fmla="*/ 1016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520" h="254000">
                  <a:moveTo>
                    <a:pt x="0" y="0"/>
                  </a:moveTo>
                  <a:lnTo>
                    <a:pt x="10160" y="254000"/>
                  </a:lnTo>
                  <a:lnTo>
                    <a:pt x="1493520" y="254000"/>
                  </a:lnTo>
                  <a:lnTo>
                    <a:pt x="1493520" y="1016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4" name="楕円 113"/>
          <p:cNvSpPr/>
          <p:nvPr/>
        </p:nvSpPr>
        <p:spPr>
          <a:xfrm>
            <a:off x="3424832" y="5068664"/>
            <a:ext cx="107003" cy="10700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楕円 114"/>
          <p:cNvSpPr/>
          <p:nvPr/>
        </p:nvSpPr>
        <p:spPr>
          <a:xfrm>
            <a:off x="3632717" y="5068806"/>
            <a:ext cx="107003" cy="10700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5" name="直線コネクタ 94"/>
          <p:cNvCxnSpPr/>
          <p:nvPr/>
        </p:nvCxnSpPr>
        <p:spPr>
          <a:xfrm>
            <a:off x="965413" y="5132978"/>
            <a:ext cx="2526466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114"/>
          <p:cNvSpPr txBox="1">
            <a:spLocks noChangeArrowheads="1"/>
          </p:cNvSpPr>
          <p:nvPr/>
        </p:nvSpPr>
        <p:spPr bwMode="auto">
          <a:xfrm>
            <a:off x="2744722" y="4641690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1600" b="1" i="1" dirty="0">
              <a:solidFill>
                <a:srgbClr val="FF0000"/>
              </a:solidFill>
            </a:endParaRPr>
          </a:p>
        </p:txBody>
      </p:sp>
      <p:sp>
        <p:nvSpPr>
          <p:cNvPr id="103" name="円弧 102"/>
          <p:cNvSpPr/>
          <p:nvPr/>
        </p:nvSpPr>
        <p:spPr>
          <a:xfrm flipH="1">
            <a:off x="3604072" y="4776782"/>
            <a:ext cx="555976" cy="744051"/>
          </a:xfrm>
          <a:prstGeom prst="arc">
            <a:avLst>
              <a:gd name="adj1" fmla="val 16200000"/>
              <a:gd name="adj2" fmla="val 5021135"/>
            </a:avLst>
          </a:prstGeom>
          <a:noFill/>
          <a:ln w="1905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4" name="直線コネクタ 93"/>
          <p:cNvCxnSpPr/>
          <p:nvPr/>
        </p:nvCxnSpPr>
        <p:spPr>
          <a:xfrm>
            <a:off x="945021" y="2318389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 rot="16200000">
            <a:off x="416663" y="1872481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945528" y="1261431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114">
            <a:extLst>
              <a:ext uri="{FF2B5EF4-FFF2-40B4-BE49-F238E27FC236}">
                <a16:creationId xmlns:a16="http://schemas.microsoft.com/office/drawing/2014/main" id="{45F954BC-8568-4791-97A5-9B1B219E6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843" y="5416854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118" name="Text Box 114">
            <a:extLst>
              <a:ext uri="{FF2B5EF4-FFF2-40B4-BE49-F238E27FC236}">
                <a16:creationId xmlns:a16="http://schemas.microsoft.com/office/drawing/2014/main" id="{F707876B-129F-4444-9429-DE010C364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008" y="543369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119" name="Text Box 114">
            <a:extLst>
              <a:ext uri="{FF2B5EF4-FFF2-40B4-BE49-F238E27FC236}">
                <a16:creationId xmlns:a16="http://schemas.microsoft.com/office/drawing/2014/main" id="{2A99C130-F030-4342-989F-D074A4DA3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155" y="2276872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120" name="Text Box 114">
            <a:extLst>
              <a:ext uri="{FF2B5EF4-FFF2-40B4-BE49-F238E27FC236}">
                <a16:creationId xmlns:a16="http://schemas.microsoft.com/office/drawing/2014/main" id="{0D19E24B-AB6F-45B5-9683-7882C5004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90" y="1203329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121" name="Text Box 114">
            <a:extLst>
              <a:ext uri="{FF2B5EF4-FFF2-40B4-BE49-F238E27FC236}">
                <a16:creationId xmlns:a16="http://schemas.microsoft.com/office/drawing/2014/main" id="{6E8DEBD9-2B60-43A4-8B71-5515D8C37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375" y="3709458"/>
            <a:ext cx="23722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b="1" dirty="0"/>
              <a:t>ここでは，時計回りが正</a:t>
            </a:r>
            <a:endParaRPr lang="en-US" altLang="ja-JP" sz="1600" b="1" dirty="0"/>
          </a:p>
        </p:txBody>
      </p:sp>
    </p:spTree>
    <p:extLst>
      <p:ext uri="{BB962C8B-B14F-4D97-AF65-F5344CB8AC3E}">
        <p14:creationId xmlns:p14="http://schemas.microsoft.com/office/powerpoint/2010/main" val="42304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280920" cy="6588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曲げモーメント線図（</a:t>
            </a:r>
            <a:r>
              <a:rPr lang="en-US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ending </a:t>
            </a:r>
            <a:r>
              <a:rPr lang="en-US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oment </a:t>
            </a:r>
            <a:r>
              <a:rPr lang="en-US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iagram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2699792" y="1420173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14"/>
          <p:cNvSpPr txBox="1">
            <a:spLocks noChangeArrowheads="1"/>
          </p:cNvSpPr>
          <p:nvPr/>
        </p:nvSpPr>
        <p:spPr bwMode="auto">
          <a:xfrm>
            <a:off x="1979712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98" name="フリーフォーム 97"/>
          <p:cNvSpPr/>
          <p:nvPr/>
        </p:nvSpPr>
        <p:spPr>
          <a:xfrm>
            <a:off x="746309" y="2420888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1" name="グループ化 110"/>
          <p:cNvGrpSpPr/>
          <p:nvPr/>
        </p:nvGrpSpPr>
        <p:grpSpPr>
          <a:xfrm rot="5400000" flipH="1">
            <a:off x="872159" y="2405038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グループ化 138"/>
          <p:cNvGrpSpPr/>
          <p:nvPr/>
        </p:nvGrpSpPr>
        <p:grpSpPr>
          <a:xfrm rot="5400000" flipH="1">
            <a:off x="7676761" y="2411573"/>
            <a:ext cx="253953" cy="1207198"/>
            <a:chOff x="5015814" y="1556792"/>
            <a:chExt cx="253953" cy="1207198"/>
          </a:xfrm>
        </p:grpSpPr>
        <p:cxnSp>
          <p:nvCxnSpPr>
            <p:cNvPr id="140" name="直線コネクタ 13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楕円 146"/>
          <p:cNvSpPr/>
          <p:nvPr/>
        </p:nvSpPr>
        <p:spPr>
          <a:xfrm>
            <a:off x="7521691" y="2424662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>
            <a:off x="4211960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796136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14"/>
          <p:cNvSpPr txBox="1">
            <a:spLocks noChangeArrowheads="1"/>
          </p:cNvSpPr>
          <p:nvPr/>
        </p:nvSpPr>
        <p:spPr bwMode="auto">
          <a:xfrm>
            <a:off x="3491879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29" name="Text Box 114"/>
          <p:cNvSpPr txBox="1">
            <a:spLocks noChangeArrowheads="1"/>
          </p:cNvSpPr>
          <p:nvPr/>
        </p:nvSpPr>
        <p:spPr bwMode="auto">
          <a:xfrm>
            <a:off x="5011957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47" name="Text Box 114"/>
          <p:cNvSpPr txBox="1">
            <a:spLocks noChangeArrowheads="1"/>
          </p:cNvSpPr>
          <p:nvPr/>
        </p:nvSpPr>
        <p:spPr bwMode="auto">
          <a:xfrm>
            <a:off x="214717" y="118553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56" name="直線コネクタ 55"/>
          <p:cNvCxnSpPr/>
          <p:nvPr/>
        </p:nvCxnSpPr>
        <p:spPr>
          <a:xfrm flipV="1">
            <a:off x="7737688" y="1251271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114"/>
          <p:cNvSpPr txBox="1">
            <a:spLocks noChangeArrowheads="1"/>
          </p:cNvSpPr>
          <p:nvPr/>
        </p:nvSpPr>
        <p:spPr bwMode="auto">
          <a:xfrm>
            <a:off x="7006877" y="118553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フリーフォーム 9"/>
          <p:cNvSpPr/>
          <p:nvPr/>
        </p:nvSpPr>
        <p:spPr>
          <a:xfrm>
            <a:off x="2713179" y="2635417"/>
            <a:ext cx="1493520" cy="140615"/>
          </a:xfrm>
          <a:custGeom>
            <a:avLst/>
            <a:gdLst>
              <a:gd name="connsiteX0" fmla="*/ 0 w 1493520"/>
              <a:gd name="connsiteY0" fmla="*/ 0 h 254000"/>
              <a:gd name="connsiteX1" fmla="*/ 10160 w 1493520"/>
              <a:gd name="connsiteY1" fmla="*/ 254000 h 254000"/>
              <a:gd name="connsiteX2" fmla="*/ 1493520 w 1493520"/>
              <a:gd name="connsiteY2" fmla="*/ 254000 h 254000"/>
              <a:gd name="connsiteX3" fmla="*/ 1493520 w 1493520"/>
              <a:gd name="connsiteY3" fmla="*/ 1016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520" h="254000">
                <a:moveTo>
                  <a:pt x="0" y="0"/>
                </a:moveTo>
                <a:lnTo>
                  <a:pt x="10160" y="254000"/>
                </a:lnTo>
                <a:lnTo>
                  <a:pt x="1493520" y="254000"/>
                </a:lnTo>
                <a:lnTo>
                  <a:pt x="1493520" y="1016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/>
          <p:cNvSpPr/>
          <p:nvPr/>
        </p:nvSpPr>
        <p:spPr>
          <a:xfrm>
            <a:off x="957711" y="2633982"/>
            <a:ext cx="1670073" cy="106411"/>
          </a:xfrm>
          <a:custGeom>
            <a:avLst/>
            <a:gdLst>
              <a:gd name="connsiteX0" fmla="*/ 0 w 1493520"/>
              <a:gd name="connsiteY0" fmla="*/ 0 h 254000"/>
              <a:gd name="connsiteX1" fmla="*/ 10160 w 1493520"/>
              <a:gd name="connsiteY1" fmla="*/ 254000 h 254000"/>
              <a:gd name="connsiteX2" fmla="*/ 1493520 w 1493520"/>
              <a:gd name="connsiteY2" fmla="*/ 254000 h 254000"/>
              <a:gd name="connsiteX3" fmla="*/ 1493520 w 1493520"/>
              <a:gd name="connsiteY3" fmla="*/ 1016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520" h="254000">
                <a:moveTo>
                  <a:pt x="0" y="0"/>
                </a:moveTo>
                <a:lnTo>
                  <a:pt x="10160" y="254000"/>
                </a:lnTo>
                <a:lnTo>
                  <a:pt x="1493520" y="254000"/>
                </a:lnTo>
                <a:lnTo>
                  <a:pt x="1493520" y="1016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/>
          <p:cNvSpPr/>
          <p:nvPr/>
        </p:nvSpPr>
        <p:spPr>
          <a:xfrm>
            <a:off x="4279188" y="2616879"/>
            <a:ext cx="1493520" cy="140615"/>
          </a:xfrm>
          <a:custGeom>
            <a:avLst/>
            <a:gdLst>
              <a:gd name="connsiteX0" fmla="*/ 0 w 1493520"/>
              <a:gd name="connsiteY0" fmla="*/ 0 h 254000"/>
              <a:gd name="connsiteX1" fmla="*/ 10160 w 1493520"/>
              <a:gd name="connsiteY1" fmla="*/ 254000 h 254000"/>
              <a:gd name="connsiteX2" fmla="*/ 1493520 w 1493520"/>
              <a:gd name="connsiteY2" fmla="*/ 254000 h 254000"/>
              <a:gd name="connsiteX3" fmla="*/ 1493520 w 1493520"/>
              <a:gd name="connsiteY3" fmla="*/ 1016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520" h="254000">
                <a:moveTo>
                  <a:pt x="0" y="0"/>
                </a:moveTo>
                <a:lnTo>
                  <a:pt x="10160" y="254000"/>
                </a:lnTo>
                <a:lnTo>
                  <a:pt x="1493520" y="254000"/>
                </a:lnTo>
                <a:lnTo>
                  <a:pt x="1493520" y="1016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/>
          <p:cNvSpPr/>
          <p:nvPr/>
        </p:nvSpPr>
        <p:spPr>
          <a:xfrm>
            <a:off x="5837392" y="2616879"/>
            <a:ext cx="1900295" cy="145653"/>
          </a:xfrm>
          <a:custGeom>
            <a:avLst/>
            <a:gdLst>
              <a:gd name="connsiteX0" fmla="*/ 0 w 1493520"/>
              <a:gd name="connsiteY0" fmla="*/ 0 h 254000"/>
              <a:gd name="connsiteX1" fmla="*/ 10160 w 1493520"/>
              <a:gd name="connsiteY1" fmla="*/ 254000 h 254000"/>
              <a:gd name="connsiteX2" fmla="*/ 1493520 w 1493520"/>
              <a:gd name="connsiteY2" fmla="*/ 254000 h 254000"/>
              <a:gd name="connsiteX3" fmla="*/ 1493520 w 1493520"/>
              <a:gd name="connsiteY3" fmla="*/ 1016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520" h="254000">
                <a:moveTo>
                  <a:pt x="0" y="0"/>
                </a:moveTo>
                <a:lnTo>
                  <a:pt x="10160" y="254000"/>
                </a:lnTo>
                <a:lnTo>
                  <a:pt x="1493520" y="254000"/>
                </a:lnTo>
                <a:lnTo>
                  <a:pt x="1493520" y="1016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Text Box 114"/>
          <p:cNvSpPr txBox="1">
            <a:spLocks noChangeArrowheads="1"/>
          </p:cNvSpPr>
          <p:nvPr/>
        </p:nvSpPr>
        <p:spPr bwMode="auto">
          <a:xfrm>
            <a:off x="222122" y="3998215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/>
              <a:t>M</a:t>
            </a:r>
            <a:endParaRPr lang="en-US" altLang="ja-JP" sz="1600" b="1" dirty="0"/>
          </a:p>
        </p:txBody>
      </p:sp>
      <p:sp>
        <p:nvSpPr>
          <p:cNvPr id="112" name="Text Box 114"/>
          <p:cNvSpPr txBox="1">
            <a:spLocks noChangeArrowheads="1"/>
          </p:cNvSpPr>
          <p:nvPr/>
        </p:nvSpPr>
        <p:spPr bwMode="auto">
          <a:xfrm>
            <a:off x="176259" y="3602994"/>
            <a:ext cx="33156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曲げモーメント</a:t>
            </a:r>
            <a:r>
              <a:rPr lang="en-US" altLang="ja-JP" sz="1600" b="1" dirty="0">
                <a:solidFill>
                  <a:srgbClr val="FF0000"/>
                </a:solidFill>
              </a:rPr>
              <a:t>M</a:t>
            </a:r>
            <a:r>
              <a:rPr lang="ja-JP" altLang="en-US" sz="1600" b="1" dirty="0">
                <a:solidFill>
                  <a:srgbClr val="FF0000"/>
                </a:solidFill>
              </a:rPr>
              <a:t>の分布を描くと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965413" y="4102000"/>
            <a:ext cx="68046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>
            <a:off x="963806" y="4102000"/>
            <a:ext cx="0" cy="210995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2"/>
          <p:cNvSpPr txBox="1">
            <a:spLocks noChangeArrowheads="1"/>
          </p:cNvSpPr>
          <p:nvPr/>
        </p:nvSpPr>
        <p:spPr>
          <a:xfrm>
            <a:off x="1314398" y="5870179"/>
            <a:ext cx="2808313" cy="658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これを</a:t>
            </a:r>
            <a:r>
              <a:rPr lang="en-US" altLang="ja-JP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B.M.D.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という</a:t>
            </a:r>
          </a:p>
        </p:txBody>
      </p:sp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940505"/>
              </p:ext>
            </p:extLst>
          </p:nvPr>
        </p:nvGraphicFramePr>
        <p:xfrm>
          <a:off x="2615018" y="2880026"/>
          <a:ext cx="1881109" cy="32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" name="Equation" r:id="rId3" imgW="1320480" imgH="228600" progId="Equation.DSMT4">
                  <p:embed/>
                </p:oleObj>
              </mc:Choice>
              <mc:Fallback>
                <p:oleObj name="Equation" r:id="rId3" imgW="1320480" imgH="228600" progId="Equation.DSMT4">
                  <p:embed/>
                  <p:pic>
                    <p:nvPicPr>
                      <p:cNvPr id="112" name="オブジェクト 1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5018" y="2880026"/>
                        <a:ext cx="1881109" cy="325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38709"/>
              </p:ext>
            </p:extLst>
          </p:nvPr>
        </p:nvGraphicFramePr>
        <p:xfrm>
          <a:off x="1378388" y="3218020"/>
          <a:ext cx="81438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" name="Equation" r:id="rId5" imgW="571320" imgH="228600" progId="Equation.DSMT4">
                  <p:embed/>
                </p:oleObj>
              </mc:Choice>
              <mc:Fallback>
                <p:oleObj name="Equation" r:id="rId5" imgW="571320" imgH="228600" progId="Equation.DSMT4">
                  <p:embed/>
                  <p:pic>
                    <p:nvPicPr>
                      <p:cNvPr id="48" name="オブジェクト 4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8388" y="3218020"/>
                        <a:ext cx="814387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オブジェクト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535106"/>
              </p:ext>
            </p:extLst>
          </p:nvPr>
        </p:nvGraphicFramePr>
        <p:xfrm>
          <a:off x="3707904" y="3257179"/>
          <a:ext cx="30035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" name="Equation" r:id="rId7" imgW="2108160" imgH="228600" progId="Equation.DSMT4">
                  <p:embed/>
                </p:oleObj>
              </mc:Choice>
              <mc:Fallback>
                <p:oleObj name="Equation" r:id="rId7" imgW="2108160" imgH="228600" progId="Equation.DSMT4">
                  <p:embed/>
                  <p:pic>
                    <p:nvPicPr>
                      <p:cNvPr id="48" name="オブジェクト 4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7904" y="3257179"/>
                        <a:ext cx="3003550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236895"/>
              </p:ext>
            </p:extLst>
          </p:nvPr>
        </p:nvGraphicFramePr>
        <p:xfrm>
          <a:off x="3885480" y="3687901"/>
          <a:ext cx="5148330" cy="31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" name="Equation" r:id="rId9" imgW="3720960" imgH="228600" progId="Equation.DSMT4">
                  <p:embed/>
                </p:oleObj>
              </mc:Choice>
              <mc:Fallback>
                <p:oleObj name="Equation" r:id="rId9" imgW="3720960" imgH="228600" progId="Equation.DSMT4">
                  <p:embed/>
                  <p:pic>
                    <p:nvPicPr>
                      <p:cNvPr id="50" name="オブジェクト 4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85480" y="3687901"/>
                        <a:ext cx="5148330" cy="316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フリーフォーム 2"/>
          <p:cNvSpPr/>
          <p:nvPr/>
        </p:nvSpPr>
        <p:spPr>
          <a:xfrm>
            <a:off x="964096" y="4104861"/>
            <a:ext cx="6778487" cy="1380048"/>
          </a:xfrm>
          <a:custGeom>
            <a:avLst/>
            <a:gdLst>
              <a:gd name="connsiteX0" fmla="*/ 0 w 6778487"/>
              <a:gd name="connsiteY0" fmla="*/ 19878 h 1073426"/>
              <a:gd name="connsiteX1" fmla="*/ 1769165 w 6778487"/>
              <a:gd name="connsiteY1" fmla="*/ 775252 h 1073426"/>
              <a:gd name="connsiteX2" fmla="*/ 3309730 w 6778487"/>
              <a:gd name="connsiteY2" fmla="*/ 1073426 h 1073426"/>
              <a:gd name="connsiteX3" fmla="*/ 4899991 w 6778487"/>
              <a:gd name="connsiteY3" fmla="*/ 665921 h 1073426"/>
              <a:gd name="connsiteX4" fmla="*/ 6778487 w 6778487"/>
              <a:gd name="connsiteY4" fmla="*/ 0 h 1073426"/>
              <a:gd name="connsiteX0" fmla="*/ 0 w 6778487"/>
              <a:gd name="connsiteY0" fmla="*/ 19878 h 1073426"/>
              <a:gd name="connsiteX1" fmla="*/ 1769165 w 6778487"/>
              <a:gd name="connsiteY1" fmla="*/ 775252 h 1073426"/>
              <a:gd name="connsiteX2" fmla="*/ 3309730 w 6778487"/>
              <a:gd name="connsiteY2" fmla="*/ 1073426 h 1073426"/>
              <a:gd name="connsiteX3" fmla="*/ 4899991 w 6778487"/>
              <a:gd name="connsiteY3" fmla="*/ 745434 h 1073426"/>
              <a:gd name="connsiteX4" fmla="*/ 6778487 w 6778487"/>
              <a:gd name="connsiteY4" fmla="*/ 0 h 107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8487" h="1073426">
                <a:moveTo>
                  <a:pt x="0" y="19878"/>
                </a:moveTo>
                <a:lnTo>
                  <a:pt x="1769165" y="775252"/>
                </a:lnTo>
                <a:lnTo>
                  <a:pt x="3309730" y="1073426"/>
                </a:lnTo>
                <a:lnTo>
                  <a:pt x="4899991" y="745434"/>
                </a:lnTo>
                <a:lnTo>
                  <a:pt x="6778487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/>
          <p:nvPr/>
        </p:nvCxnSpPr>
        <p:spPr>
          <a:xfrm>
            <a:off x="957711" y="4114576"/>
            <a:ext cx="716128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14"/>
          <p:cNvSpPr txBox="1">
            <a:spLocks noChangeArrowheads="1"/>
          </p:cNvSpPr>
          <p:nvPr/>
        </p:nvSpPr>
        <p:spPr bwMode="auto">
          <a:xfrm>
            <a:off x="7612017" y="4199342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1600" b="1" i="1" dirty="0">
              <a:solidFill>
                <a:srgbClr val="FF0000"/>
              </a:solidFill>
            </a:endParaRPr>
          </a:p>
        </p:txBody>
      </p:sp>
      <p:sp>
        <p:nvSpPr>
          <p:cNvPr id="54" name="Text Box 114"/>
          <p:cNvSpPr txBox="1">
            <a:spLocks noChangeArrowheads="1"/>
          </p:cNvSpPr>
          <p:nvPr/>
        </p:nvSpPr>
        <p:spPr bwMode="auto">
          <a:xfrm>
            <a:off x="2713179" y="6480793"/>
            <a:ext cx="63761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dirty="0"/>
              <a:t>注：力</a:t>
            </a:r>
            <a:r>
              <a:rPr lang="en-US" altLang="ja-JP" sz="1600" dirty="0"/>
              <a:t>F</a:t>
            </a:r>
            <a:r>
              <a:rPr lang="ja-JP" altLang="en-US" sz="1600" dirty="0"/>
              <a:t>とモーメント</a:t>
            </a:r>
            <a:r>
              <a:rPr lang="en-US" altLang="ja-JP" sz="1600" dirty="0"/>
              <a:t>M</a:t>
            </a:r>
            <a:r>
              <a:rPr lang="ja-JP" altLang="en-US" sz="1600" dirty="0"/>
              <a:t>の向きが逆になっているが慣習なので気にしない．</a:t>
            </a:r>
            <a:endParaRPr lang="en-US" altLang="ja-JP" sz="1600" dirty="0"/>
          </a:p>
        </p:txBody>
      </p:sp>
      <p:cxnSp>
        <p:nvCxnSpPr>
          <p:cNvPr id="55" name="直線コネクタ 54"/>
          <p:cNvCxnSpPr/>
          <p:nvPr/>
        </p:nvCxnSpPr>
        <p:spPr>
          <a:xfrm>
            <a:off x="945021" y="2318389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rot="16200000">
            <a:off x="416663" y="1872481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945528" y="1251271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114">
            <a:extLst>
              <a:ext uri="{FF2B5EF4-FFF2-40B4-BE49-F238E27FC236}">
                <a16:creationId xmlns:a16="http://schemas.microsoft.com/office/drawing/2014/main" id="{9E0D17AC-4616-43C6-96A1-277ED0FDA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155" y="2276872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62" name="Text Box 114">
            <a:extLst>
              <a:ext uri="{FF2B5EF4-FFF2-40B4-BE49-F238E27FC236}">
                <a16:creationId xmlns:a16="http://schemas.microsoft.com/office/drawing/2014/main" id="{1F0B37BE-0BA7-405F-8D8E-0FCA6F747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90" y="1203329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63" name="Text Box 114">
            <a:extLst>
              <a:ext uri="{FF2B5EF4-FFF2-40B4-BE49-F238E27FC236}">
                <a16:creationId xmlns:a16="http://schemas.microsoft.com/office/drawing/2014/main" id="{3AF81395-0289-4876-BB40-C1F645C9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5717" y="4153534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64" name="Text Box 114">
            <a:extLst>
              <a:ext uri="{FF2B5EF4-FFF2-40B4-BE49-F238E27FC236}">
                <a16:creationId xmlns:a16="http://schemas.microsoft.com/office/drawing/2014/main" id="{82D30F13-8FCE-43B1-BC79-FBB309202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4149080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65" name="Text Box 114">
            <a:extLst>
              <a:ext uri="{FF2B5EF4-FFF2-40B4-BE49-F238E27FC236}">
                <a16:creationId xmlns:a16="http://schemas.microsoft.com/office/drawing/2014/main" id="{E3CAF2C6-79A1-447C-A267-DD874A4F1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355" y="4149080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709049C1-752E-42FC-8C62-C329DF9CD33C}"/>
              </a:ext>
            </a:extLst>
          </p:cNvPr>
          <p:cNvCxnSpPr>
            <a:cxnSpLocks/>
          </p:cNvCxnSpPr>
          <p:nvPr/>
        </p:nvCxnSpPr>
        <p:spPr>
          <a:xfrm flipH="1" flipV="1">
            <a:off x="6804248" y="2878088"/>
            <a:ext cx="395890" cy="809813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2C51D96C-FEB4-470D-A544-1F5B54D0EBEB}"/>
              </a:ext>
            </a:extLst>
          </p:cNvPr>
          <p:cNvCxnSpPr>
            <a:cxnSpLocks/>
          </p:cNvCxnSpPr>
          <p:nvPr/>
        </p:nvCxnSpPr>
        <p:spPr>
          <a:xfrm flipH="1">
            <a:off x="6760085" y="4013700"/>
            <a:ext cx="475515" cy="496792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05EE0ADA-7942-46AE-A012-27A5A19B7494}"/>
              </a:ext>
            </a:extLst>
          </p:cNvPr>
          <p:cNvCxnSpPr>
            <a:cxnSpLocks/>
          </p:cNvCxnSpPr>
          <p:nvPr/>
        </p:nvCxnSpPr>
        <p:spPr>
          <a:xfrm>
            <a:off x="5035006" y="3606639"/>
            <a:ext cx="23842" cy="1645365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E4193369-3D74-468C-8199-9386AA8D0B7F}"/>
              </a:ext>
            </a:extLst>
          </p:cNvPr>
          <p:cNvCxnSpPr>
            <a:cxnSpLocks/>
          </p:cNvCxnSpPr>
          <p:nvPr/>
        </p:nvCxnSpPr>
        <p:spPr>
          <a:xfrm flipH="1" flipV="1">
            <a:off x="4915105" y="2796827"/>
            <a:ext cx="29420" cy="421193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639DC6D0-64D5-4E10-A54D-686537EDAA29}"/>
              </a:ext>
            </a:extLst>
          </p:cNvPr>
          <p:cNvCxnSpPr>
            <a:cxnSpLocks/>
          </p:cNvCxnSpPr>
          <p:nvPr/>
        </p:nvCxnSpPr>
        <p:spPr>
          <a:xfrm>
            <a:off x="3348255" y="3200522"/>
            <a:ext cx="75109" cy="2051482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C46DC663-856D-4AA5-8F1D-DFCB01B7B386}"/>
              </a:ext>
            </a:extLst>
          </p:cNvPr>
          <p:cNvCxnSpPr>
            <a:cxnSpLocks/>
          </p:cNvCxnSpPr>
          <p:nvPr/>
        </p:nvCxnSpPr>
        <p:spPr>
          <a:xfrm>
            <a:off x="1792747" y="3497051"/>
            <a:ext cx="198331" cy="1113694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03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数値構造計算（手計算）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2699792" y="1420173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フリーフォーム 97"/>
          <p:cNvSpPr/>
          <p:nvPr/>
        </p:nvSpPr>
        <p:spPr>
          <a:xfrm>
            <a:off x="756469" y="2420888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1" name="グループ化 110"/>
          <p:cNvGrpSpPr/>
          <p:nvPr/>
        </p:nvGrpSpPr>
        <p:grpSpPr>
          <a:xfrm rot="5400000" flipH="1">
            <a:off x="872159" y="2405038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グループ化 138"/>
          <p:cNvGrpSpPr/>
          <p:nvPr/>
        </p:nvGrpSpPr>
        <p:grpSpPr>
          <a:xfrm rot="5400000" flipH="1">
            <a:off x="7676761" y="2411573"/>
            <a:ext cx="253953" cy="1207198"/>
            <a:chOff x="5015814" y="1556792"/>
            <a:chExt cx="253953" cy="1207198"/>
          </a:xfrm>
        </p:grpSpPr>
        <p:cxnSp>
          <p:nvCxnSpPr>
            <p:cNvPr id="140" name="直線コネクタ 13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楕円 146"/>
          <p:cNvSpPr/>
          <p:nvPr/>
        </p:nvSpPr>
        <p:spPr>
          <a:xfrm>
            <a:off x="7521691" y="2424662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>
            <a:off x="4211960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796136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993623" y="3501008"/>
            <a:ext cx="17061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cxnSpLocks/>
            <a:stCxn id="98" idx="0"/>
          </p:cNvCxnSpPr>
          <p:nvPr/>
        </p:nvCxnSpPr>
        <p:spPr>
          <a:xfrm>
            <a:off x="946969" y="2420888"/>
            <a:ext cx="4651" cy="2376264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993622" y="3861048"/>
            <a:ext cx="314633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993622" y="4221088"/>
            <a:ext cx="480251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14"/>
          <p:cNvSpPr txBox="1">
            <a:spLocks noChangeArrowheads="1"/>
          </p:cNvSpPr>
          <p:nvPr/>
        </p:nvSpPr>
        <p:spPr bwMode="auto">
          <a:xfrm>
            <a:off x="1461481" y="3042182"/>
            <a:ext cx="2077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=40 [mm]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>
            <a:off x="993622" y="4633258"/>
            <a:ext cx="674673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14"/>
          <p:cNvSpPr txBox="1">
            <a:spLocks noChangeArrowheads="1"/>
          </p:cNvSpPr>
          <p:nvPr/>
        </p:nvSpPr>
        <p:spPr bwMode="auto">
          <a:xfrm>
            <a:off x="2356268" y="3440212"/>
            <a:ext cx="2077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=80 [mm]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44" name="Text Box 114"/>
          <p:cNvSpPr txBox="1">
            <a:spLocks noChangeArrowheads="1"/>
          </p:cNvSpPr>
          <p:nvPr/>
        </p:nvSpPr>
        <p:spPr bwMode="auto">
          <a:xfrm>
            <a:off x="3838270" y="3803994"/>
            <a:ext cx="2077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=120 [mm]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45" name="Text Box 114"/>
          <p:cNvSpPr txBox="1">
            <a:spLocks noChangeArrowheads="1"/>
          </p:cNvSpPr>
          <p:nvPr/>
        </p:nvSpPr>
        <p:spPr bwMode="auto">
          <a:xfrm>
            <a:off x="5871444" y="4175022"/>
            <a:ext cx="18985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=200 [mm]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46" name="Text Box 114"/>
          <p:cNvSpPr txBox="1">
            <a:spLocks noChangeArrowheads="1"/>
          </p:cNvSpPr>
          <p:nvPr/>
        </p:nvSpPr>
        <p:spPr bwMode="auto">
          <a:xfrm>
            <a:off x="6804248" y="1706251"/>
            <a:ext cx="22568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断面：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10*10 [mm</a:t>
            </a:r>
            <a:r>
              <a:rPr lang="en-US" altLang="ja-JP" sz="20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47" name="Text Box 114"/>
          <p:cNvSpPr txBox="1">
            <a:spLocks noChangeArrowheads="1"/>
          </p:cNvSpPr>
          <p:nvPr/>
        </p:nvSpPr>
        <p:spPr bwMode="auto">
          <a:xfrm>
            <a:off x="1178109" y="1252999"/>
            <a:ext cx="1737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=10 [N]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48" name="Text Box 114"/>
          <p:cNvSpPr txBox="1">
            <a:spLocks noChangeArrowheads="1"/>
          </p:cNvSpPr>
          <p:nvPr/>
        </p:nvSpPr>
        <p:spPr bwMode="auto">
          <a:xfrm>
            <a:off x="2706092" y="1252999"/>
            <a:ext cx="1737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=20 [N]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49" name="Text Box 114"/>
          <p:cNvSpPr txBox="1">
            <a:spLocks noChangeArrowheads="1"/>
          </p:cNvSpPr>
          <p:nvPr/>
        </p:nvSpPr>
        <p:spPr bwMode="auto">
          <a:xfrm>
            <a:off x="4317934" y="1252999"/>
            <a:ext cx="1737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=10 [N]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39" name="直線コネクタ 38"/>
          <p:cNvCxnSpPr/>
          <p:nvPr/>
        </p:nvCxnSpPr>
        <p:spPr>
          <a:xfrm>
            <a:off x="945021" y="2318389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14"/>
          <p:cNvSpPr txBox="1">
            <a:spLocks noChangeArrowheads="1"/>
          </p:cNvSpPr>
          <p:nvPr/>
        </p:nvSpPr>
        <p:spPr bwMode="auto">
          <a:xfrm>
            <a:off x="1471155" y="2348880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 rot="16200000">
            <a:off x="416663" y="1872481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114"/>
          <p:cNvSpPr txBox="1">
            <a:spLocks noChangeArrowheads="1"/>
          </p:cNvSpPr>
          <p:nvPr/>
        </p:nvSpPr>
        <p:spPr bwMode="auto">
          <a:xfrm>
            <a:off x="299006" y="1203919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78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せん断線図（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Searing Force Diagram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2699792" y="1420173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フリーフォーム 97"/>
          <p:cNvSpPr/>
          <p:nvPr/>
        </p:nvSpPr>
        <p:spPr>
          <a:xfrm>
            <a:off x="756469" y="2420888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1" name="グループ化 110"/>
          <p:cNvGrpSpPr/>
          <p:nvPr/>
        </p:nvGrpSpPr>
        <p:grpSpPr>
          <a:xfrm rot="5400000" flipH="1">
            <a:off x="872159" y="2405038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グループ化 138"/>
          <p:cNvGrpSpPr/>
          <p:nvPr/>
        </p:nvGrpSpPr>
        <p:grpSpPr>
          <a:xfrm rot="5400000" flipH="1">
            <a:off x="7676761" y="2411573"/>
            <a:ext cx="253953" cy="1207198"/>
            <a:chOff x="5015814" y="1556792"/>
            <a:chExt cx="253953" cy="1207198"/>
          </a:xfrm>
        </p:grpSpPr>
        <p:cxnSp>
          <p:nvCxnSpPr>
            <p:cNvPr id="140" name="直線コネクタ 13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楕円 146"/>
          <p:cNvSpPr/>
          <p:nvPr/>
        </p:nvSpPr>
        <p:spPr>
          <a:xfrm>
            <a:off x="7521691" y="2424662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>
            <a:off x="4211960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796136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V="1">
            <a:off x="7737688" y="1576224"/>
            <a:ext cx="0" cy="72008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" name="オブジェクト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689400"/>
              </p:ext>
            </p:extLst>
          </p:nvPr>
        </p:nvGraphicFramePr>
        <p:xfrm>
          <a:off x="2706092" y="2901012"/>
          <a:ext cx="13843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0" name="Equation" r:id="rId3" imgW="749160" imgH="457200" progId="Equation.DSMT4">
                  <p:embed/>
                </p:oleObj>
              </mc:Choice>
              <mc:Fallback>
                <p:oleObj name="Equation" r:id="rId3" imgW="749160" imgH="457200" progId="Equation.DSMT4">
                  <p:embed/>
                  <p:pic>
                    <p:nvPicPr>
                      <p:cNvPr id="104" name="オブジェクト 10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6092" y="2901012"/>
                        <a:ext cx="1384300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フリーフォーム 9"/>
          <p:cNvSpPr/>
          <p:nvPr/>
        </p:nvSpPr>
        <p:spPr>
          <a:xfrm>
            <a:off x="2713179" y="2635417"/>
            <a:ext cx="1493520" cy="140615"/>
          </a:xfrm>
          <a:custGeom>
            <a:avLst/>
            <a:gdLst>
              <a:gd name="connsiteX0" fmla="*/ 0 w 1493520"/>
              <a:gd name="connsiteY0" fmla="*/ 0 h 254000"/>
              <a:gd name="connsiteX1" fmla="*/ 10160 w 1493520"/>
              <a:gd name="connsiteY1" fmla="*/ 254000 h 254000"/>
              <a:gd name="connsiteX2" fmla="*/ 1493520 w 1493520"/>
              <a:gd name="connsiteY2" fmla="*/ 254000 h 254000"/>
              <a:gd name="connsiteX3" fmla="*/ 1493520 w 1493520"/>
              <a:gd name="connsiteY3" fmla="*/ 1016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520" h="254000">
                <a:moveTo>
                  <a:pt x="0" y="0"/>
                </a:moveTo>
                <a:lnTo>
                  <a:pt x="10160" y="254000"/>
                </a:lnTo>
                <a:lnTo>
                  <a:pt x="1493520" y="254000"/>
                </a:lnTo>
                <a:lnTo>
                  <a:pt x="1493520" y="1016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/>
          <p:cNvSpPr/>
          <p:nvPr/>
        </p:nvSpPr>
        <p:spPr>
          <a:xfrm>
            <a:off x="957711" y="2633982"/>
            <a:ext cx="1670073" cy="106411"/>
          </a:xfrm>
          <a:custGeom>
            <a:avLst/>
            <a:gdLst>
              <a:gd name="connsiteX0" fmla="*/ 0 w 1493520"/>
              <a:gd name="connsiteY0" fmla="*/ 0 h 254000"/>
              <a:gd name="connsiteX1" fmla="*/ 10160 w 1493520"/>
              <a:gd name="connsiteY1" fmla="*/ 254000 h 254000"/>
              <a:gd name="connsiteX2" fmla="*/ 1493520 w 1493520"/>
              <a:gd name="connsiteY2" fmla="*/ 254000 h 254000"/>
              <a:gd name="connsiteX3" fmla="*/ 1493520 w 1493520"/>
              <a:gd name="connsiteY3" fmla="*/ 1016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520" h="254000">
                <a:moveTo>
                  <a:pt x="0" y="0"/>
                </a:moveTo>
                <a:lnTo>
                  <a:pt x="10160" y="254000"/>
                </a:lnTo>
                <a:lnTo>
                  <a:pt x="1493520" y="254000"/>
                </a:lnTo>
                <a:lnTo>
                  <a:pt x="1493520" y="1016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97" name="オブジェクト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851033"/>
              </p:ext>
            </p:extLst>
          </p:nvPr>
        </p:nvGraphicFramePr>
        <p:xfrm>
          <a:off x="1050995" y="3133105"/>
          <a:ext cx="14319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1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97" name="オブジェクト 9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0995" y="3133105"/>
                        <a:ext cx="143192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フリーフォーム 105"/>
          <p:cNvSpPr/>
          <p:nvPr/>
        </p:nvSpPr>
        <p:spPr>
          <a:xfrm>
            <a:off x="4279188" y="2616879"/>
            <a:ext cx="1493520" cy="140615"/>
          </a:xfrm>
          <a:custGeom>
            <a:avLst/>
            <a:gdLst>
              <a:gd name="connsiteX0" fmla="*/ 0 w 1493520"/>
              <a:gd name="connsiteY0" fmla="*/ 0 h 254000"/>
              <a:gd name="connsiteX1" fmla="*/ 10160 w 1493520"/>
              <a:gd name="connsiteY1" fmla="*/ 254000 h 254000"/>
              <a:gd name="connsiteX2" fmla="*/ 1493520 w 1493520"/>
              <a:gd name="connsiteY2" fmla="*/ 254000 h 254000"/>
              <a:gd name="connsiteX3" fmla="*/ 1493520 w 1493520"/>
              <a:gd name="connsiteY3" fmla="*/ 1016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520" h="254000">
                <a:moveTo>
                  <a:pt x="0" y="0"/>
                </a:moveTo>
                <a:lnTo>
                  <a:pt x="10160" y="254000"/>
                </a:lnTo>
                <a:lnTo>
                  <a:pt x="1493520" y="254000"/>
                </a:lnTo>
                <a:lnTo>
                  <a:pt x="1493520" y="1016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7" name="オブジェクト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868678"/>
              </p:ext>
            </p:extLst>
          </p:nvPr>
        </p:nvGraphicFramePr>
        <p:xfrm>
          <a:off x="4212058" y="2915106"/>
          <a:ext cx="19700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2" name="Equation" r:id="rId7" imgW="1066680" imgH="457200" progId="Equation.DSMT4">
                  <p:embed/>
                </p:oleObj>
              </mc:Choice>
              <mc:Fallback>
                <p:oleObj name="Equation" r:id="rId7" imgW="1066680" imgH="457200" progId="Equation.DSMT4">
                  <p:embed/>
                  <p:pic>
                    <p:nvPicPr>
                      <p:cNvPr id="107" name="オブジェクト 10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2058" y="2915106"/>
                        <a:ext cx="1970087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フリーフォーム 107"/>
          <p:cNvSpPr/>
          <p:nvPr/>
        </p:nvSpPr>
        <p:spPr>
          <a:xfrm>
            <a:off x="5837392" y="2616879"/>
            <a:ext cx="1900295" cy="145653"/>
          </a:xfrm>
          <a:custGeom>
            <a:avLst/>
            <a:gdLst>
              <a:gd name="connsiteX0" fmla="*/ 0 w 1493520"/>
              <a:gd name="connsiteY0" fmla="*/ 0 h 254000"/>
              <a:gd name="connsiteX1" fmla="*/ 10160 w 1493520"/>
              <a:gd name="connsiteY1" fmla="*/ 254000 h 254000"/>
              <a:gd name="connsiteX2" fmla="*/ 1493520 w 1493520"/>
              <a:gd name="connsiteY2" fmla="*/ 254000 h 254000"/>
              <a:gd name="connsiteX3" fmla="*/ 1493520 w 1493520"/>
              <a:gd name="connsiteY3" fmla="*/ 1016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520" h="254000">
                <a:moveTo>
                  <a:pt x="0" y="0"/>
                </a:moveTo>
                <a:lnTo>
                  <a:pt x="10160" y="254000"/>
                </a:lnTo>
                <a:lnTo>
                  <a:pt x="1493520" y="254000"/>
                </a:lnTo>
                <a:lnTo>
                  <a:pt x="1493520" y="1016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9" name="オブジェクト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916102"/>
              </p:ext>
            </p:extLst>
          </p:nvPr>
        </p:nvGraphicFramePr>
        <p:xfrm>
          <a:off x="5985457" y="3364129"/>
          <a:ext cx="25336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3" name="Equation" r:id="rId9" imgW="1371600" imgH="457200" progId="Equation.DSMT4">
                  <p:embed/>
                </p:oleObj>
              </mc:Choice>
              <mc:Fallback>
                <p:oleObj name="Equation" r:id="rId9" imgW="1371600" imgH="457200" progId="Equation.DSMT4">
                  <p:embed/>
                  <p:pic>
                    <p:nvPicPr>
                      <p:cNvPr id="109" name="オブジェクト 10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85457" y="3364129"/>
                        <a:ext cx="2533650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Text Box 114"/>
          <p:cNvSpPr txBox="1">
            <a:spLocks noChangeArrowheads="1"/>
          </p:cNvSpPr>
          <p:nvPr/>
        </p:nvSpPr>
        <p:spPr bwMode="auto">
          <a:xfrm>
            <a:off x="-147777" y="3920130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/>
              <a:t>F</a:t>
            </a:r>
            <a:endParaRPr lang="en-US" altLang="ja-JP" sz="1600" b="1" dirty="0"/>
          </a:p>
        </p:txBody>
      </p:sp>
      <p:sp>
        <p:nvSpPr>
          <p:cNvPr id="112" name="Text Box 114"/>
          <p:cNvSpPr txBox="1">
            <a:spLocks noChangeArrowheads="1"/>
          </p:cNvSpPr>
          <p:nvPr/>
        </p:nvSpPr>
        <p:spPr bwMode="auto">
          <a:xfrm>
            <a:off x="176260" y="3602994"/>
            <a:ext cx="25955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せん断力</a:t>
            </a:r>
            <a:r>
              <a:rPr lang="en-US" altLang="ja-JP" sz="1600" b="1" dirty="0">
                <a:solidFill>
                  <a:srgbClr val="FF0000"/>
                </a:solidFill>
              </a:rPr>
              <a:t>F</a:t>
            </a:r>
            <a:r>
              <a:rPr lang="ja-JP" altLang="en-US" sz="1600" b="1" dirty="0">
                <a:solidFill>
                  <a:srgbClr val="FF0000"/>
                </a:solidFill>
              </a:rPr>
              <a:t>の分布を描くと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993623" y="5157192"/>
            <a:ext cx="68046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 flipV="1">
            <a:off x="963806" y="4102000"/>
            <a:ext cx="0" cy="210995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フリーフォーム 7"/>
          <p:cNvSpPr/>
          <p:nvPr/>
        </p:nvSpPr>
        <p:spPr>
          <a:xfrm>
            <a:off x="954157" y="4114800"/>
            <a:ext cx="6887817" cy="2097157"/>
          </a:xfrm>
          <a:custGeom>
            <a:avLst/>
            <a:gdLst>
              <a:gd name="connsiteX0" fmla="*/ 0 w 6887817"/>
              <a:gd name="connsiteY0" fmla="*/ 0 h 2097157"/>
              <a:gd name="connsiteX1" fmla="*/ 1699591 w 6887817"/>
              <a:gd name="connsiteY1" fmla="*/ 0 h 2097157"/>
              <a:gd name="connsiteX2" fmla="*/ 1699591 w 6887817"/>
              <a:gd name="connsiteY2" fmla="*/ 695739 h 2097157"/>
              <a:gd name="connsiteX3" fmla="*/ 3299791 w 6887817"/>
              <a:gd name="connsiteY3" fmla="*/ 695739 h 2097157"/>
              <a:gd name="connsiteX4" fmla="*/ 3299791 w 6887817"/>
              <a:gd name="connsiteY4" fmla="*/ 1470991 h 2097157"/>
              <a:gd name="connsiteX5" fmla="*/ 4909930 w 6887817"/>
              <a:gd name="connsiteY5" fmla="*/ 1451113 h 2097157"/>
              <a:gd name="connsiteX6" fmla="*/ 4919869 w 6887817"/>
              <a:gd name="connsiteY6" fmla="*/ 2097157 h 2097157"/>
              <a:gd name="connsiteX7" fmla="*/ 6887817 w 6887817"/>
              <a:gd name="connsiteY7" fmla="*/ 2097157 h 209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7817" h="2097157">
                <a:moveTo>
                  <a:pt x="0" y="0"/>
                </a:moveTo>
                <a:lnTo>
                  <a:pt x="1699591" y="0"/>
                </a:lnTo>
                <a:lnTo>
                  <a:pt x="1699591" y="695739"/>
                </a:lnTo>
                <a:lnTo>
                  <a:pt x="3299791" y="695739"/>
                </a:lnTo>
                <a:lnTo>
                  <a:pt x="3299791" y="1470991"/>
                </a:lnTo>
                <a:lnTo>
                  <a:pt x="4909930" y="1451113"/>
                </a:lnTo>
                <a:lnTo>
                  <a:pt x="4919869" y="2097157"/>
                </a:lnTo>
                <a:lnTo>
                  <a:pt x="6887817" y="2097157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Text Box 114"/>
          <p:cNvSpPr txBox="1">
            <a:spLocks noChangeArrowheads="1"/>
          </p:cNvSpPr>
          <p:nvPr/>
        </p:nvSpPr>
        <p:spPr bwMode="auto">
          <a:xfrm>
            <a:off x="1178109" y="1252999"/>
            <a:ext cx="1737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=10 [N]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49" name="Text Box 114"/>
          <p:cNvSpPr txBox="1">
            <a:spLocks noChangeArrowheads="1"/>
          </p:cNvSpPr>
          <p:nvPr/>
        </p:nvSpPr>
        <p:spPr bwMode="auto">
          <a:xfrm>
            <a:off x="2706092" y="1252999"/>
            <a:ext cx="1737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=20 [N]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50" name="Text Box 114"/>
          <p:cNvSpPr txBox="1">
            <a:spLocks noChangeArrowheads="1"/>
          </p:cNvSpPr>
          <p:nvPr/>
        </p:nvSpPr>
        <p:spPr bwMode="auto">
          <a:xfrm>
            <a:off x="4317934" y="1252999"/>
            <a:ext cx="1737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=10 [N]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52" name="Text Box 114"/>
          <p:cNvSpPr txBox="1">
            <a:spLocks noChangeArrowheads="1"/>
          </p:cNvSpPr>
          <p:nvPr/>
        </p:nvSpPr>
        <p:spPr bwMode="auto">
          <a:xfrm>
            <a:off x="53001" y="1599183"/>
            <a:ext cx="1737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=24 [N]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53" name="Text Box 114"/>
          <p:cNvSpPr txBox="1">
            <a:spLocks noChangeArrowheads="1"/>
          </p:cNvSpPr>
          <p:nvPr/>
        </p:nvSpPr>
        <p:spPr bwMode="auto">
          <a:xfrm>
            <a:off x="6309437" y="1369898"/>
            <a:ext cx="1737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=16 [N]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54" name="Text Box 114"/>
          <p:cNvSpPr txBox="1">
            <a:spLocks noChangeArrowheads="1"/>
          </p:cNvSpPr>
          <p:nvPr/>
        </p:nvSpPr>
        <p:spPr bwMode="auto">
          <a:xfrm>
            <a:off x="313302" y="3920129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24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55" name="Text Box 114"/>
          <p:cNvSpPr txBox="1">
            <a:spLocks noChangeArrowheads="1"/>
          </p:cNvSpPr>
          <p:nvPr/>
        </p:nvSpPr>
        <p:spPr bwMode="auto">
          <a:xfrm>
            <a:off x="304237" y="452025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6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57" name="Text Box 114"/>
          <p:cNvSpPr txBox="1">
            <a:spLocks noChangeArrowheads="1"/>
          </p:cNvSpPr>
          <p:nvPr/>
        </p:nvSpPr>
        <p:spPr bwMode="auto">
          <a:xfrm>
            <a:off x="285169" y="5334498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-6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59" name="Text Box 114"/>
          <p:cNvSpPr txBox="1">
            <a:spLocks noChangeArrowheads="1"/>
          </p:cNvSpPr>
          <p:nvPr/>
        </p:nvSpPr>
        <p:spPr bwMode="auto">
          <a:xfrm>
            <a:off x="285169" y="5981124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-16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945310" y="4800778"/>
            <a:ext cx="1684604" cy="1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V="1">
            <a:off x="944672" y="5585766"/>
            <a:ext cx="3287722" cy="1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flipV="1">
            <a:off x="944187" y="6214818"/>
            <a:ext cx="5294908" cy="1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945021" y="2318389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114"/>
          <p:cNvSpPr txBox="1">
            <a:spLocks noChangeArrowheads="1"/>
          </p:cNvSpPr>
          <p:nvPr/>
        </p:nvSpPr>
        <p:spPr bwMode="auto">
          <a:xfrm>
            <a:off x="1471155" y="2348880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 rot="16200000">
            <a:off x="416663" y="1872481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114"/>
          <p:cNvSpPr txBox="1">
            <a:spLocks noChangeArrowheads="1"/>
          </p:cNvSpPr>
          <p:nvPr/>
        </p:nvSpPr>
        <p:spPr bwMode="auto">
          <a:xfrm>
            <a:off x="313302" y="1111173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945528" y="1241111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287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280920" cy="6588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曲げモーメント線図（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Bending Moment Diagram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2699792" y="1420173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フリーフォーム 97"/>
          <p:cNvSpPr/>
          <p:nvPr/>
        </p:nvSpPr>
        <p:spPr>
          <a:xfrm>
            <a:off x="746309" y="2420888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1" name="グループ化 110"/>
          <p:cNvGrpSpPr/>
          <p:nvPr/>
        </p:nvGrpSpPr>
        <p:grpSpPr>
          <a:xfrm rot="5400000" flipH="1">
            <a:off x="872159" y="2405038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グループ化 138"/>
          <p:cNvGrpSpPr/>
          <p:nvPr/>
        </p:nvGrpSpPr>
        <p:grpSpPr>
          <a:xfrm rot="5400000" flipH="1">
            <a:off x="7676761" y="2411573"/>
            <a:ext cx="253953" cy="1207198"/>
            <a:chOff x="5015814" y="1556792"/>
            <a:chExt cx="253953" cy="1207198"/>
          </a:xfrm>
        </p:grpSpPr>
        <p:cxnSp>
          <p:nvCxnSpPr>
            <p:cNvPr id="140" name="直線コネクタ 13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楕円 146"/>
          <p:cNvSpPr/>
          <p:nvPr/>
        </p:nvSpPr>
        <p:spPr>
          <a:xfrm>
            <a:off x="7521691" y="2424662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>
            <a:off x="4211960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796136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V="1">
            <a:off x="7737688" y="1251271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2713179" y="2635417"/>
            <a:ext cx="1493520" cy="140615"/>
          </a:xfrm>
          <a:custGeom>
            <a:avLst/>
            <a:gdLst>
              <a:gd name="connsiteX0" fmla="*/ 0 w 1493520"/>
              <a:gd name="connsiteY0" fmla="*/ 0 h 254000"/>
              <a:gd name="connsiteX1" fmla="*/ 10160 w 1493520"/>
              <a:gd name="connsiteY1" fmla="*/ 254000 h 254000"/>
              <a:gd name="connsiteX2" fmla="*/ 1493520 w 1493520"/>
              <a:gd name="connsiteY2" fmla="*/ 254000 h 254000"/>
              <a:gd name="connsiteX3" fmla="*/ 1493520 w 1493520"/>
              <a:gd name="connsiteY3" fmla="*/ 1016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520" h="254000">
                <a:moveTo>
                  <a:pt x="0" y="0"/>
                </a:moveTo>
                <a:lnTo>
                  <a:pt x="10160" y="254000"/>
                </a:lnTo>
                <a:lnTo>
                  <a:pt x="1493520" y="254000"/>
                </a:lnTo>
                <a:lnTo>
                  <a:pt x="1493520" y="1016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/>
          <p:cNvSpPr/>
          <p:nvPr/>
        </p:nvSpPr>
        <p:spPr>
          <a:xfrm>
            <a:off x="957711" y="2633982"/>
            <a:ext cx="1670073" cy="106411"/>
          </a:xfrm>
          <a:custGeom>
            <a:avLst/>
            <a:gdLst>
              <a:gd name="connsiteX0" fmla="*/ 0 w 1493520"/>
              <a:gd name="connsiteY0" fmla="*/ 0 h 254000"/>
              <a:gd name="connsiteX1" fmla="*/ 10160 w 1493520"/>
              <a:gd name="connsiteY1" fmla="*/ 254000 h 254000"/>
              <a:gd name="connsiteX2" fmla="*/ 1493520 w 1493520"/>
              <a:gd name="connsiteY2" fmla="*/ 254000 h 254000"/>
              <a:gd name="connsiteX3" fmla="*/ 1493520 w 1493520"/>
              <a:gd name="connsiteY3" fmla="*/ 1016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520" h="254000">
                <a:moveTo>
                  <a:pt x="0" y="0"/>
                </a:moveTo>
                <a:lnTo>
                  <a:pt x="10160" y="254000"/>
                </a:lnTo>
                <a:lnTo>
                  <a:pt x="1493520" y="254000"/>
                </a:lnTo>
                <a:lnTo>
                  <a:pt x="1493520" y="1016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/>
          <p:cNvSpPr/>
          <p:nvPr/>
        </p:nvSpPr>
        <p:spPr>
          <a:xfrm>
            <a:off x="4279188" y="2616879"/>
            <a:ext cx="1493520" cy="140615"/>
          </a:xfrm>
          <a:custGeom>
            <a:avLst/>
            <a:gdLst>
              <a:gd name="connsiteX0" fmla="*/ 0 w 1493520"/>
              <a:gd name="connsiteY0" fmla="*/ 0 h 254000"/>
              <a:gd name="connsiteX1" fmla="*/ 10160 w 1493520"/>
              <a:gd name="connsiteY1" fmla="*/ 254000 h 254000"/>
              <a:gd name="connsiteX2" fmla="*/ 1493520 w 1493520"/>
              <a:gd name="connsiteY2" fmla="*/ 254000 h 254000"/>
              <a:gd name="connsiteX3" fmla="*/ 1493520 w 1493520"/>
              <a:gd name="connsiteY3" fmla="*/ 1016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520" h="254000">
                <a:moveTo>
                  <a:pt x="0" y="0"/>
                </a:moveTo>
                <a:lnTo>
                  <a:pt x="10160" y="254000"/>
                </a:lnTo>
                <a:lnTo>
                  <a:pt x="1493520" y="254000"/>
                </a:lnTo>
                <a:lnTo>
                  <a:pt x="1493520" y="1016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/>
          <p:cNvSpPr/>
          <p:nvPr/>
        </p:nvSpPr>
        <p:spPr>
          <a:xfrm>
            <a:off x="5837392" y="2616879"/>
            <a:ext cx="1900295" cy="145653"/>
          </a:xfrm>
          <a:custGeom>
            <a:avLst/>
            <a:gdLst>
              <a:gd name="connsiteX0" fmla="*/ 0 w 1493520"/>
              <a:gd name="connsiteY0" fmla="*/ 0 h 254000"/>
              <a:gd name="connsiteX1" fmla="*/ 10160 w 1493520"/>
              <a:gd name="connsiteY1" fmla="*/ 254000 h 254000"/>
              <a:gd name="connsiteX2" fmla="*/ 1493520 w 1493520"/>
              <a:gd name="connsiteY2" fmla="*/ 254000 h 254000"/>
              <a:gd name="connsiteX3" fmla="*/ 1493520 w 1493520"/>
              <a:gd name="connsiteY3" fmla="*/ 1016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520" h="254000">
                <a:moveTo>
                  <a:pt x="0" y="0"/>
                </a:moveTo>
                <a:lnTo>
                  <a:pt x="10160" y="254000"/>
                </a:lnTo>
                <a:lnTo>
                  <a:pt x="1493520" y="254000"/>
                </a:lnTo>
                <a:lnTo>
                  <a:pt x="1493520" y="1016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Text Box 114"/>
          <p:cNvSpPr txBox="1">
            <a:spLocks noChangeArrowheads="1"/>
          </p:cNvSpPr>
          <p:nvPr/>
        </p:nvSpPr>
        <p:spPr bwMode="auto">
          <a:xfrm>
            <a:off x="222122" y="4455618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/>
              <a:t>M</a:t>
            </a:r>
            <a:endParaRPr lang="en-US" altLang="ja-JP" sz="1600" b="1" dirty="0"/>
          </a:p>
        </p:txBody>
      </p:sp>
      <p:sp>
        <p:nvSpPr>
          <p:cNvPr id="112" name="Text Box 114"/>
          <p:cNvSpPr txBox="1">
            <a:spLocks noChangeArrowheads="1"/>
          </p:cNvSpPr>
          <p:nvPr/>
        </p:nvSpPr>
        <p:spPr bwMode="auto">
          <a:xfrm>
            <a:off x="132898" y="4108906"/>
            <a:ext cx="33156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曲げモーメント</a:t>
            </a:r>
            <a:r>
              <a:rPr lang="en-US" altLang="ja-JP" sz="1600" b="1" dirty="0">
                <a:solidFill>
                  <a:srgbClr val="FF0000"/>
                </a:solidFill>
              </a:rPr>
              <a:t>M</a:t>
            </a:r>
            <a:r>
              <a:rPr lang="ja-JP" altLang="en-US" sz="1600" b="1" dirty="0">
                <a:solidFill>
                  <a:srgbClr val="FF0000"/>
                </a:solidFill>
              </a:rPr>
              <a:t>の分布を描くと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965413" y="4559403"/>
            <a:ext cx="68046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>
            <a:off x="963806" y="4559403"/>
            <a:ext cx="0" cy="210995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348891"/>
              </p:ext>
            </p:extLst>
          </p:nvPr>
        </p:nvGraphicFramePr>
        <p:xfrm>
          <a:off x="2452920" y="2848476"/>
          <a:ext cx="18811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2" name="Equation" r:id="rId3" imgW="1320480" imgH="457200" progId="Equation.DSMT4">
                  <p:embed/>
                </p:oleObj>
              </mc:Choice>
              <mc:Fallback>
                <p:oleObj name="Equation" r:id="rId3" imgW="1320480" imgH="457200" progId="Equation.DSMT4">
                  <p:embed/>
                  <p:pic>
                    <p:nvPicPr>
                      <p:cNvPr id="48" name="オブジェクト 4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2920" y="2848476"/>
                        <a:ext cx="1881187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414956"/>
              </p:ext>
            </p:extLst>
          </p:nvPr>
        </p:nvGraphicFramePr>
        <p:xfrm>
          <a:off x="1162371" y="3229066"/>
          <a:ext cx="84931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3" name="Equation" r:id="rId5" imgW="596880" imgH="457200" progId="Equation.DSMT4">
                  <p:embed/>
                </p:oleObj>
              </mc:Choice>
              <mc:Fallback>
                <p:oleObj name="Equation" r:id="rId5" imgW="596880" imgH="457200" progId="Equation.DSMT4">
                  <p:embed/>
                  <p:pic>
                    <p:nvPicPr>
                      <p:cNvPr id="49" name="オブジェクト 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2371" y="3229066"/>
                        <a:ext cx="849312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オブジェクト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581893"/>
              </p:ext>
            </p:extLst>
          </p:nvPr>
        </p:nvGraphicFramePr>
        <p:xfrm>
          <a:off x="4122881" y="3194171"/>
          <a:ext cx="30035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4" name="Equation" r:id="rId7" imgW="2108160" imgH="457200" progId="Equation.DSMT4">
                  <p:embed/>
                </p:oleObj>
              </mc:Choice>
              <mc:Fallback>
                <p:oleObj name="Equation" r:id="rId7" imgW="2108160" imgH="457200" progId="Equation.DSMT4">
                  <p:embed/>
                  <p:pic>
                    <p:nvPicPr>
                      <p:cNvPr id="50" name="オブジェクト 4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22881" y="3194171"/>
                        <a:ext cx="3003550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678264"/>
              </p:ext>
            </p:extLst>
          </p:nvPr>
        </p:nvGraphicFramePr>
        <p:xfrm>
          <a:off x="5102225" y="3887990"/>
          <a:ext cx="40068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5" name="Equation" r:id="rId9" imgW="2895480" imgH="457200" progId="Equation.DSMT4">
                  <p:embed/>
                </p:oleObj>
              </mc:Choice>
              <mc:Fallback>
                <p:oleObj name="Equation" r:id="rId9" imgW="2895480" imgH="457200" progId="Equation.DSMT4">
                  <p:embed/>
                  <p:pic>
                    <p:nvPicPr>
                      <p:cNvPr id="51" name="オブジェクト 5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02225" y="3887990"/>
                        <a:ext cx="4006850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フリーフォーム 2"/>
          <p:cNvSpPr/>
          <p:nvPr/>
        </p:nvSpPr>
        <p:spPr>
          <a:xfrm>
            <a:off x="964096" y="4562264"/>
            <a:ext cx="6778487" cy="1380048"/>
          </a:xfrm>
          <a:custGeom>
            <a:avLst/>
            <a:gdLst>
              <a:gd name="connsiteX0" fmla="*/ 0 w 6778487"/>
              <a:gd name="connsiteY0" fmla="*/ 19878 h 1073426"/>
              <a:gd name="connsiteX1" fmla="*/ 1769165 w 6778487"/>
              <a:gd name="connsiteY1" fmla="*/ 775252 h 1073426"/>
              <a:gd name="connsiteX2" fmla="*/ 3309730 w 6778487"/>
              <a:gd name="connsiteY2" fmla="*/ 1073426 h 1073426"/>
              <a:gd name="connsiteX3" fmla="*/ 4899991 w 6778487"/>
              <a:gd name="connsiteY3" fmla="*/ 665921 h 1073426"/>
              <a:gd name="connsiteX4" fmla="*/ 6778487 w 6778487"/>
              <a:gd name="connsiteY4" fmla="*/ 0 h 1073426"/>
              <a:gd name="connsiteX0" fmla="*/ 0 w 6778487"/>
              <a:gd name="connsiteY0" fmla="*/ 19878 h 1073426"/>
              <a:gd name="connsiteX1" fmla="*/ 1769165 w 6778487"/>
              <a:gd name="connsiteY1" fmla="*/ 775252 h 1073426"/>
              <a:gd name="connsiteX2" fmla="*/ 3309730 w 6778487"/>
              <a:gd name="connsiteY2" fmla="*/ 1073426 h 1073426"/>
              <a:gd name="connsiteX3" fmla="*/ 4899991 w 6778487"/>
              <a:gd name="connsiteY3" fmla="*/ 745434 h 1073426"/>
              <a:gd name="connsiteX4" fmla="*/ 6778487 w 6778487"/>
              <a:gd name="connsiteY4" fmla="*/ 0 h 107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8487" h="1073426">
                <a:moveTo>
                  <a:pt x="0" y="19878"/>
                </a:moveTo>
                <a:lnTo>
                  <a:pt x="1769165" y="775252"/>
                </a:lnTo>
                <a:lnTo>
                  <a:pt x="3309730" y="1073426"/>
                </a:lnTo>
                <a:lnTo>
                  <a:pt x="4899991" y="745434"/>
                </a:lnTo>
                <a:lnTo>
                  <a:pt x="6778487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/>
          <p:nvPr/>
        </p:nvCxnSpPr>
        <p:spPr>
          <a:xfrm>
            <a:off x="957711" y="4571979"/>
            <a:ext cx="716128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14"/>
          <p:cNvSpPr txBox="1">
            <a:spLocks noChangeArrowheads="1"/>
          </p:cNvSpPr>
          <p:nvPr/>
        </p:nvSpPr>
        <p:spPr bwMode="auto">
          <a:xfrm>
            <a:off x="7770015" y="4536290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1600" b="1" i="1" dirty="0">
              <a:solidFill>
                <a:srgbClr val="FF0000"/>
              </a:solidFill>
            </a:endParaRPr>
          </a:p>
        </p:txBody>
      </p:sp>
      <p:cxnSp>
        <p:nvCxnSpPr>
          <p:cNvPr id="55" name="直線コネクタ 54"/>
          <p:cNvCxnSpPr/>
          <p:nvPr/>
        </p:nvCxnSpPr>
        <p:spPr>
          <a:xfrm>
            <a:off x="945021" y="2318389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114"/>
          <p:cNvSpPr txBox="1">
            <a:spLocks noChangeArrowheads="1"/>
          </p:cNvSpPr>
          <p:nvPr/>
        </p:nvSpPr>
        <p:spPr bwMode="auto">
          <a:xfrm>
            <a:off x="1471155" y="2348880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59" name="直線コネクタ 58"/>
          <p:cNvCxnSpPr/>
          <p:nvPr/>
        </p:nvCxnSpPr>
        <p:spPr>
          <a:xfrm rot="16200000">
            <a:off x="416663" y="1872481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114"/>
          <p:cNvSpPr txBox="1">
            <a:spLocks noChangeArrowheads="1"/>
          </p:cNvSpPr>
          <p:nvPr/>
        </p:nvSpPr>
        <p:spPr bwMode="auto">
          <a:xfrm>
            <a:off x="283090" y="1105439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945528" y="1251271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114"/>
          <p:cNvSpPr txBox="1">
            <a:spLocks noChangeArrowheads="1"/>
          </p:cNvSpPr>
          <p:nvPr/>
        </p:nvSpPr>
        <p:spPr bwMode="auto">
          <a:xfrm>
            <a:off x="1178109" y="1252999"/>
            <a:ext cx="1737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=10 [N]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2" name="Text Box 114"/>
          <p:cNvSpPr txBox="1">
            <a:spLocks noChangeArrowheads="1"/>
          </p:cNvSpPr>
          <p:nvPr/>
        </p:nvSpPr>
        <p:spPr bwMode="auto">
          <a:xfrm>
            <a:off x="2706092" y="1252999"/>
            <a:ext cx="1737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=20 [N]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3" name="Text Box 114"/>
          <p:cNvSpPr txBox="1">
            <a:spLocks noChangeArrowheads="1"/>
          </p:cNvSpPr>
          <p:nvPr/>
        </p:nvSpPr>
        <p:spPr bwMode="auto">
          <a:xfrm>
            <a:off x="4317934" y="1252999"/>
            <a:ext cx="1737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=10 [N]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4" name="Text Box 114"/>
          <p:cNvSpPr txBox="1">
            <a:spLocks noChangeArrowheads="1"/>
          </p:cNvSpPr>
          <p:nvPr/>
        </p:nvSpPr>
        <p:spPr bwMode="auto">
          <a:xfrm>
            <a:off x="53001" y="1599183"/>
            <a:ext cx="1737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=24 [N]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5" name="Text Box 114"/>
          <p:cNvSpPr txBox="1">
            <a:spLocks noChangeArrowheads="1"/>
          </p:cNvSpPr>
          <p:nvPr/>
        </p:nvSpPr>
        <p:spPr bwMode="auto">
          <a:xfrm>
            <a:off x="6309437" y="1369898"/>
            <a:ext cx="1737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=16 [N]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6" name="Text Box 114"/>
          <p:cNvSpPr txBox="1">
            <a:spLocks noChangeArrowheads="1"/>
          </p:cNvSpPr>
          <p:nvPr/>
        </p:nvSpPr>
        <p:spPr bwMode="auto">
          <a:xfrm>
            <a:off x="2452920" y="4536776"/>
            <a:ext cx="606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40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7" name="Text Box 114"/>
          <p:cNvSpPr txBox="1">
            <a:spLocks noChangeArrowheads="1"/>
          </p:cNvSpPr>
          <p:nvPr/>
        </p:nvSpPr>
        <p:spPr bwMode="auto">
          <a:xfrm>
            <a:off x="3962318" y="4536776"/>
            <a:ext cx="606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80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8" name="Text Box 114"/>
          <p:cNvSpPr txBox="1">
            <a:spLocks noChangeArrowheads="1"/>
          </p:cNvSpPr>
          <p:nvPr/>
        </p:nvSpPr>
        <p:spPr bwMode="auto">
          <a:xfrm>
            <a:off x="5562710" y="4536776"/>
            <a:ext cx="606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9" name="Text Box 114"/>
          <p:cNvSpPr txBox="1">
            <a:spLocks noChangeArrowheads="1"/>
          </p:cNvSpPr>
          <p:nvPr/>
        </p:nvSpPr>
        <p:spPr bwMode="auto">
          <a:xfrm>
            <a:off x="7360061" y="4687522"/>
            <a:ext cx="606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200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70" name="Text Box 114"/>
          <p:cNvSpPr txBox="1">
            <a:spLocks noChangeArrowheads="1"/>
          </p:cNvSpPr>
          <p:nvPr/>
        </p:nvSpPr>
        <p:spPr bwMode="auto">
          <a:xfrm>
            <a:off x="2039645" y="5464509"/>
            <a:ext cx="606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960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71" name="Text Box 114"/>
          <p:cNvSpPr txBox="1">
            <a:spLocks noChangeArrowheads="1"/>
          </p:cNvSpPr>
          <p:nvPr/>
        </p:nvSpPr>
        <p:spPr bwMode="auto">
          <a:xfrm>
            <a:off x="3967365" y="5996938"/>
            <a:ext cx="980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1520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72" name="Text Box 114"/>
          <p:cNvSpPr txBox="1">
            <a:spLocks noChangeArrowheads="1"/>
          </p:cNvSpPr>
          <p:nvPr/>
        </p:nvSpPr>
        <p:spPr bwMode="auto">
          <a:xfrm>
            <a:off x="5765999" y="5551917"/>
            <a:ext cx="980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1280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73" name="Text Box 114">
            <a:extLst>
              <a:ext uri="{FF2B5EF4-FFF2-40B4-BE49-F238E27FC236}">
                <a16:creationId xmlns:a16="http://schemas.microsoft.com/office/drawing/2014/main" id="{0591D3F8-3B79-46B5-8B4F-4DCBFA190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7" y="6550361"/>
            <a:ext cx="37633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b="1" dirty="0"/>
              <a:t>なお，どれぐらい曲がるかは後日学ぶ</a:t>
            </a:r>
            <a:endParaRPr lang="en-US" altLang="ja-JP" sz="1600" b="1" dirty="0"/>
          </a:p>
        </p:txBody>
      </p:sp>
    </p:spTree>
    <p:extLst>
      <p:ext uri="{BB962C8B-B14F-4D97-AF65-F5344CB8AC3E}">
        <p14:creationId xmlns:p14="http://schemas.microsoft.com/office/powerpoint/2010/main" val="1511574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単純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支持梁の例題（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分布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荷重）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/>
          <p:cNvSpPr/>
          <p:nvPr/>
        </p:nvSpPr>
        <p:spPr>
          <a:xfrm>
            <a:off x="746309" y="2420888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1" name="グループ化 110"/>
          <p:cNvGrpSpPr/>
          <p:nvPr/>
        </p:nvGrpSpPr>
        <p:grpSpPr>
          <a:xfrm rot="5400000" flipH="1">
            <a:off x="872159" y="2405038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グループ化 138"/>
          <p:cNvGrpSpPr/>
          <p:nvPr/>
        </p:nvGrpSpPr>
        <p:grpSpPr>
          <a:xfrm rot="5400000" flipH="1">
            <a:off x="7676761" y="2411573"/>
            <a:ext cx="253953" cy="1207198"/>
            <a:chOff x="5015814" y="1556792"/>
            <a:chExt cx="253953" cy="1207198"/>
          </a:xfrm>
        </p:grpSpPr>
        <p:cxnSp>
          <p:nvCxnSpPr>
            <p:cNvPr id="140" name="直線コネクタ 13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楕円 146"/>
          <p:cNvSpPr/>
          <p:nvPr/>
        </p:nvSpPr>
        <p:spPr>
          <a:xfrm>
            <a:off x="7521691" y="2424662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3875432" y="2581298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945021" y="2318389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14"/>
          <p:cNvSpPr txBox="1">
            <a:spLocks noChangeArrowheads="1"/>
          </p:cNvSpPr>
          <p:nvPr/>
        </p:nvSpPr>
        <p:spPr bwMode="auto">
          <a:xfrm>
            <a:off x="1471155" y="2348880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 rot="16200000">
            <a:off x="416663" y="1872481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14"/>
          <p:cNvSpPr txBox="1">
            <a:spLocks noChangeArrowheads="1"/>
          </p:cNvSpPr>
          <p:nvPr/>
        </p:nvSpPr>
        <p:spPr bwMode="auto">
          <a:xfrm>
            <a:off x="827584" y="1124744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>
            <a:off x="6444208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114"/>
          <p:cNvSpPr txBox="1">
            <a:spLocks noChangeArrowheads="1"/>
          </p:cNvSpPr>
          <p:nvPr/>
        </p:nvSpPr>
        <p:spPr bwMode="auto">
          <a:xfrm>
            <a:off x="5769179" y="1058777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7308304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1389969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3926939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4791035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5625163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2285640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3119768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Box 114">
            <a:extLst>
              <a:ext uri="{FF2B5EF4-FFF2-40B4-BE49-F238E27FC236}">
                <a16:creationId xmlns:a16="http://schemas.microsoft.com/office/drawing/2014/main" id="{81241FDC-3D00-4C3C-BCD9-247F91046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25" y="948607"/>
            <a:ext cx="2161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400" b="1" dirty="0">
                <a:solidFill>
                  <a:srgbClr val="FF0000"/>
                </a:solidFill>
              </a:rPr>
              <a:t>対義語は両端（完全）固定</a:t>
            </a:r>
            <a:endParaRPr lang="en-US" altLang="ja-JP" sz="1400" b="1" dirty="0">
              <a:solidFill>
                <a:srgbClr val="FF0000"/>
              </a:solidFill>
            </a:endParaRPr>
          </a:p>
        </p:txBody>
      </p:sp>
      <p:sp>
        <p:nvSpPr>
          <p:cNvPr id="94" name="Text Box 114">
            <a:extLst>
              <a:ext uri="{FF2B5EF4-FFF2-40B4-BE49-F238E27FC236}">
                <a16:creationId xmlns:a16="http://schemas.microsoft.com/office/drawing/2014/main" id="{FE1D17F3-1890-4633-90DD-4E1C46B5B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00" y="3408039"/>
            <a:ext cx="24934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力の釣り合いから：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10" name="オブジェクト 109">
            <a:extLst>
              <a:ext uri="{FF2B5EF4-FFF2-40B4-BE49-F238E27FC236}">
                <a16:creationId xmlns:a16="http://schemas.microsoft.com/office/drawing/2014/main" id="{6A8F8BCA-7E65-44ED-847F-C6BA65679A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530899"/>
              </p:ext>
            </p:extLst>
          </p:nvPr>
        </p:nvGraphicFramePr>
        <p:xfrm>
          <a:off x="1025525" y="3829050"/>
          <a:ext cx="260508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" name="Equation" r:id="rId4" imgW="1409400" imgH="330120" progId="Equation.DSMT4">
                  <p:embed/>
                </p:oleObj>
              </mc:Choice>
              <mc:Fallback>
                <p:oleObj name="Equation" r:id="rId4" imgW="1409400" imgH="330120" progId="Equation.DSMT4">
                  <p:embed/>
                  <p:pic>
                    <p:nvPicPr>
                      <p:cNvPr id="3" name="オブジェクト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5525" y="3829050"/>
                        <a:ext cx="2605088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Text Box 114">
            <a:extLst>
              <a:ext uri="{FF2B5EF4-FFF2-40B4-BE49-F238E27FC236}">
                <a16:creationId xmlns:a16="http://schemas.microsoft.com/office/drawing/2014/main" id="{18707026-B1F8-404B-93DB-CD17312D6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22" y="1234815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82DEDD37-C6CD-4D06-933D-F323295B2432}"/>
              </a:ext>
            </a:extLst>
          </p:cNvPr>
          <p:cNvCxnSpPr/>
          <p:nvPr/>
        </p:nvCxnSpPr>
        <p:spPr>
          <a:xfrm flipV="1">
            <a:off x="7737688" y="1251271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114">
            <a:extLst>
              <a:ext uri="{FF2B5EF4-FFF2-40B4-BE49-F238E27FC236}">
                <a16:creationId xmlns:a16="http://schemas.microsoft.com/office/drawing/2014/main" id="{40A7670E-0C05-414F-A2D1-6CC5B1D4E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877" y="118553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6FE36596-8459-44DF-A017-A10EE33A2013}"/>
              </a:ext>
            </a:extLst>
          </p:cNvPr>
          <p:cNvCxnSpPr/>
          <p:nvPr/>
        </p:nvCxnSpPr>
        <p:spPr>
          <a:xfrm flipV="1">
            <a:off x="945528" y="1251271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Box 114">
            <a:extLst>
              <a:ext uri="{FF2B5EF4-FFF2-40B4-BE49-F238E27FC236}">
                <a16:creationId xmlns:a16="http://schemas.microsoft.com/office/drawing/2014/main" id="{781141B4-9DC9-4276-83FD-731A7DE62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286" y="4543776"/>
            <a:ext cx="50075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左の点周りのモーメントからの釣り合いから：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17" name="オブジェクト 116">
            <a:extLst>
              <a:ext uri="{FF2B5EF4-FFF2-40B4-BE49-F238E27FC236}">
                <a16:creationId xmlns:a16="http://schemas.microsoft.com/office/drawing/2014/main" id="{5BE404F9-5BA9-46B4-AC4D-94995F587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06975"/>
              </p:ext>
            </p:extLst>
          </p:nvPr>
        </p:nvGraphicFramePr>
        <p:xfrm>
          <a:off x="1011361" y="5013176"/>
          <a:ext cx="377666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6" name="Equation" r:id="rId6" imgW="2044440" imgH="393480" progId="Equation.DSMT4">
                  <p:embed/>
                </p:oleObj>
              </mc:Choice>
              <mc:Fallback>
                <p:oleObj name="Equation" r:id="rId6" imgW="2044440" imgH="393480" progId="Equation.DSMT4">
                  <p:embed/>
                  <p:pic>
                    <p:nvPicPr>
                      <p:cNvPr id="3" name="オブジェクト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1361" y="5013176"/>
                        <a:ext cx="3776663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楕円 117">
            <a:extLst>
              <a:ext uri="{FF2B5EF4-FFF2-40B4-BE49-F238E27FC236}">
                <a16:creationId xmlns:a16="http://schemas.microsoft.com/office/drawing/2014/main" id="{2BE483C9-7830-4E09-9D41-19EB3C82BB72}"/>
              </a:ext>
            </a:extLst>
          </p:cNvPr>
          <p:cNvSpPr/>
          <p:nvPr/>
        </p:nvSpPr>
        <p:spPr>
          <a:xfrm>
            <a:off x="861388" y="2226864"/>
            <a:ext cx="174051" cy="174051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1217544-EE1D-4764-84FF-7A7E71134F15}"/>
              </a:ext>
            </a:extLst>
          </p:cNvPr>
          <p:cNvGrpSpPr/>
          <p:nvPr/>
        </p:nvGrpSpPr>
        <p:grpSpPr>
          <a:xfrm>
            <a:off x="645286" y="5805264"/>
            <a:ext cx="3232451" cy="827073"/>
            <a:chOff x="645286" y="5805264"/>
            <a:chExt cx="3232451" cy="827073"/>
          </a:xfrm>
        </p:grpSpPr>
        <p:sp>
          <p:nvSpPr>
            <p:cNvPr id="119" name="Text Box 114">
              <a:extLst>
                <a:ext uri="{FF2B5EF4-FFF2-40B4-BE49-F238E27FC236}">
                  <a16:creationId xmlns:a16="http://schemas.microsoft.com/office/drawing/2014/main" id="{60062DD3-390E-4CDC-ACBD-085540A5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286" y="5805264"/>
              <a:ext cx="147844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2000" b="1" dirty="0">
                  <a:solidFill>
                    <a:srgbClr val="FF0000"/>
                  </a:solidFill>
                </a:rPr>
                <a:t>これより：</a:t>
              </a:r>
              <a:endParaRPr lang="en-US" altLang="ja-JP" sz="20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20" name="オブジェクト 119">
              <a:extLst>
                <a:ext uri="{FF2B5EF4-FFF2-40B4-BE49-F238E27FC236}">
                  <a16:creationId xmlns:a16="http://schemas.microsoft.com/office/drawing/2014/main" id="{1D90E956-C3CC-4C1A-991C-FBDA94B2CBD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8525980"/>
                </p:ext>
              </p:extLst>
            </p:nvPr>
          </p:nvGraphicFramePr>
          <p:xfrm>
            <a:off x="2047350" y="5908437"/>
            <a:ext cx="1830387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7" name="Equation" r:id="rId8" imgW="990360" imgH="393480" progId="Equation.DSMT4">
                    <p:embed/>
                  </p:oleObj>
                </mc:Choice>
                <mc:Fallback>
                  <p:oleObj name="Equation" r:id="rId8" imgW="990360" imgH="393480" progId="Equation.DSMT4">
                    <p:embed/>
                    <p:pic>
                      <p:nvPicPr>
                        <p:cNvPr id="110" name="オブジェクト 109">
                          <a:extLst>
                            <a:ext uri="{FF2B5EF4-FFF2-40B4-BE49-F238E27FC236}">
                              <a16:creationId xmlns:a16="http://schemas.microsoft.com/office/drawing/2014/main" id="{6A8F8BCA-7E65-44ED-847F-C6BA65679A2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047350" y="5908437"/>
                          <a:ext cx="1830387" cy="723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0916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単純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支持梁の例題（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分布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荷重）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/>
          <p:cNvSpPr/>
          <p:nvPr/>
        </p:nvSpPr>
        <p:spPr>
          <a:xfrm>
            <a:off x="746309" y="2420888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1" name="グループ化 110"/>
          <p:cNvGrpSpPr/>
          <p:nvPr/>
        </p:nvGrpSpPr>
        <p:grpSpPr>
          <a:xfrm rot="5400000" flipH="1">
            <a:off x="872159" y="2405038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グループ化 138"/>
          <p:cNvGrpSpPr/>
          <p:nvPr/>
        </p:nvGrpSpPr>
        <p:grpSpPr>
          <a:xfrm rot="5400000" flipH="1">
            <a:off x="7676761" y="2411573"/>
            <a:ext cx="253953" cy="1207198"/>
            <a:chOff x="5015814" y="1556792"/>
            <a:chExt cx="253953" cy="1207198"/>
          </a:xfrm>
        </p:grpSpPr>
        <p:cxnSp>
          <p:nvCxnSpPr>
            <p:cNvPr id="140" name="直線コネクタ 13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楕円 146"/>
          <p:cNvSpPr/>
          <p:nvPr/>
        </p:nvSpPr>
        <p:spPr>
          <a:xfrm>
            <a:off x="7521691" y="2424662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3875432" y="2581298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945021" y="2318389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14"/>
          <p:cNvSpPr txBox="1">
            <a:spLocks noChangeArrowheads="1"/>
          </p:cNvSpPr>
          <p:nvPr/>
        </p:nvSpPr>
        <p:spPr bwMode="auto">
          <a:xfrm>
            <a:off x="1471155" y="2348880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 rot="16200000">
            <a:off x="416663" y="1872481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14"/>
          <p:cNvSpPr txBox="1">
            <a:spLocks noChangeArrowheads="1"/>
          </p:cNvSpPr>
          <p:nvPr/>
        </p:nvSpPr>
        <p:spPr bwMode="auto">
          <a:xfrm>
            <a:off x="275663" y="1161674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>
            <a:off x="6444208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114"/>
          <p:cNvSpPr txBox="1">
            <a:spLocks noChangeArrowheads="1"/>
          </p:cNvSpPr>
          <p:nvPr/>
        </p:nvSpPr>
        <p:spPr bwMode="auto">
          <a:xfrm>
            <a:off x="5769179" y="1058777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7308304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1389969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3926939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4791035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5625163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2285640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3119768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951620" y="5011995"/>
            <a:ext cx="2540259" cy="219798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/>
          <p:cNvSpPr/>
          <p:nvPr/>
        </p:nvSpPr>
        <p:spPr>
          <a:xfrm>
            <a:off x="746309" y="5228019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8" name="グループ化 57"/>
          <p:cNvGrpSpPr/>
          <p:nvPr/>
        </p:nvGrpSpPr>
        <p:grpSpPr>
          <a:xfrm rot="5400000" flipH="1">
            <a:off x="872159" y="5212169"/>
            <a:ext cx="253953" cy="1207198"/>
            <a:chOff x="5015814" y="1556792"/>
            <a:chExt cx="253953" cy="1207198"/>
          </a:xfrm>
        </p:grpSpPr>
        <p:cxnSp>
          <p:nvCxnSpPr>
            <p:cNvPr id="59" name="直線コネクタ 58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グループ化 65"/>
          <p:cNvGrpSpPr/>
          <p:nvPr/>
        </p:nvGrpSpPr>
        <p:grpSpPr>
          <a:xfrm rot="5400000" flipH="1">
            <a:off x="7676761" y="5218704"/>
            <a:ext cx="253953" cy="1207198"/>
            <a:chOff x="5015814" y="1556792"/>
            <a:chExt cx="253953" cy="1207198"/>
          </a:xfrm>
        </p:grpSpPr>
        <p:cxnSp>
          <p:nvCxnSpPr>
            <p:cNvPr id="67" name="直線コネクタ 66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楕円 73"/>
          <p:cNvSpPr/>
          <p:nvPr/>
        </p:nvSpPr>
        <p:spPr>
          <a:xfrm>
            <a:off x="7521691" y="5231793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3576462" y="5008221"/>
            <a:ext cx="4161226" cy="209656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Text Box 114"/>
          <p:cNvSpPr txBox="1">
            <a:spLocks noChangeArrowheads="1"/>
          </p:cNvSpPr>
          <p:nvPr/>
        </p:nvSpPr>
        <p:spPr bwMode="auto">
          <a:xfrm>
            <a:off x="1341021" y="3247867"/>
            <a:ext cx="58394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任意の</a:t>
            </a:r>
            <a:r>
              <a:rPr lang="en-US" altLang="ja-JP" sz="2000" b="1" i="1" dirty="0">
                <a:solidFill>
                  <a:srgbClr val="FF0000"/>
                </a:solidFill>
              </a:rPr>
              <a:t>x</a:t>
            </a:r>
            <a:r>
              <a:rPr lang="ja-JP" altLang="en-US" sz="2000" b="1" dirty="0">
                <a:solidFill>
                  <a:srgbClr val="FF0000"/>
                </a:solidFill>
              </a:rPr>
              <a:t>地点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の</a:t>
            </a:r>
            <a:r>
              <a:rPr lang="ja-JP" altLang="en-US" sz="2000" b="1" dirty="0">
                <a:solidFill>
                  <a:srgbClr val="FF0000"/>
                </a:solidFill>
              </a:rPr>
              <a:t>せん断力</a:t>
            </a:r>
            <a:r>
              <a:rPr lang="en-US" altLang="ja-JP" sz="2000" b="1" dirty="0">
                <a:solidFill>
                  <a:srgbClr val="FF0000"/>
                </a:solidFill>
              </a:rPr>
              <a:t>F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を考えると</a:t>
            </a:r>
            <a:r>
              <a:rPr lang="ja-JP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．．．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0" name="直線コネクタ 79"/>
          <p:cNvCxnSpPr/>
          <p:nvPr/>
        </p:nvCxnSpPr>
        <p:spPr>
          <a:xfrm>
            <a:off x="2699792" y="4224381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114"/>
          <p:cNvSpPr txBox="1">
            <a:spLocks noChangeArrowheads="1"/>
          </p:cNvSpPr>
          <p:nvPr/>
        </p:nvSpPr>
        <p:spPr bwMode="auto">
          <a:xfrm>
            <a:off x="214717" y="3989739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87" name="直線コネクタ 86"/>
          <p:cNvCxnSpPr/>
          <p:nvPr/>
        </p:nvCxnSpPr>
        <p:spPr>
          <a:xfrm flipV="1">
            <a:off x="7737688" y="4014839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114"/>
          <p:cNvSpPr txBox="1">
            <a:spLocks noChangeArrowheads="1"/>
          </p:cNvSpPr>
          <p:nvPr/>
        </p:nvSpPr>
        <p:spPr bwMode="auto">
          <a:xfrm>
            <a:off x="7006877" y="3989739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89" name="直線コネクタ 88"/>
          <p:cNvCxnSpPr/>
          <p:nvPr/>
        </p:nvCxnSpPr>
        <p:spPr>
          <a:xfrm>
            <a:off x="3478951" y="4219772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flipV="1">
            <a:off x="3586608" y="4220571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114"/>
          <p:cNvSpPr txBox="1">
            <a:spLocks noChangeArrowheads="1"/>
          </p:cNvSpPr>
          <p:nvPr/>
        </p:nvSpPr>
        <p:spPr bwMode="auto">
          <a:xfrm>
            <a:off x="2812517" y="415506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92" name="Text Box 114"/>
          <p:cNvSpPr txBox="1">
            <a:spLocks noChangeArrowheads="1"/>
          </p:cNvSpPr>
          <p:nvPr/>
        </p:nvSpPr>
        <p:spPr bwMode="auto">
          <a:xfrm>
            <a:off x="3422168" y="415506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-F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93" name="Text Box 114"/>
          <p:cNvSpPr txBox="1">
            <a:spLocks noChangeArrowheads="1"/>
          </p:cNvSpPr>
          <p:nvPr/>
        </p:nvSpPr>
        <p:spPr bwMode="auto">
          <a:xfrm>
            <a:off x="2714097" y="3852321"/>
            <a:ext cx="17375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作用，反作用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grpSp>
        <p:nvGrpSpPr>
          <p:cNvPr id="95" name="グループ化 94"/>
          <p:cNvGrpSpPr/>
          <p:nvPr/>
        </p:nvGrpSpPr>
        <p:grpSpPr>
          <a:xfrm>
            <a:off x="627502" y="5949280"/>
            <a:ext cx="4676336" cy="880145"/>
            <a:chOff x="627502" y="6025982"/>
            <a:chExt cx="4676336" cy="880145"/>
          </a:xfrm>
        </p:grpSpPr>
        <p:graphicFrame>
          <p:nvGraphicFramePr>
            <p:cNvPr id="97" name="オブジェクト 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4469735"/>
                </p:ext>
              </p:extLst>
            </p:nvPr>
          </p:nvGraphicFramePr>
          <p:xfrm>
            <a:off x="941388" y="6328277"/>
            <a:ext cx="2060575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40" name="Equation" r:id="rId4" imgW="1257120" imgH="330120" progId="Equation.DSMT4">
                    <p:embed/>
                  </p:oleObj>
                </mc:Choice>
                <mc:Fallback>
                  <p:oleObj name="Equation" r:id="rId4" imgW="1257120" imgH="330120" progId="Equation.DSMT4">
                    <p:embed/>
                    <p:pic>
                      <p:nvPicPr>
                        <p:cNvPr id="97" name="オブジェクト 9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41388" y="6328277"/>
                          <a:ext cx="2060575" cy="539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" name="Text Box 114"/>
            <p:cNvSpPr txBox="1">
              <a:spLocks noChangeArrowheads="1"/>
            </p:cNvSpPr>
            <p:nvPr/>
          </p:nvSpPr>
          <p:spPr bwMode="auto">
            <a:xfrm>
              <a:off x="627502" y="6025982"/>
              <a:ext cx="308040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1800" b="1" dirty="0">
                  <a:solidFill>
                    <a:srgbClr val="FF0000"/>
                  </a:solidFill>
                </a:rPr>
                <a:t>左側の力の釣り合いから：　</a:t>
              </a:r>
              <a:endParaRPr lang="en-US" altLang="ja-JP" sz="18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00" name="オブジェクト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4970186"/>
                </p:ext>
              </p:extLst>
            </p:nvPr>
          </p:nvGraphicFramePr>
          <p:xfrm>
            <a:off x="3646488" y="6288590"/>
            <a:ext cx="1657350" cy="617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41" name="Equation" r:id="rId6" imgW="1054080" imgH="393480" progId="Equation.DSMT4">
                    <p:embed/>
                  </p:oleObj>
                </mc:Choice>
                <mc:Fallback>
                  <p:oleObj name="Equation" r:id="rId6" imgW="1054080" imgH="393480" progId="Equation.DSMT4">
                    <p:embed/>
                    <p:pic>
                      <p:nvPicPr>
                        <p:cNvPr id="100" name="オブジェクト 9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646488" y="6288590"/>
                          <a:ext cx="1657350" cy="617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6" name="フリーフォーム 95"/>
          <p:cNvSpPr/>
          <p:nvPr/>
        </p:nvSpPr>
        <p:spPr>
          <a:xfrm>
            <a:off x="983559" y="5324579"/>
            <a:ext cx="2508320" cy="103683"/>
          </a:xfrm>
          <a:custGeom>
            <a:avLst/>
            <a:gdLst>
              <a:gd name="connsiteX0" fmla="*/ 0 w 1493520"/>
              <a:gd name="connsiteY0" fmla="*/ 0 h 254000"/>
              <a:gd name="connsiteX1" fmla="*/ 10160 w 1493520"/>
              <a:gd name="connsiteY1" fmla="*/ 254000 h 254000"/>
              <a:gd name="connsiteX2" fmla="*/ 1493520 w 1493520"/>
              <a:gd name="connsiteY2" fmla="*/ 254000 h 254000"/>
              <a:gd name="connsiteX3" fmla="*/ 1493520 w 1493520"/>
              <a:gd name="connsiteY3" fmla="*/ 1016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520" h="254000">
                <a:moveTo>
                  <a:pt x="0" y="0"/>
                </a:moveTo>
                <a:lnTo>
                  <a:pt x="10160" y="254000"/>
                </a:lnTo>
                <a:lnTo>
                  <a:pt x="1493520" y="254000"/>
                </a:lnTo>
                <a:lnTo>
                  <a:pt x="1493520" y="1016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2" name="直線コネクタ 101"/>
          <p:cNvCxnSpPr/>
          <p:nvPr/>
        </p:nvCxnSpPr>
        <p:spPr>
          <a:xfrm>
            <a:off x="945021" y="5128727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114"/>
          <p:cNvSpPr txBox="1">
            <a:spLocks noChangeArrowheads="1"/>
          </p:cNvSpPr>
          <p:nvPr/>
        </p:nvSpPr>
        <p:spPr bwMode="auto">
          <a:xfrm>
            <a:off x="1259632" y="5349862"/>
            <a:ext cx="1012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x, ξ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104" name="直線コネクタ 103"/>
          <p:cNvCxnSpPr/>
          <p:nvPr/>
        </p:nvCxnSpPr>
        <p:spPr>
          <a:xfrm rot="16200000">
            <a:off x="416663" y="4682819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114"/>
          <p:cNvSpPr txBox="1">
            <a:spLocks noChangeArrowheads="1"/>
          </p:cNvSpPr>
          <p:nvPr/>
        </p:nvSpPr>
        <p:spPr bwMode="auto">
          <a:xfrm>
            <a:off x="328125" y="3568135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106" name="直線コネクタ 105"/>
          <p:cNvCxnSpPr/>
          <p:nvPr/>
        </p:nvCxnSpPr>
        <p:spPr>
          <a:xfrm flipV="1">
            <a:off x="945528" y="4014839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Box 114"/>
          <p:cNvSpPr txBox="1">
            <a:spLocks noChangeArrowheads="1"/>
          </p:cNvSpPr>
          <p:nvPr/>
        </p:nvSpPr>
        <p:spPr bwMode="auto">
          <a:xfrm>
            <a:off x="1490517" y="3762786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108" name="直線コネクタ 107"/>
          <p:cNvCxnSpPr/>
          <p:nvPr/>
        </p:nvCxnSpPr>
        <p:spPr>
          <a:xfrm>
            <a:off x="1471155" y="4217179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2083781" y="4217179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楕円 83"/>
          <p:cNvSpPr/>
          <p:nvPr/>
        </p:nvSpPr>
        <p:spPr>
          <a:xfrm>
            <a:off x="7689610" y="5068806"/>
            <a:ext cx="107003" cy="10700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090ECC7A-7BE6-4FB4-8AD6-9017497317E9}"/>
              </a:ext>
            </a:extLst>
          </p:cNvPr>
          <p:cNvCxnSpPr>
            <a:cxnSpLocks/>
          </p:cNvCxnSpPr>
          <p:nvPr/>
        </p:nvCxnSpPr>
        <p:spPr>
          <a:xfrm flipH="1" flipV="1">
            <a:off x="3586608" y="5324579"/>
            <a:ext cx="340331" cy="3808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114">
            <a:extLst>
              <a:ext uri="{FF2B5EF4-FFF2-40B4-BE49-F238E27FC236}">
                <a16:creationId xmlns:a16="http://schemas.microsoft.com/office/drawing/2014/main" id="{B785A8D0-77CC-4399-85FD-780FACB18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994" y="5524585"/>
            <a:ext cx="15328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任意の位置</a:t>
            </a:r>
            <a:r>
              <a:rPr lang="en-US" altLang="ja-JP" sz="1800" b="1" i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39848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単純支持梁の例題（分布荷重）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/>
          <p:cNvSpPr/>
          <p:nvPr/>
        </p:nvSpPr>
        <p:spPr>
          <a:xfrm>
            <a:off x="746309" y="2420888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1" name="グループ化 110"/>
          <p:cNvGrpSpPr/>
          <p:nvPr/>
        </p:nvGrpSpPr>
        <p:grpSpPr>
          <a:xfrm rot="5400000" flipH="1">
            <a:off x="872159" y="2405038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グループ化 138"/>
          <p:cNvGrpSpPr/>
          <p:nvPr/>
        </p:nvGrpSpPr>
        <p:grpSpPr>
          <a:xfrm rot="5400000" flipH="1">
            <a:off x="7676761" y="2411573"/>
            <a:ext cx="253953" cy="1207198"/>
            <a:chOff x="5015814" y="1556792"/>
            <a:chExt cx="253953" cy="1207198"/>
          </a:xfrm>
        </p:grpSpPr>
        <p:cxnSp>
          <p:nvCxnSpPr>
            <p:cNvPr id="140" name="直線コネクタ 13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楕円 146"/>
          <p:cNvSpPr/>
          <p:nvPr/>
        </p:nvSpPr>
        <p:spPr>
          <a:xfrm>
            <a:off x="7521691" y="2424662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3875432" y="2581298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945021" y="2318389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14"/>
          <p:cNvSpPr txBox="1">
            <a:spLocks noChangeArrowheads="1"/>
          </p:cNvSpPr>
          <p:nvPr/>
        </p:nvSpPr>
        <p:spPr bwMode="auto">
          <a:xfrm>
            <a:off x="1471155" y="2348880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 rot="16200000">
            <a:off x="416663" y="1872481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14"/>
          <p:cNvSpPr txBox="1">
            <a:spLocks noChangeArrowheads="1"/>
          </p:cNvSpPr>
          <p:nvPr/>
        </p:nvSpPr>
        <p:spPr bwMode="auto">
          <a:xfrm>
            <a:off x="275663" y="1161674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>
            <a:off x="6444208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114"/>
          <p:cNvSpPr txBox="1">
            <a:spLocks noChangeArrowheads="1"/>
          </p:cNvSpPr>
          <p:nvPr/>
        </p:nvSpPr>
        <p:spPr bwMode="auto">
          <a:xfrm>
            <a:off x="5769179" y="1058777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7308304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1389969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3926939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4791035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5625163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2285640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3119768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Box 114"/>
          <p:cNvSpPr txBox="1">
            <a:spLocks noChangeArrowheads="1"/>
          </p:cNvSpPr>
          <p:nvPr/>
        </p:nvSpPr>
        <p:spPr bwMode="auto">
          <a:xfrm>
            <a:off x="222122" y="3998215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/>
              <a:t>F</a:t>
            </a:r>
            <a:endParaRPr lang="en-US" altLang="ja-JP" sz="1600" b="1" dirty="0"/>
          </a:p>
        </p:txBody>
      </p:sp>
      <p:cxnSp>
        <p:nvCxnSpPr>
          <p:cNvPr id="82" name="直線コネクタ 81"/>
          <p:cNvCxnSpPr/>
          <p:nvPr/>
        </p:nvCxnSpPr>
        <p:spPr>
          <a:xfrm>
            <a:off x="993623" y="5157192"/>
            <a:ext cx="68046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 flipV="1">
            <a:off x="963806" y="4102000"/>
            <a:ext cx="0" cy="210995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2"/>
          <p:cNvSpPr txBox="1">
            <a:spLocks noChangeArrowheads="1"/>
          </p:cNvSpPr>
          <p:nvPr/>
        </p:nvSpPr>
        <p:spPr>
          <a:xfrm>
            <a:off x="1314398" y="5870179"/>
            <a:ext cx="2808313" cy="658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S.F.D.</a:t>
            </a:r>
            <a:endParaRPr lang="ja-JP" altLang="en-US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4" name="オブジェクト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739572"/>
              </p:ext>
            </p:extLst>
          </p:nvPr>
        </p:nvGraphicFramePr>
        <p:xfrm>
          <a:off x="4548188" y="4238625"/>
          <a:ext cx="162083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3" name="Equation" r:id="rId3" imgW="876240" imgH="393480" progId="Equation.DSMT4">
                  <p:embed/>
                </p:oleObj>
              </mc:Choice>
              <mc:Fallback>
                <p:oleObj name="Equation" r:id="rId3" imgW="876240" imgH="393480" progId="Equation.DSMT4">
                  <p:embed/>
                  <p:pic>
                    <p:nvPicPr>
                      <p:cNvPr id="100" name="オブジェクト 9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8188" y="4238625"/>
                        <a:ext cx="1620837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コネクタ 3"/>
          <p:cNvCxnSpPr/>
          <p:nvPr/>
        </p:nvCxnSpPr>
        <p:spPr>
          <a:xfrm>
            <a:off x="963806" y="4410136"/>
            <a:ext cx="6806209" cy="14600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Box 114"/>
          <p:cNvSpPr txBox="1">
            <a:spLocks noChangeArrowheads="1"/>
          </p:cNvSpPr>
          <p:nvPr/>
        </p:nvSpPr>
        <p:spPr bwMode="auto">
          <a:xfrm>
            <a:off x="1017370" y="3929048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2" name="Text Box 114"/>
          <p:cNvSpPr txBox="1">
            <a:spLocks noChangeArrowheads="1"/>
          </p:cNvSpPr>
          <p:nvPr/>
        </p:nvSpPr>
        <p:spPr bwMode="auto">
          <a:xfrm>
            <a:off x="7821586" y="5719795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504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骨組構造（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Framed Structure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34" y="2996952"/>
            <a:ext cx="4831169" cy="3722679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/>
        </p:nvPicPr>
        <p:blipFill rotWithShape="1">
          <a:blip r:embed="rId3"/>
          <a:srcRect r="24771"/>
          <a:stretch/>
        </p:blipFill>
        <p:spPr>
          <a:xfrm>
            <a:off x="5652405" y="1012327"/>
            <a:ext cx="3312368" cy="5733256"/>
          </a:xfrm>
          <a:prstGeom prst="rect">
            <a:avLst/>
          </a:prstGeom>
        </p:spPr>
      </p:pic>
      <p:pic>
        <p:nvPicPr>
          <p:cNvPr id="98" name="図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469" y="1196752"/>
            <a:ext cx="2789635" cy="30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46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単純支持梁の例題（分布荷重）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/>
          <p:cNvSpPr/>
          <p:nvPr/>
        </p:nvSpPr>
        <p:spPr>
          <a:xfrm>
            <a:off x="746309" y="2420888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1" name="グループ化 110"/>
          <p:cNvGrpSpPr/>
          <p:nvPr/>
        </p:nvGrpSpPr>
        <p:grpSpPr>
          <a:xfrm rot="5400000" flipH="1">
            <a:off x="872159" y="2405038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グループ化 138"/>
          <p:cNvGrpSpPr/>
          <p:nvPr/>
        </p:nvGrpSpPr>
        <p:grpSpPr>
          <a:xfrm rot="5400000" flipH="1">
            <a:off x="7676761" y="2411573"/>
            <a:ext cx="253953" cy="1207198"/>
            <a:chOff x="5015814" y="1556792"/>
            <a:chExt cx="253953" cy="1207198"/>
          </a:xfrm>
        </p:grpSpPr>
        <p:cxnSp>
          <p:nvCxnSpPr>
            <p:cNvPr id="140" name="直線コネクタ 13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楕円 146"/>
          <p:cNvSpPr/>
          <p:nvPr/>
        </p:nvSpPr>
        <p:spPr>
          <a:xfrm>
            <a:off x="7521691" y="2424662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3875432" y="2581298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945021" y="2318389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14"/>
          <p:cNvSpPr txBox="1">
            <a:spLocks noChangeArrowheads="1"/>
          </p:cNvSpPr>
          <p:nvPr/>
        </p:nvSpPr>
        <p:spPr bwMode="auto">
          <a:xfrm>
            <a:off x="1471155" y="2348880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 rot="16200000">
            <a:off x="416663" y="1872481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14"/>
          <p:cNvSpPr txBox="1">
            <a:spLocks noChangeArrowheads="1"/>
          </p:cNvSpPr>
          <p:nvPr/>
        </p:nvSpPr>
        <p:spPr bwMode="auto">
          <a:xfrm>
            <a:off x="275663" y="1161674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>
            <a:off x="6444208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114"/>
          <p:cNvSpPr txBox="1">
            <a:spLocks noChangeArrowheads="1"/>
          </p:cNvSpPr>
          <p:nvPr/>
        </p:nvSpPr>
        <p:spPr bwMode="auto">
          <a:xfrm>
            <a:off x="5769179" y="1058777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7308304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1389969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3926939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4791035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5625163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2285640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3119768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951620" y="4847156"/>
            <a:ext cx="2540259" cy="219798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/>
          <p:cNvSpPr/>
          <p:nvPr/>
        </p:nvSpPr>
        <p:spPr>
          <a:xfrm>
            <a:off x="746309" y="5063180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8" name="グループ化 57"/>
          <p:cNvGrpSpPr/>
          <p:nvPr/>
        </p:nvGrpSpPr>
        <p:grpSpPr>
          <a:xfrm rot="5400000" flipH="1">
            <a:off x="872159" y="5047330"/>
            <a:ext cx="253953" cy="1207198"/>
            <a:chOff x="5015814" y="1556792"/>
            <a:chExt cx="253953" cy="1207198"/>
          </a:xfrm>
        </p:grpSpPr>
        <p:cxnSp>
          <p:nvCxnSpPr>
            <p:cNvPr id="59" name="直線コネクタ 58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グループ化 65"/>
          <p:cNvGrpSpPr/>
          <p:nvPr/>
        </p:nvGrpSpPr>
        <p:grpSpPr>
          <a:xfrm rot="5400000" flipH="1">
            <a:off x="7676761" y="5053865"/>
            <a:ext cx="253953" cy="1207198"/>
            <a:chOff x="5015814" y="1556792"/>
            <a:chExt cx="253953" cy="1207198"/>
          </a:xfrm>
        </p:grpSpPr>
        <p:cxnSp>
          <p:nvCxnSpPr>
            <p:cNvPr id="67" name="直線コネクタ 66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楕円 73"/>
          <p:cNvSpPr/>
          <p:nvPr/>
        </p:nvSpPr>
        <p:spPr>
          <a:xfrm>
            <a:off x="7521691" y="5066954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3674314" y="4843382"/>
            <a:ext cx="4063373" cy="207701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Text Box 114"/>
          <p:cNvSpPr txBox="1">
            <a:spLocks noChangeArrowheads="1"/>
          </p:cNvSpPr>
          <p:nvPr/>
        </p:nvSpPr>
        <p:spPr bwMode="auto">
          <a:xfrm>
            <a:off x="1330138" y="3308212"/>
            <a:ext cx="6324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任意の</a:t>
            </a:r>
            <a:r>
              <a:rPr lang="en-US" altLang="ja-JP" sz="2000" b="1" i="1" dirty="0">
                <a:solidFill>
                  <a:srgbClr val="FF0000"/>
                </a:solidFill>
              </a:rPr>
              <a:t>x</a:t>
            </a:r>
            <a:r>
              <a:rPr lang="ja-JP" altLang="en-US" sz="2000" b="1" dirty="0">
                <a:solidFill>
                  <a:srgbClr val="FF0000"/>
                </a:solidFill>
              </a:rPr>
              <a:t>地点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の</a:t>
            </a:r>
            <a:r>
              <a:rPr lang="ja-JP" altLang="en-US" sz="2000" b="1" dirty="0">
                <a:solidFill>
                  <a:srgbClr val="FF0000"/>
                </a:solidFill>
              </a:rPr>
              <a:t>曲げモーメント</a:t>
            </a:r>
            <a:r>
              <a:rPr lang="en-US" altLang="ja-JP" sz="2000" b="1" dirty="0">
                <a:solidFill>
                  <a:srgbClr val="FF0000"/>
                </a:solidFill>
              </a:rPr>
              <a:t>M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を考えると</a:t>
            </a:r>
            <a:r>
              <a:rPr lang="ja-JP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．．．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8" name="直線コネクタ 77"/>
          <p:cNvCxnSpPr/>
          <p:nvPr/>
        </p:nvCxnSpPr>
        <p:spPr>
          <a:xfrm>
            <a:off x="2699792" y="4059542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14"/>
          <p:cNvSpPr txBox="1">
            <a:spLocks noChangeArrowheads="1"/>
          </p:cNvSpPr>
          <p:nvPr/>
        </p:nvSpPr>
        <p:spPr bwMode="auto">
          <a:xfrm>
            <a:off x="1197052" y="3828597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88" name="直線コネクタ 87"/>
          <p:cNvCxnSpPr/>
          <p:nvPr/>
        </p:nvCxnSpPr>
        <p:spPr>
          <a:xfrm flipV="1">
            <a:off x="945528" y="3870320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114"/>
          <p:cNvSpPr txBox="1">
            <a:spLocks noChangeArrowheads="1"/>
          </p:cNvSpPr>
          <p:nvPr/>
        </p:nvSpPr>
        <p:spPr bwMode="auto">
          <a:xfrm>
            <a:off x="214717" y="3824900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90" name="直線コネクタ 89"/>
          <p:cNvCxnSpPr/>
          <p:nvPr/>
        </p:nvCxnSpPr>
        <p:spPr>
          <a:xfrm flipV="1">
            <a:off x="7737688" y="3870320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114"/>
          <p:cNvSpPr txBox="1">
            <a:spLocks noChangeArrowheads="1"/>
          </p:cNvSpPr>
          <p:nvPr/>
        </p:nvSpPr>
        <p:spPr bwMode="auto">
          <a:xfrm>
            <a:off x="7006877" y="3824900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" name="Text Box 114"/>
          <p:cNvSpPr txBox="1">
            <a:spLocks noChangeArrowheads="1"/>
          </p:cNvSpPr>
          <p:nvPr/>
        </p:nvSpPr>
        <p:spPr bwMode="auto">
          <a:xfrm>
            <a:off x="2689427" y="4109468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93" name="Text Box 114"/>
          <p:cNvSpPr txBox="1">
            <a:spLocks noChangeArrowheads="1"/>
          </p:cNvSpPr>
          <p:nvPr/>
        </p:nvSpPr>
        <p:spPr bwMode="auto">
          <a:xfrm>
            <a:off x="2551348" y="3827602"/>
            <a:ext cx="18552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作用，反作用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95" name="円弧 94"/>
          <p:cNvSpPr/>
          <p:nvPr/>
        </p:nvSpPr>
        <p:spPr>
          <a:xfrm>
            <a:off x="3021504" y="4621991"/>
            <a:ext cx="555976" cy="744051"/>
          </a:xfrm>
          <a:prstGeom prst="arc">
            <a:avLst>
              <a:gd name="adj1" fmla="val 16200000"/>
              <a:gd name="adj2" fmla="val 5021135"/>
            </a:avLst>
          </a:prstGeom>
          <a:noFill/>
          <a:ln w="1905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Text Box 114"/>
          <p:cNvSpPr txBox="1">
            <a:spLocks noChangeArrowheads="1"/>
          </p:cNvSpPr>
          <p:nvPr/>
        </p:nvSpPr>
        <p:spPr bwMode="auto">
          <a:xfrm>
            <a:off x="3721182" y="416992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-M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grpSp>
        <p:nvGrpSpPr>
          <p:cNvPr id="97" name="グループ化 96"/>
          <p:cNvGrpSpPr/>
          <p:nvPr/>
        </p:nvGrpSpPr>
        <p:grpSpPr>
          <a:xfrm>
            <a:off x="467544" y="5128521"/>
            <a:ext cx="7716019" cy="1635817"/>
            <a:chOff x="467544" y="5293360"/>
            <a:chExt cx="7716019" cy="1635817"/>
          </a:xfrm>
        </p:grpSpPr>
        <p:grpSp>
          <p:nvGrpSpPr>
            <p:cNvPr id="99" name="グループ化 98"/>
            <p:cNvGrpSpPr/>
            <p:nvPr/>
          </p:nvGrpSpPr>
          <p:grpSpPr>
            <a:xfrm>
              <a:off x="467544" y="5996311"/>
              <a:ext cx="7716019" cy="932866"/>
              <a:chOff x="467544" y="5996311"/>
              <a:chExt cx="7716019" cy="932866"/>
            </a:xfrm>
          </p:grpSpPr>
          <p:graphicFrame>
            <p:nvGraphicFramePr>
              <p:cNvPr id="101" name="オブジェクト 10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73705226"/>
                  </p:ext>
                </p:extLst>
              </p:nvPr>
            </p:nvGraphicFramePr>
            <p:xfrm>
              <a:off x="539750" y="6341802"/>
              <a:ext cx="3459163" cy="587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0" name="Equation" r:id="rId3" imgW="1942920" imgH="330120" progId="Equation.DSMT4">
                      <p:embed/>
                    </p:oleObj>
                  </mc:Choice>
                  <mc:Fallback>
                    <p:oleObj name="Equation" r:id="rId3" imgW="1942920" imgH="330120" progId="Equation.DSMT4">
                      <p:embed/>
                      <p:pic>
                        <p:nvPicPr>
                          <p:cNvPr id="109" name="オブジェクト 108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539750" y="6341802"/>
                            <a:ext cx="3459163" cy="5873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" name="Text Box 114"/>
              <p:cNvSpPr txBox="1">
                <a:spLocks noChangeArrowheads="1"/>
              </p:cNvSpPr>
              <p:nvPr/>
            </p:nvSpPr>
            <p:spPr bwMode="auto">
              <a:xfrm>
                <a:off x="467544" y="5996311"/>
                <a:ext cx="558953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ja-JP" altLang="en-US" sz="1800" b="1" dirty="0">
                    <a:solidFill>
                      <a:srgbClr val="FF0000"/>
                    </a:solidFill>
                  </a:rPr>
                  <a:t>左側の梁の，赤い点周りのモーメントの釣り合いから：</a:t>
                </a:r>
                <a:endParaRPr lang="en-US" altLang="ja-JP" sz="1800" b="1" dirty="0">
                  <a:solidFill>
                    <a:srgbClr val="FF0000"/>
                  </a:solidFill>
                </a:endParaRPr>
              </a:p>
            </p:txBody>
          </p:sp>
          <p:graphicFrame>
            <p:nvGraphicFramePr>
              <p:cNvPr id="103" name="オブジェクト 10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6326560"/>
                  </p:ext>
                </p:extLst>
              </p:nvPr>
            </p:nvGraphicFramePr>
            <p:xfrm>
              <a:off x="6516688" y="6206864"/>
              <a:ext cx="1666875" cy="646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1" name="Equation" r:id="rId5" imgW="1015920" imgH="393480" progId="Equation.DSMT4">
                      <p:embed/>
                    </p:oleObj>
                  </mc:Choice>
                  <mc:Fallback>
                    <p:oleObj name="Equation" r:id="rId5" imgW="1015920" imgH="393480" progId="Equation.DSMT4">
                      <p:embed/>
                      <p:pic>
                        <p:nvPicPr>
                          <p:cNvPr id="112" name="オブジェクト 111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516688" y="6206864"/>
                            <a:ext cx="1666875" cy="6461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" name="Text Box 114"/>
              <p:cNvSpPr txBox="1">
                <a:spLocks noChangeArrowheads="1"/>
              </p:cNvSpPr>
              <p:nvPr/>
            </p:nvSpPr>
            <p:spPr bwMode="auto">
              <a:xfrm>
                <a:off x="3926939" y="6430494"/>
                <a:ext cx="184224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ja-JP" altLang="en-US" sz="1800" b="1" dirty="0">
                    <a:solidFill>
                      <a:srgbClr val="FF0000"/>
                    </a:solidFill>
                  </a:rPr>
                  <a:t>曲げモーメント：</a:t>
                </a:r>
                <a:endParaRPr lang="en-US" altLang="ja-JP" sz="1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0" name="フリーフォーム 99"/>
            <p:cNvSpPr/>
            <p:nvPr/>
          </p:nvSpPr>
          <p:spPr>
            <a:xfrm>
              <a:off x="2699792" y="5293360"/>
              <a:ext cx="1493520" cy="140615"/>
            </a:xfrm>
            <a:custGeom>
              <a:avLst/>
              <a:gdLst>
                <a:gd name="connsiteX0" fmla="*/ 0 w 1493520"/>
                <a:gd name="connsiteY0" fmla="*/ 0 h 254000"/>
                <a:gd name="connsiteX1" fmla="*/ 10160 w 1493520"/>
                <a:gd name="connsiteY1" fmla="*/ 254000 h 254000"/>
                <a:gd name="connsiteX2" fmla="*/ 1493520 w 1493520"/>
                <a:gd name="connsiteY2" fmla="*/ 254000 h 254000"/>
                <a:gd name="connsiteX3" fmla="*/ 1493520 w 1493520"/>
                <a:gd name="connsiteY3" fmla="*/ 1016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520" h="254000">
                  <a:moveTo>
                    <a:pt x="0" y="0"/>
                  </a:moveTo>
                  <a:lnTo>
                    <a:pt x="10160" y="254000"/>
                  </a:lnTo>
                  <a:lnTo>
                    <a:pt x="1493520" y="254000"/>
                  </a:lnTo>
                  <a:lnTo>
                    <a:pt x="1493520" y="1016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5" name="楕円 104"/>
          <p:cNvSpPr/>
          <p:nvPr/>
        </p:nvSpPr>
        <p:spPr>
          <a:xfrm>
            <a:off x="3424832" y="4903825"/>
            <a:ext cx="107003" cy="10700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楕円 105"/>
          <p:cNvSpPr/>
          <p:nvPr/>
        </p:nvSpPr>
        <p:spPr>
          <a:xfrm>
            <a:off x="3632717" y="4903967"/>
            <a:ext cx="107003" cy="10700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7" name="直線コネクタ 106"/>
          <p:cNvCxnSpPr/>
          <p:nvPr/>
        </p:nvCxnSpPr>
        <p:spPr>
          <a:xfrm>
            <a:off x="965413" y="4988235"/>
            <a:ext cx="2526466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 Box 114"/>
          <p:cNvSpPr txBox="1">
            <a:spLocks noChangeArrowheads="1"/>
          </p:cNvSpPr>
          <p:nvPr/>
        </p:nvSpPr>
        <p:spPr bwMode="auto">
          <a:xfrm>
            <a:off x="2744722" y="447685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1600" b="1" i="1" dirty="0">
              <a:solidFill>
                <a:srgbClr val="FF0000"/>
              </a:solidFill>
            </a:endParaRPr>
          </a:p>
        </p:txBody>
      </p:sp>
      <p:sp>
        <p:nvSpPr>
          <p:cNvPr id="112" name="円弧 111"/>
          <p:cNvSpPr/>
          <p:nvPr/>
        </p:nvSpPr>
        <p:spPr>
          <a:xfrm flipH="1">
            <a:off x="3604072" y="4611943"/>
            <a:ext cx="555976" cy="744051"/>
          </a:xfrm>
          <a:prstGeom prst="arc">
            <a:avLst>
              <a:gd name="adj1" fmla="val 16200000"/>
              <a:gd name="adj2" fmla="val 5021135"/>
            </a:avLst>
          </a:prstGeom>
          <a:noFill/>
          <a:ln w="1905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3" name="直線コネクタ 112"/>
          <p:cNvCxnSpPr/>
          <p:nvPr/>
        </p:nvCxnSpPr>
        <p:spPr>
          <a:xfrm>
            <a:off x="2056606" y="4059542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>
            <a:off x="1412877" y="4059542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正方形/長方形 114"/>
          <p:cNvSpPr/>
          <p:nvPr/>
        </p:nvSpPr>
        <p:spPr>
          <a:xfrm>
            <a:off x="2077895" y="4827247"/>
            <a:ext cx="117841" cy="237953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Text Box 114"/>
          <p:cNvSpPr txBox="1">
            <a:spLocks noChangeArrowheads="1"/>
          </p:cNvSpPr>
          <p:nvPr/>
        </p:nvSpPr>
        <p:spPr bwMode="auto">
          <a:xfrm>
            <a:off x="1880626" y="4418126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2000" b="1" i="1" dirty="0" err="1"/>
              <a:t>dξ</a:t>
            </a:r>
            <a:endParaRPr lang="en-US" altLang="ja-JP" sz="2000" b="1" i="1" dirty="0"/>
          </a:p>
        </p:txBody>
      </p:sp>
      <p:cxnSp>
        <p:nvCxnSpPr>
          <p:cNvPr id="117" name="直線コネクタ 116"/>
          <p:cNvCxnSpPr>
            <a:endCxn id="115" idx="1"/>
          </p:cNvCxnSpPr>
          <p:nvPr/>
        </p:nvCxnSpPr>
        <p:spPr>
          <a:xfrm flipV="1">
            <a:off x="951620" y="4946224"/>
            <a:ext cx="1126275" cy="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Box 114"/>
          <p:cNvSpPr txBox="1">
            <a:spLocks noChangeArrowheads="1"/>
          </p:cNvSpPr>
          <p:nvPr/>
        </p:nvSpPr>
        <p:spPr bwMode="auto">
          <a:xfrm>
            <a:off x="1677050" y="5082618"/>
            <a:ext cx="4227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2000" b="1" i="1" dirty="0"/>
              <a:t>ξ</a:t>
            </a:r>
          </a:p>
        </p:txBody>
      </p: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36641443-4B15-43F9-8B95-46CF92AFD370}"/>
              </a:ext>
            </a:extLst>
          </p:cNvPr>
          <p:cNvCxnSpPr>
            <a:cxnSpLocks/>
          </p:cNvCxnSpPr>
          <p:nvPr/>
        </p:nvCxnSpPr>
        <p:spPr>
          <a:xfrm flipH="1" flipV="1">
            <a:off x="3678627" y="5101336"/>
            <a:ext cx="340331" cy="3808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114">
            <a:extLst>
              <a:ext uri="{FF2B5EF4-FFF2-40B4-BE49-F238E27FC236}">
                <a16:creationId xmlns:a16="http://schemas.microsoft.com/office/drawing/2014/main" id="{45F84065-6E27-4760-A871-EAE01C81A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298" y="5341080"/>
            <a:ext cx="15328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任意の位置</a:t>
            </a:r>
            <a:r>
              <a:rPr lang="en-US" altLang="ja-JP" sz="1800" b="1" i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885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単純支持梁の例題（分布荷重）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/>
          <p:cNvSpPr/>
          <p:nvPr/>
        </p:nvSpPr>
        <p:spPr>
          <a:xfrm>
            <a:off x="746309" y="2420888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1" name="グループ化 110"/>
          <p:cNvGrpSpPr/>
          <p:nvPr/>
        </p:nvGrpSpPr>
        <p:grpSpPr>
          <a:xfrm rot="5400000" flipH="1">
            <a:off x="872159" y="2405038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グループ化 138"/>
          <p:cNvGrpSpPr/>
          <p:nvPr/>
        </p:nvGrpSpPr>
        <p:grpSpPr>
          <a:xfrm rot="5400000" flipH="1">
            <a:off x="7676761" y="2411573"/>
            <a:ext cx="253953" cy="1207198"/>
            <a:chOff x="5015814" y="1556792"/>
            <a:chExt cx="253953" cy="1207198"/>
          </a:xfrm>
        </p:grpSpPr>
        <p:cxnSp>
          <p:nvCxnSpPr>
            <p:cNvPr id="140" name="直線コネクタ 13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楕円 146"/>
          <p:cNvSpPr/>
          <p:nvPr/>
        </p:nvSpPr>
        <p:spPr>
          <a:xfrm>
            <a:off x="7521691" y="2424662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3875432" y="2581298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945021" y="2318389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14"/>
          <p:cNvSpPr txBox="1">
            <a:spLocks noChangeArrowheads="1"/>
          </p:cNvSpPr>
          <p:nvPr/>
        </p:nvSpPr>
        <p:spPr bwMode="auto">
          <a:xfrm>
            <a:off x="1471155" y="2348880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 rot="16200000">
            <a:off x="416663" y="1872481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14"/>
          <p:cNvSpPr txBox="1">
            <a:spLocks noChangeArrowheads="1"/>
          </p:cNvSpPr>
          <p:nvPr/>
        </p:nvSpPr>
        <p:spPr bwMode="auto">
          <a:xfrm>
            <a:off x="275663" y="1161674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>
            <a:off x="6444208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114"/>
          <p:cNvSpPr txBox="1">
            <a:spLocks noChangeArrowheads="1"/>
          </p:cNvSpPr>
          <p:nvPr/>
        </p:nvSpPr>
        <p:spPr bwMode="auto">
          <a:xfrm>
            <a:off x="5769179" y="1058777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7308304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1389969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3926939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4791035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5625163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2285640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3119768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114"/>
          <p:cNvSpPr txBox="1">
            <a:spLocks noChangeArrowheads="1"/>
          </p:cNvSpPr>
          <p:nvPr/>
        </p:nvSpPr>
        <p:spPr bwMode="auto">
          <a:xfrm>
            <a:off x="222122" y="3998215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/>
              <a:t>M</a:t>
            </a:r>
            <a:endParaRPr lang="en-US" altLang="ja-JP" sz="1600" b="1" dirty="0"/>
          </a:p>
        </p:txBody>
      </p:sp>
      <p:sp>
        <p:nvSpPr>
          <p:cNvPr id="87" name="Text Box 114"/>
          <p:cNvSpPr txBox="1">
            <a:spLocks noChangeArrowheads="1"/>
          </p:cNvSpPr>
          <p:nvPr/>
        </p:nvSpPr>
        <p:spPr bwMode="auto">
          <a:xfrm>
            <a:off x="176259" y="3602994"/>
            <a:ext cx="33156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曲げモーメント</a:t>
            </a:r>
            <a:r>
              <a:rPr lang="en-US" altLang="ja-JP" sz="1600" b="1" dirty="0">
                <a:solidFill>
                  <a:srgbClr val="FF0000"/>
                </a:solidFill>
              </a:rPr>
              <a:t>M</a:t>
            </a:r>
            <a:r>
              <a:rPr lang="ja-JP" altLang="en-US" sz="1600" b="1" dirty="0">
                <a:solidFill>
                  <a:srgbClr val="FF0000"/>
                </a:solidFill>
              </a:rPr>
              <a:t>の分布を描くと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94" name="直線コネクタ 93"/>
          <p:cNvCxnSpPr/>
          <p:nvPr/>
        </p:nvCxnSpPr>
        <p:spPr>
          <a:xfrm>
            <a:off x="965413" y="4102000"/>
            <a:ext cx="68046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963806" y="4102000"/>
            <a:ext cx="0" cy="210995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2"/>
          <p:cNvSpPr txBox="1">
            <a:spLocks noChangeArrowheads="1"/>
          </p:cNvSpPr>
          <p:nvPr/>
        </p:nvSpPr>
        <p:spPr>
          <a:xfrm>
            <a:off x="1314399" y="5870179"/>
            <a:ext cx="1673426" cy="658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B.M.D.</a:t>
            </a:r>
            <a:endParaRPr lang="ja-JP" altLang="en-US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1" name="直線コネクタ 120"/>
          <p:cNvCxnSpPr/>
          <p:nvPr/>
        </p:nvCxnSpPr>
        <p:spPr>
          <a:xfrm>
            <a:off x="957711" y="4114576"/>
            <a:ext cx="716128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 Box 114"/>
          <p:cNvSpPr txBox="1">
            <a:spLocks noChangeArrowheads="1"/>
          </p:cNvSpPr>
          <p:nvPr/>
        </p:nvSpPr>
        <p:spPr bwMode="auto">
          <a:xfrm>
            <a:off x="7612017" y="4199342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1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24" name="オブジェクト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125092"/>
              </p:ext>
            </p:extLst>
          </p:nvPr>
        </p:nvGraphicFramePr>
        <p:xfrm>
          <a:off x="4941888" y="5856288"/>
          <a:ext cx="383381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3" name="Equation" r:id="rId3" imgW="2336760" imgH="419040" progId="Equation.DSMT4">
                  <p:embed/>
                </p:oleObj>
              </mc:Choice>
              <mc:Fallback>
                <p:oleObj name="Equation" r:id="rId3" imgW="2336760" imgH="419040" progId="Equation.DSMT4">
                  <p:embed/>
                  <p:pic>
                    <p:nvPicPr>
                      <p:cNvPr id="103" name="オブジェクト 10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1888" y="5856288"/>
                        <a:ext cx="3833812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オブジェクト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708828"/>
              </p:ext>
            </p:extLst>
          </p:nvPr>
        </p:nvGraphicFramePr>
        <p:xfrm>
          <a:off x="3875432" y="4103900"/>
          <a:ext cx="66675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4" name="Equation" r:id="rId5" imgW="406080" imgH="393480" progId="Equation.DSMT4">
                  <p:embed/>
                </p:oleObj>
              </mc:Choice>
              <mc:Fallback>
                <p:oleObj name="Equation" r:id="rId5" imgW="406080" imgH="393480" progId="Equation.DSMT4">
                  <p:embed/>
                  <p:pic>
                    <p:nvPicPr>
                      <p:cNvPr id="124" name="オブジェクト 1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5432" y="4103900"/>
                        <a:ext cx="666750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オブジェクト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430928"/>
              </p:ext>
            </p:extLst>
          </p:nvPr>
        </p:nvGraphicFramePr>
        <p:xfrm>
          <a:off x="3671280" y="5439419"/>
          <a:ext cx="10414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5" name="Equation" r:id="rId7" imgW="634680" imgH="419040" progId="Equation.DSMT4">
                  <p:embed/>
                </p:oleObj>
              </mc:Choice>
              <mc:Fallback>
                <p:oleObj name="Equation" r:id="rId7" imgW="634680" imgH="419040" progId="Equation.DSMT4">
                  <p:embed/>
                  <p:pic>
                    <p:nvPicPr>
                      <p:cNvPr id="124" name="オブジェクト 12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71280" y="5439419"/>
                        <a:ext cx="1041400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フリーフォーム 2"/>
          <p:cNvSpPr/>
          <p:nvPr/>
        </p:nvSpPr>
        <p:spPr>
          <a:xfrm>
            <a:off x="964642" y="4089680"/>
            <a:ext cx="6762540" cy="1344626"/>
          </a:xfrm>
          <a:custGeom>
            <a:avLst/>
            <a:gdLst>
              <a:gd name="connsiteX0" fmla="*/ 0 w 6762540"/>
              <a:gd name="connsiteY0" fmla="*/ 10048 h 1426969"/>
              <a:gd name="connsiteX1" fmla="*/ 1738365 w 6762540"/>
              <a:gd name="connsiteY1" fmla="*/ 984739 h 1426969"/>
              <a:gd name="connsiteX2" fmla="*/ 3416439 w 6762540"/>
              <a:gd name="connsiteY2" fmla="*/ 1426866 h 1426969"/>
              <a:gd name="connsiteX3" fmla="*/ 4953837 w 6762540"/>
              <a:gd name="connsiteY3" fmla="*/ 1014884 h 1426969"/>
              <a:gd name="connsiteX4" fmla="*/ 6762540 w 6762540"/>
              <a:gd name="connsiteY4" fmla="*/ 0 h 142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540" h="1426969">
                <a:moveTo>
                  <a:pt x="0" y="10048"/>
                </a:moveTo>
                <a:cubicBezTo>
                  <a:pt x="584479" y="379325"/>
                  <a:pt x="1168959" y="748603"/>
                  <a:pt x="1738365" y="984739"/>
                </a:cubicBezTo>
                <a:cubicBezTo>
                  <a:pt x="2307771" y="1220875"/>
                  <a:pt x="2880527" y="1421842"/>
                  <a:pt x="3416439" y="1426866"/>
                </a:cubicBezTo>
                <a:cubicBezTo>
                  <a:pt x="3952351" y="1431890"/>
                  <a:pt x="4396153" y="1252695"/>
                  <a:pt x="4953837" y="1014884"/>
                </a:cubicBezTo>
                <a:cubicBezTo>
                  <a:pt x="5511521" y="777073"/>
                  <a:pt x="6137030" y="388536"/>
                  <a:pt x="676254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265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片持ち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梁（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Cantilever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6012160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14"/>
          <p:cNvSpPr txBox="1">
            <a:spLocks noChangeArrowheads="1"/>
          </p:cNvSpPr>
          <p:nvPr/>
        </p:nvSpPr>
        <p:spPr bwMode="auto">
          <a:xfrm>
            <a:off x="5337131" y="1058777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grpSp>
        <p:nvGrpSpPr>
          <p:cNvPr id="111" name="グループ化 110"/>
          <p:cNvGrpSpPr/>
          <p:nvPr/>
        </p:nvGrpSpPr>
        <p:grpSpPr>
          <a:xfrm rot="10800000" flipV="1">
            <a:off x="7685383" y="1758069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 Box 114"/>
          <p:cNvSpPr txBox="1">
            <a:spLocks noChangeArrowheads="1"/>
          </p:cNvSpPr>
          <p:nvPr/>
        </p:nvSpPr>
        <p:spPr bwMode="auto">
          <a:xfrm>
            <a:off x="657106" y="3212976"/>
            <a:ext cx="6219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ja-JP" altLang="en-US" sz="2000" b="1" dirty="0" err="1"/>
              <a:t>．</a:t>
            </a:r>
            <a:r>
              <a:rPr lang="ja-JP" altLang="en-US" sz="2000" b="1" dirty="0"/>
              <a:t>分布荷重</a:t>
            </a:r>
            <a:r>
              <a:rPr lang="en-US" altLang="ja-JP" sz="2000" b="1" dirty="0"/>
              <a:t>w</a:t>
            </a:r>
            <a:r>
              <a:rPr lang="ja-JP" altLang="en-US" sz="2000" b="1" dirty="0"/>
              <a:t>を受ける長さ</a:t>
            </a:r>
            <a:r>
              <a:rPr lang="en-US" altLang="ja-JP" sz="2000" b="1" dirty="0"/>
              <a:t>L</a:t>
            </a:r>
            <a:r>
              <a:rPr lang="ja-JP" altLang="en-US" sz="2000" b="1" dirty="0"/>
              <a:t>の片持ち梁</a:t>
            </a:r>
            <a:endParaRPr lang="en-US" altLang="ja-JP" sz="2000" b="1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6876256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957921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494891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4358987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193115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853592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687720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114"/>
          <p:cNvSpPr txBox="1">
            <a:spLocks noChangeArrowheads="1"/>
          </p:cNvSpPr>
          <p:nvPr/>
        </p:nvSpPr>
        <p:spPr bwMode="auto">
          <a:xfrm>
            <a:off x="4070955" y="2556763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35" name="直線コネクタ 34"/>
          <p:cNvCxnSpPr>
            <a:cxnSpLocks/>
          </p:cNvCxnSpPr>
          <p:nvPr/>
        </p:nvCxnSpPr>
        <p:spPr>
          <a:xfrm>
            <a:off x="951620" y="5436586"/>
            <a:ext cx="1126275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14"/>
          <p:cNvSpPr txBox="1">
            <a:spLocks noChangeArrowheads="1"/>
          </p:cNvSpPr>
          <p:nvPr/>
        </p:nvSpPr>
        <p:spPr bwMode="auto">
          <a:xfrm>
            <a:off x="2627784" y="5296354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b="1" i="1" dirty="0"/>
              <a:t>x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951620" y="4879313"/>
            <a:ext cx="1964196" cy="237953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2987824" y="4879315"/>
            <a:ext cx="4824536" cy="237952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/>
          <p:cNvCxnSpPr/>
          <p:nvPr/>
        </p:nvCxnSpPr>
        <p:spPr>
          <a:xfrm>
            <a:off x="957921" y="4038466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1724561" y="4038466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2368493" y="4038466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1148497" y="3718285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3038812" y="4245127"/>
            <a:ext cx="0" cy="784691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14"/>
          <p:cNvSpPr txBox="1">
            <a:spLocks noChangeArrowheads="1"/>
          </p:cNvSpPr>
          <p:nvPr/>
        </p:nvSpPr>
        <p:spPr bwMode="auto">
          <a:xfrm>
            <a:off x="2267743" y="4310337"/>
            <a:ext cx="648073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F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47" name="Text Box 114"/>
          <p:cNvSpPr txBox="1">
            <a:spLocks noChangeArrowheads="1"/>
          </p:cNvSpPr>
          <p:nvPr/>
        </p:nvSpPr>
        <p:spPr bwMode="auto">
          <a:xfrm>
            <a:off x="2847884" y="4317487"/>
            <a:ext cx="648073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-F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48" name="Text Box 114"/>
          <p:cNvSpPr txBox="1">
            <a:spLocks noChangeArrowheads="1"/>
          </p:cNvSpPr>
          <p:nvPr/>
        </p:nvSpPr>
        <p:spPr bwMode="auto">
          <a:xfrm>
            <a:off x="2300625" y="3812232"/>
            <a:ext cx="1737509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作用，反作用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grpSp>
        <p:nvGrpSpPr>
          <p:cNvPr id="50" name="グループ化 49"/>
          <p:cNvGrpSpPr/>
          <p:nvPr/>
        </p:nvGrpSpPr>
        <p:grpSpPr>
          <a:xfrm>
            <a:off x="657105" y="5815603"/>
            <a:ext cx="6219150" cy="912222"/>
            <a:chOff x="710662" y="5986151"/>
            <a:chExt cx="3509838" cy="912222"/>
          </a:xfrm>
        </p:grpSpPr>
        <p:graphicFrame>
          <p:nvGraphicFramePr>
            <p:cNvPr id="52" name="オブジェクト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027440"/>
                </p:ext>
              </p:extLst>
            </p:nvPr>
          </p:nvGraphicFramePr>
          <p:xfrm>
            <a:off x="1135396" y="6288773"/>
            <a:ext cx="1946837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38" name="Equation" r:id="rId3" imgW="1054080" imgH="330120" progId="Equation.DSMT4">
                    <p:embed/>
                  </p:oleObj>
                </mc:Choice>
                <mc:Fallback>
                  <p:oleObj name="Equation" r:id="rId3" imgW="1054080" imgH="330120" progId="Equation.DSMT4">
                    <p:embed/>
                    <p:pic>
                      <p:nvPicPr>
                        <p:cNvPr id="102" name="オブジェクト 10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35396" y="6288773"/>
                          <a:ext cx="1946837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Text Box 114"/>
            <p:cNvSpPr txBox="1">
              <a:spLocks noChangeArrowheads="1"/>
            </p:cNvSpPr>
            <p:nvPr/>
          </p:nvSpPr>
          <p:spPr bwMode="auto">
            <a:xfrm>
              <a:off x="710662" y="5986151"/>
              <a:ext cx="35098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2000" b="1" dirty="0">
                  <a:solidFill>
                    <a:srgbClr val="FF0000"/>
                  </a:solidFill>
                </a:rPr>
                <a:t>左側の力の釣り合いから，位置</a:t>
              </a:r>
              <a:r>
                <a:rPr lang="en-US" altLang="ja-JP" sz="2000" b="1" dirty="0">
                  <a:solidFill>
                    <a:srgbClr val="FF0000"/>
                  </a:solidFill>
                </a:rPr>
                <a:t>x</a:t>
              </a:r>
              <a:r>
                <a:rPr lang="ja-JP" altLang="en-US" sz="2000" b="1" dirty="0">
                  <a:solidFill>
                    <a:srgbClr val="FF0000"/>
                  </a:solidFill>
                </a:rPr>
                <a:t>のせん断力を</a:t>
              </a:r>
              <a:r>
                <a:rPr lang="en-US" altLang="ja-JP" sz="2000" b="1" dirty="0">
                  <a:solidFill>
                    <a:srgbClr val="FF0000"/>
                  </a:solidFill>
                </a:rPr>
                <a:t>F</a:t>
              </a:r>
              <a:r>
                <a:rPr lang="ja-JP" altLang="en-US" sz="2000" b="1" dirty="0">
                  <a:solidFill>
                    <a:srgbClr val="FF0000"/>
                  </a:solidFill>
                </a:rPr>
                <a:t>として：</a:t>
              </a:r>
              <a:endParaRPr lang="en-US" altLang="ja-JP" sz="20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56" name="オブジェクト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071759"/>
              </p:ext>
            </p:extLst>
          </p:nvPr>
        </p:nvGraphicFramePr>
        <p:xfrm>
          <a:off x="5913195" y="6205036"/>
          <a:ext cx="1316037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" name="Equation" r:id="rId5" imgW="711000" imgH="177480" progId="Equation.DSMT4">
                  <p:embed/>
                </p:oleObj>
              </mc:Choice>
              <mc:Fallback>
                <p:oleObj name="Equation" r:id="rId5" imgW="711000" imgH="177480" progId="Equation.DSMT4">
                  <p:embed/>
                  <p:pic>
                    <p:nvPicPr>
                      <p:cNvPr id="52" name="オブジェクト 5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3195" y="6205036"/>
                        <a:ext cx="1316037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グループ化 56"/>
          <p:cNvGrpSpPr/>
          <p:nvPr/>
        </p:nvGrpSpPr>
        <p:grpSpPr>
          <a:xfrm rot="10800000" flipV="1">
            <a:off x="7727423" y="4420668"/>
            <a:ext cx="253953" cy="1207198"/>
            <a:chOff x="5015814" y="1556792"/>
            <a:chExt cx="253953" cy="1207198"/>
          </a:xfrm>
        </p:grpSpPr>
        <p:cxnSp>
          <p:nvCxnSpPr>
            <p:cNvPr id="58" name="直線コネクタ 57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直線コネクタ 53"/>
          <p:cNvCxnSpPr/>
          <p:nvPr/>
        </p:nvCxnSpPr>
        <p:spPr>
          <a:xfrm>
            <a:off x="2881279" y="4245073"/>
            <a:ext cx="0" cy="784691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114">
            <a:extLst>
              <a:ext uri="{FF2B5EF4-FFF2-40B4-BE49-F238E27FC236}">
                <a16:creationId xmlns:a16="http://schemas.microsoft.com/office/drawing/2014/main" id="{3362081E-719E-40CC-A357-C3FCF6F8C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509" y="3111014"/>
            <a:ext cx="1929244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位置も回転も固定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3BF9F4F-2566-4772-AA52-A93FB9961D94}"/>
              </a:ext>
            </a:extLst>
          </p:cNvPr>
          <p:cNvCxnSpPr/>
          <p:nvPr/>
        </p:nvCxnSpPr>
        <p:spPr>
          <a:xfrm>
            <a:off x="951620" y="5308631"/>
            <a:ext cx="1964196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114">
            <a:extLst>
              <a:ext uri="{FF2B5EF4-FFF2-40B4-BE49-F238E27FC236}">
                <a16:creationId xmlns:a16="http://schemas.microsoft.com/office/drawing/2014/main" id="{544A7DCB-0E0F-4F22-B091-FA45EB44F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5373216"/>
            <a:ext cx="5403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b="1" i="1" dirty="0"/>
              <a:t> ξ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3404E024-A63F-4A17-9D21-BB003AF22677}"/>
              </a:ext>
            </a:extLst>
          </p:cNvPr>
          <p:cNvSpPr/>
          <p:nvPr/>
        </p:nvSpPr>
        <p:spPr>
          <a:xfrm>
            <a:off x="2007393" y="4879263"/>
            <a:ext cx="117841" cy="237953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Text Box 114">
            <a:extLst>
              <a:ext uri="{FF2B5EF4-FFF2-40B4-BE49-F238E27FC236}">
                <a16:creationId xmlns:a16="http://schemas.microsoft.com/office/drawing/2014/main" id="{3F9DA9A5-30BC-43B3-B44E-6FC73682E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4447575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2000" b="1" i="1" dirty="0" err="1"/>
              <a:t>dξ</a:t>
            </a:r>
            <a:endParaRPr lang="en-US" altLang="ja-JP" sz="2000" b="1" i="1" dirty="0"/>
          </a:p>
        </p:txBody>
      </p:sp>
    </p:spTree>
    <p:extLst>
      <p:ext uri="{BB962C8B-B14F-4D97-AF65-F5344CB8AC3E}">
        <p14:creationId xmlns:p14="http://schemas.microsoft.com/office/powerpoint/2010/main" val="2049176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片持ち梁（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Cantilever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6012160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14"/>
          <p:cNvSpPr txBox="1">
            <a:spLocks noChangeArrowheads="1"/>
          </p:cNvSpPr>
          <p:nvPr/>
        </p:nvSpPr>
        <p:spPr bwMode="auto">
          <a:xfrm>
            <a:off x="5337131" y="1058777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grpSp>
        <p:nvGrpSpPr>
          <p:cNvPr id="111" name="グループ化 110"/>
          <p:cNvGrpSpPr/>
          <p:nvPr/>
        </p:nvGrpSpPr>
        <p:grpSpPr>
          <a:xfrm rot="10800000" flipV="1">
            <a:off x="7685383" y="1758069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線コネクタ 25"/>
          <p:cNvCxnSpPr/>
          <p:nvPr/>
        </p:nvCxnSpPr>
        <p:spPr>
          <a:xfrm>
            <a:off x="6876256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957921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494891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4358987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193115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853592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687720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951620" y="4221088"/>
            <a:ext cx="6788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V="1">
            <a:off x="959324" y="2913123"/>
            <a:ext cx="0" cy="310633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114"/>
          <p:cNvSpPr txBox="1">
            <a:spLocks noChangeArrowheads="1"/>
          </p:cNvSpPr>
          <p:nvPr/>
        </p:nvSpPr>
        <p:spPr bwMode="auto">
          <a:xfrm>
            <a:off x="217135" y="2865050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55" name="Text Box 114"/>
          <p:cNvSpPr txBox="1">
            <a:spLocks noChangeArrowheads="1"/>
          </p:cNvSpPr>
          <p:nvPr/>
        </p:nvSpPr>
        <p:spPr bwMode="auto">
          <a:xfrm>
            <a:off x="7248329" y="3688571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65" name="オブジェクト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64051"/>
              </p:ext>
            </p:extLst>
          </p:nvPr>
        </p:nvGraphicFramePr>
        <p:xfrm>
          <a:off x="4112027" y="5220902"/>
          <a:ext cx="108108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" name="Equation" r:id="rId3" imgW="583920" imgH="177480" progId="Equation.DSMT4">
                  <p:embed/>
                </p:oleObj>
              </mc:Choice>
              <mc:Fallback>
                <p:oleObj name="Equation" r:id="rId3" imgW="583920" imgH="177480" progId="Equation.DSMT4">
                  <p:embed/>
                  <p:pic>
                    <p:nvPicPr>
                      <p:cNvPr id="56" name="オブジェクト 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2027" y="5220902"/>
                        <a:ext cx="1081088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コネクタ 6"/>
          <p:cNvCxnSpPr/>
          <p:nvPr/>
        </p:nvCxnSpPr>
        <p:spPr>
          <a:xfrm>
            <a:off x="951620" y="4221088"/>
            <a:ext cx="6733763" cy="1296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1125451" y="3399447"/>
            <a:ext cx="1286310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S.F.D.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楕円 7"/>
          <p:cNvSpPr/>
          <p:nvPr/>
        </p:nvSpPr>
        <p:spPr>
          <a:xfrm>
            <a:off x="7248329" y="1758069"/>
            <a:ext cx="691007" cy="137097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Text Box 114"/>
          <p:cNvSpPr txBox="1">
            <a:spLocks noChangeArrowheads="1"/>
          </p:cNvSpPr>
          <p:nvPr/>
        </p:nvSpPr>
        <p:spPr bwMode="auto">
          <a:xfrm>
            <a:off x="4869542" y="3382628"/>
            <a:ext cx="38196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折れるときには，だいたいここから折れる．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68" name="直線コネクタ 67"/>
          <p:cNvCxnSpPr/>
          <p:nvPr/>
        </p:nvCxnSpPr>
        <p:spPr>
          <a:xfrm flipV="1">
            <a:off x="6928405" y="2537516"/>
            <a:ext cx="667931" cy="716111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6805624" y="3759285"/>
            <a:ext cx="889159" cy="169891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オブジェクト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482971"/>
              </p:ext>
            </p:extLst>
          </p:nvPr>
        </p:nvGraphicFramePr>
        <p:xfrm>
          <a:off x="7143750" y="5624513"/>
          <a:ext cx="14112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" name="Equation" r:id="rId5" imgW="761760" imgH="228600" progId="Equation.DSMT4">
                  <p:embed/>
                </p:oleObj>
              </mc:Choice>
              <mc:Fallback>
                <p:oleObj name="Equation" r:id="rId5" imgW="761760" imgH="228600" progId="Equation.DSMT4">
                  <p:embed/>
                  <p:pic>
                    <p:nvPicPr>
                      <p:cNvPr id="65" name="オブジェクト 6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3750" y="5624513"/>
                        <a:ext cx="1411288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14"/>
          <p:cNvSpPr txBox="1">
            <a:spLocks noChangeArrowheads="1"/>
          </p:cNvSpPr>
          <p:nvPr/>
        </p:nvSpPr>
        <p:spPr bwMode="auto">
          <a:xfrm>
            <a:off x="4070955" y="2556763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67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片持ち梁（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Cantilever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6012160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14"/>
          <p:cNvSpPr txBox="1">
            <a:spLocks noChangeArrowheads="1"/>
          </p:cNvSpPr>
          <p:nvPr/>
        </p:nvSpPr>
        <p:spPr bwMode="auto">
          <a:xfrm>
            <a:off x="5337131" y="1058777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grpSp>
        <p:nvGrpSpPr>
          <p:cNvPr id="111" name="グループ化 110"/>
          <p:cNvGrpSpPr/>
          <p:nvPr/>
        </p:nvGrpSpPr>
        <p:grpSpPr>
          <a:xfrm rot="10800000" flipV="1">
            <a:off x="7685383" y="1758069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 Box 114"/>
          <p:cNvSpPr txBox="1">
            <a:spLocks noChangeArrowheads="1"/>
          </p:cNvSpPr>
          <p:nvPr/>
        </p:nvSpPr>
        <p:spPr bwMode="auto">
          <a:xfrm>
            <a:off x="657105" y="3212976"/>
            <a:ext cx="78488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ja-JP" altLang="en-US" sz="2000" b="1" dirty="0" err="1"/>
              <a:t>．</a:t>
            </a:r>
            <a:r>
              <a:rPr lang="ja-JP" altLang="en-US" sz="2000" b="1" dirty="0"/>
              <a:t>分布荷重</a:t>
            </a:r>
            <a:r>
              <a:rPr lang="en-US" altLang="ja-JP" sz="2000" b="1" dirty="0"/>
              <a:t>W</a:t>
            </a:r>
            <a:r>
              <a:rPr lang="ja-JP" altLang="en-US" sz="2000" b="1" dirty="0"/>
              <a:t>を受ける長さ</a:t>
            </a:r>
            <a:r>
              <a:rPr lang="en-US" altLang="ja-JP" sz="2000" b="1" dirty="0"/>
              <a:t>L</a:t>
            </a:r>
            <a:r>
              <a:rPr lang="ja-JP" altLang="en-US" sz="2000" b="1" dirty="0"/>
              <a:t>の片持ち梁</a:t>
            </a:r>
            <a:endParaRPr lang="en-US" altLang="ja-JP" sz="2000" b="1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6876256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957921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494891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4358987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193115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853592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687720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951620" y="5436586"/>
            <a:ext cx="1964196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14"/>
          <p:cNvSpPr txBox="1">
            <a:spLocks noChangeArrowheads="1"/>
          </p:cNvSpPr>
          <p:nvPr/>
        </p:nvSpPr>
        <p:spPr bwMode="auto">
          <a:xfrm>
            <a:off x="2411760" y="5425653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2000" b="1" i="1" dirty="0"/>
              <a:t>x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951620" y="4879313"/>
            <a:ext cx="1964196" cy="237953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3322012" y="4879315"/>
            <a:ext cx="4490348" cy="225248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/>
          <p:cNvCxnSpPr/>
          <p:nvPr/>
        </p:nvCxnSpPr>
        <p:spPr>
          <a:xfrm>
            <a:off x="957921" y="4038466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1853592" y="4038466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2687720" y="4038466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1144627" y="3928320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48" name="Text Box 114"/>
          <p:cNvSpPr txBox="1">
            <a:spLocks noChangeArrowheads="1"/>
          </p:cNvSpPr>
          <p:nvPr/>
        </p:nvSpPr>
        <p:spPr bwMode="auto">
          <a:xfrm>
            <a:off x="2119069" y="3753503"/>
            <a:ext cx="1737509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作用，反作用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grpSp>
        <p:nvGrpSpPr>
          <p:cNvPr id="50" name="グループ化 49"/>
          <p:cNvGrpSpPr/>
          <p:nvPr/>
        </p:nvGrpSpPr>
        <p:grpSpPr>
          <a:xfrm>
            <a:off x="657105" y="5778703"/>
            <a:ext cx="4500469" cy="939597"/>
            <a:chOff x="710662" y="5949251"/>
            <a:chExt cx="3236125" cy="939597"/>
          </a:xfrm>
        </p:grpSpPr>
        <p:graphicFrame>
          <p:nvGraphicFramePr>
            <p:cNvPr id="52" name="オブジェクト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8365999"/>
                </p:ext>
              </p:extLst>
            </p:nvPr>
          </p:nvGraphicFramePr>
          <p:xfrm>
            <a:off x="784216" y="6279248"/>
            <a:ext cx="2793284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8" name="Equation" r:id="rId3" imgW="1511280" imgH="330120" progId="Equation.DSMT4">
                    <p:embed/>
                  </p:oleObj>
                </mc:Choice>
                <mc:Fallback>
                  <p:oleObj name="Equation" r:id="rId3" imgW="1511280" imgH="330120" progId="Equation.DSMT4">
                    <p:embed/>
                    <p:pic>
                      <p:nvPicPr>
                        <p:cNvPr id="52" name="オブジェクト 5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84216" y="6279248"/>
                          <a:ext cx="2793284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Text Box 114"/>
            <p:cNvSpPr txBox="1">
              <a:spLocks noChangeArrowheads="1"/>
            </p:cNvSpPr>
            <p:nvPr/>
          </p:nvSpPr>
          <p:spPr bwMode="auto">
            <a:xfrm>
              <a:off x="710662" y="5949251"/>
              <a:ext cx="323612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2000" b="1" dirty="0">
                  <a:solidFill>
                    <a:srgbClr val="FF0000"/>
                  </a:solidFill>
                </a:rPr>
                <a:t>切断面周りのモーメントの釣り合いから：</a:t>
              </a:r>
              <a:endParaRPr lang="en-US" altLang="ja-JP" sz="20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56" name="オブジェクト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301066"/>
              </p:ext>
            </p:extLst>
          </p:nvPr>
        </p:nvGraphicFramePr>
        <p:xfrm>
          <a:off x="5720005" y="5916135"/>
          <a:ext cx="1293802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9" name="Equation" r:id="rId5" imgW="736560" imgH="419040" progId="Equation.DSMT4">
                  <p:embed/>
                </p:oleObj>
              </mc:Choice>
              <mc:Fallback>
                <p:oleObj name="Equation" r:id="rId5" imgW="736560" imgH="419040" progId="Equation.DSMT4">
                  <p:embed/>
                  <p:pic>
                    <p:nvPicPr>
                      <p:cNvPr id="56" name="オブジェクト 5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20005" y="5916135"/>
                        <a:ext cx="1293802" cy="73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グループ化 56"/>
          <p:cNvGrpSpPr/>
          <p:nvPr/>
        </p:nvGrpSpPr>
        <p:grpSpPr>
          <a:xfrm rot="10800000" flipV="1">
            <a:off x="7727423" y="4420668"/>
            <a:ext cx="253953" cy="1207198"/>
            <a:chOff x="5015814" y="1556792"/>
            <a:chExt cx="253953" cy="1207198"/>
          </a:xfrm>
        </p:grpSpPr>
        <p:cxnSp>
          <p:nvCxnSpPr>
            <p:cNvPr id="58" name="直線コネクタ 57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 Box 114"/>
          <p:cNvSpPr txBox="1">
            <a:spLocks noChangeArrowheads="1"/>
          </p:cNvSpPr>
          <p:nvPr/>
        </p:nvSpPr>
        <p:spPr bwMode="auto">
          <a:xfrm>
            <a:off x="2493375" y="4168536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M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54" name="Text Box 114"/>
          <p:cNvSpPr txBox="1">
            <a:spLocks noChangeArrowheads="1"/>
          </p:cNvSpPr>
          <p:nvPr/>
        </p:nvSpPr>
        <p:spPr bwMode="auto">
          <a:xfrm>
            <a:off x="3521848" y="4317764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-M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2849405" y="4953165"/>
            <a:ext cx="107003" cy="10700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/>
          <p:cNvSpPr/>
          <p:nvPr/>
        </p:nvSpPr>
        <p:spPr>
          <a:xfrm>
            <a:off x="3273020" y="4955196"/>
            <a:ext cx="107003" cy="10700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2077895" y="4879263"/>
            <a:ext cx="117841" cy="237953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弧 66"/>
          <p:cNvSpPr/>
          <p:nvPr/>
        </p:nvSpPr>
        <p:spPr>
          <a:xfrm flipV="1">
            <a:off x="2512257" y="4653109"/>
            <a:ext cx="555976" cy="744051"/>
          </a:xfrm>
          <a:prstGeom prst="arc">
            <a:avLst>
              <a:gd name="adj1" fmla="val 16200000"/>
              <a:gd name="adj2" fmla="val 6181768"/>
            </a:avLst>
          </a:prstGeom>
          <a:noFill/>
          <a:ln w="1905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Text Box 114"/>
          <p:cNvSpPr txBox="1">
            <a:spLocks noChangeArrowheads="1"/>
          </p:cNvSpPr>
          <p:nvPr/>
        </p:nvSpPr>
        <p:spPr bwMode="auto">
          <a:xfrm>
            <a:off x="1762182" y="4447575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2000" b="1" i="1" dirty="0" err="1"/>
              <a:t>dξ</a:t>
            </a:r>
            <a:endParaRPr lang="en-US" altLang="ja-JP" sz="2000" b="1" i="1" dirty="0"/>
          </a:p>
        </p:txBody>
      </p:sp>
      <p:cxnSp>
        <p:nvCxnSpPr>
          <p:cNvPr id="69" name="直線コネクタ 68"/>
          <p:cNvCxnSpPr>
            <a:stCxn id="37" idx="1"/>
            <a:endCxn id="66" idx="1"/>
          </p:cNvCxnSpPr>
          <p:nvPr/>
        </p:nvCxnSpPr>
        <p:spPr>
          <a:xfrm flipV="1">
            <a:off x="951620" y="4998240"/>
            <a:ext cx="1126275" cy="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114"/>
          <p:cNvSpPr txBox="1">
            <a:spLocks noChangeArrowheads="1"/>
          </p:cNvSpPr>
          <p:nvPr/>
        </p:nvSpPr>
        <p:spPr bwMode="auto">
          <a:xfrm>
            <a:off x="1700972" y="5041919"/>
            <a:ext cx="4227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2000" b="1" i="1" dirty="0"/>
              <a:t>ξ</a:t>
            </a:r>
          </a:p>
        </p:txBody>
      </p:sp>
      <p:sp>
        <p:nvSpPr>
          <p:cNvPr id="71" name="円弧 70"/>
          <p:cNvSpPr/>
          <p:nvPr/>
        </p:nvSpPr>
        <p:spPr>
          <a:xfrm flipH="1" flipV="1">
            <a:off x="3151928" y="4653022"/>
            <a:ext cx="555976" cy="744051"/>
          </a:xfrm>
          <a:prstGeom prst="arc">
            <a:avLst>
              <a:gd name="adj1" fmla="val 16200000"/>
              <a:gd name="adj2" fmla="val 6181768"/>
            </a:avLst>
          </a:prstGeom>
          <a:noFill/>
          <a:ln w="1905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Text Box 114"/>
          <p:cNvSpPr txBox="1">
            <a:spLocks noChangeArrowheads="1"/>
          </p:cNvSpPr>
          <p:nvPr/>
        </p:nvSpPr>
        <p:spPr bwMode="auto">
          <a:xfrm>
            <a:off x="4070955" y="2556763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27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片持ち梁（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Cantilever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6012160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14"/>
          <p:cNvSpPr txBox="1">
            <a:spLocks noChangeArrowheads="1"/>
          </p:cNvSpPr>
          <p:nvPr/>
        </p:nvSpPr>
        <p:spPr bwMode="auto">
          <a:xfrm>
            <a:off x="5337131" y="1058777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grpSp>
        <p:nvGrpSpPr>
          <p:cNvPr id="111" name="グループ化 110"/>
          <p:cNvGrpSpPr/>
          <p:nvPr/>
        </p:nvGrpSpPr>
        <p:grpSpPr>
          <a:xfrm rot="10800000" flipV="1">
            <a:off x="7685383" y="1758069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線コネクタ 25"/>
          <p:cNvCxnSpPr/>
          <p:nvPr/>
        </p:nvCxnSpPr>
        <p:spPr>
          <a:xfrm>
            <a:off x="6876256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957921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494891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4358987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193115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853592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687720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951620" y="5418055"/>
            <a:ext cx="6788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959324" y="2913123"/>
            <a:ext cx="0" cy="310633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114"/>
          <p:cNvSpPr txBox="1">
            <a:spLocks noChangeArrowheads="1"/>
          </p:cNvSpPr>
          <p:nvPr/>
        </p:nvSpPr>
        <p:spPr bwMode="auto">
          <a:xfrm>
            <a:off x="217134" y="5788624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5" name="Text Box 114"/>
          <p:cNvSpPr txBox="1">
            <a:spLocks noChangeArrowheads="1"/>
          </p:cNvSpPr>
          <p:nvPr/>
        </p:nvSpPr>
        <p:spPr bwMode="auto">
          <a:xfrm>
            <a:off x="7248329" y="3688571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1125451" y="3399447"/>
            <a:ext cx="1286310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B.M.D.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楕円 7"/>
          <p:cNvSpPr/>
          <p:nvPr/>
        </p:nvSpPr>
        <p:spPr>
          <a:xfrm>
            <a:off x="7248329" y="1758069"/>
            <a:ext cx="691007" cy="137097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Text Box 114"/>
          <p:cNvSpPr txBox="1">
            <a:spLocks noChangeArrowheads="1"/>
          </p:cNvSpPr>
          <p:nvPr/>
        </p:nvSpPr>
        <p:spPr bwMode="auto">
          <a:xfrm>
            <a:off x="4869542" y="3382628"/>
            <a:ext cx="38196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根元の曲げモーメントが一番大きい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68" name="直線コネクタ 67"/>
          <p:cNvCxnSpPr/>
          <p:nvPr/>
        </p:nvCxnSpPr>
        <p:spPr>
          <a:xfrm flipV="1">
            <a:off x="6928405" y="2537516"/>
            <a:ext cx="667931" cy="716111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endCxn id="3" idx="3"/>
          </p:cNvCxnSpPr>
          <p:nvPr/>
        </p:nvCxnSpPr>
        <p:spPr>
          <a:xfrm>
            <a:off x="6805624" y="3759285"/>
            <a:ext cx="820861" cy="657072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オブジェクト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757871"/>
              </p:ext>
            </p:extLst>
          </p:nvPr>
        </p:nvGraphicFramePr>
        <p:xfrm>
          <a:off x="7900026" y="4254124"/>
          <a:ext cx="65881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" name="Equation" r:id="rId3" imgW="355320" imgH="228600" progId="Equation.DSMT4">
                  <p:embed/>
                </p:oleObj>
              </mc:Choice>
              <mc:Fallback>
                <p:oleObj name="Equation" r:id="rId3" imgW="355320" imgH="228600" progId="Equation.DSMT4">
                  <p:embed/>
                  <p:pic>
                    <p:nvPicPr>
                      <p:cNvPr id="70" name="オブジェクト 6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0026" y="4254124"/>
                        <a:ext cx="658812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919147"/>
              </p:ext>
            </p:extLst>
          </p:nvPr>
        </p:nvGraphicFramePr>
        <p:xfrm>
          <a:off x="3052184" y="3818156"/>
          <a:ext cx="1293802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" name="Equation" r:id="rId5" imgW="736560" imgH="419040" progId="Equation.DSMT4">
                  <p:embed/>
                </p:oleObj>
              </mc:Choice>
              <mc:Fallback>
                <p:oleObj name="Equation" r:id="rId5" imgW="736560" imgH="419040" progId="Equation.DSMT4">
                  <p:embed/>
                  <p:pic>
                    <p:nvPicPr>
                      <p:cNvPr id="56" name="オブジェクト 5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2184" y="3818156"/>
                        <a:ext cx="1293802" cy="73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フリーフォーム 2"/>
          <p:cNvSpPr/>
          <p:nvPr/>
        </p:nvSpPr>
        <p:spPr>
          <a:xfrm>
            <a:off x="953311" y="4416357"/>
            <a:ext cx="6673174" cy="992222"/>
          </a:xfrm>
          <a:custGeom>
            <a:avLst/>
            <a:gdLst>
              <a:gd name="connsiteX0" fmla="*/ 0 w 6673174"/>
              <a:gd name="connsiteY0" fmla="*/ 992222 h 992222"/>
              <a:gd name="connsiteX1" fmla="*/ 3424136 w 6673174"/>
              <a:gd name="connsiteY1" fmla="*/ 885217 h 992222"/>
              <a:gd name="connsiteX2" fmla="*/ 5875506 w 6673174"/>
              <a:gd name="connsiteY2" fmla="*/ 418290 h 992222"/>
              <a:gd name="connsiteX3" fmla="*/ 6673174 w 6673174"/>
              <a:gd name="connsiteY3" fmla="*/ 0 h 992222"/>
              <a:gd name="connsiteX0" fmla="*/ 0 w 6673174"/>
              <a:gd name="connsiteY0" fmla="*/ 992222 h 992222"/>
              <a:gd name="connsiteX1" fmla="*/ 3443592 w 6673174"/>
              <a:gd name="connsiteY1" fmla="*/ 846307 h 992222"/>
              <a:gd name="connsiteX2" fmla="*/ 5875506 w 6673174"/>
              <a:gd name="connsiteY2" fmla="*/ 418290 h 992222"/>
              <a:gd name="connsiteX3" fmla="*/ 6673174 w 6673174"/>
              <a:gd name="connsiteY3" fmla="*/ 0 h 992222"/>
              <a:gd name="connsiteX0" fmla="*/ 0 w 6673174"/>
              <a:gd name="connsiteY0" fmla="*/ 992222 h 992222"/>
              <a:gd name="connsiteX1" fmla="*/ 3443592 w 6673174"/>
              <a:gd name="connsiteY1" fmla="*/ 846307 h 992222"/>
              <a:gd name="connsiteX2" fmla="*/ 5573949 w 6673174"/>
              <a:gd name="connsiteY2" fmla="*/ 466929 h 992222"/>
              <a:gd name="connsiteX3" fmla="*/ 6673174 w 6673174"/>
              <a:gd name="connsiteY3" fmla="*/ 0 h 992222"/>
              <a:gd name="connsiteX0" fmla="*/ 0 w 6673174"/>
              <a:gd name="connsiteY0" fmla="*/ 992222 h 992222"/>
              <a:gd name="connsiteX1" fmla="*/ 3443592 w 6673174"/>
              <a:gd name="connsiteY1" fmla="*/ 846307 h 992222"/>
              <a:gd name="connsiteX2" fmla="*/ 5447489 w 6673174"/>
              <a:gd name="connsiteY2" fmla="*/ 515567 h 992222"/>
              <a:gd name="connsiteX3" fmla="*/ 6673174 w 6673174"/>
              <a:gd name="connsiteY3" fmla="*/ 0 h 99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74" h="992222">
                <a:moveTo>
                  <a:pt x="0" y="992222"/>
                </a:moveTo>
                <a:cubicBezTo>
                  <a:pt x="1222442" y="986547"/>
                  <a:pt x="2535677" y="925749"/>
                  <a:pt x="3443592" y="846307"/>
                </a:cubicBezTo>
                <a:cubicBezTo>
                  <a:pt x="4351507" y="766865"/>
                  <a:pt x="4909225" y="656618"/>
                  <a:pt x="5447489" y="515567"/>
                </a:cubicBezTo>
                <a:cubicBezTo>
                  <a:pt x="5985753" y="374516"/>
                  <a:pt x="6545093" y="135377"/>
                  <a:pt x="6673174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Text Box 114"/>
          <p:cNvSpPr txBox="1">
            <a:spLocks noChangeArrowheads="1"/>
          </p:cNvSpPr>
          <p:nvPr/>
        </p:nvSpPr>
        <p:spPr bwMode="auto">
          <a:xfrm>
            <a:off x="4070955" y="2556763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38" name="Text Box 114">
            <a:extLst>
              <a:ext uri="{FF2B5EF4-FFF2-40B4-BE49-F238E27FC236}">
                <a16:creationId xmlns:a16="http://schemas.microsoft.com/office/drawing/2014/main" id="{494FCF7D-0088-42CB-A076-BB8051FAC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7" y="6550361"/>
            <a:ext cx="37633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なお，どれぐらい曲がるかは後日学ぶ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10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片持ち梁（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Cantilever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6012160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14"/>
          <p:cNvSpPr txBox="1">
            <a:spLocks noChangeArrowheads="1"/>
          </p:cNvSpPr>
          <p:nvPr/>
        </p:nvSpPr>
        <p:spPr bwMode="auto">
          <a:xfrm>
            <a:off x="5337131" y="1058777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grpSp>
        <p:nvGrpSpPr>
          <p:cNvPr id="111" name="グループ化 110"/>
          <p:cNvGrpSpPr/>
          <p:nvPr/>
        </p:nvGrpSpPr>
        <p:grpSpPr>
          <a:xfrm rot="10800000" flipV="1">
            <a:off x="7685383" y="1758069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線コネクタ 25"/>
          <p:cNvCxnSpPr/>
          <p:nvPr/>
        </p:nvCxnSpPr>
        <p:spPr>
          <a:xfrm>
            <a:off x="6876256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957921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494891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4358987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193115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853592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687720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951620" y="5826673"/>
            <a:ext cx="6788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959324" y="2913123"/>
            <a:ext cx="0" cy="3484174"/>
          </a:xfrm>
          <a:prstGeom prst="line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114"/>
          <p:cNvSpPr txBox="1">
            <a:spLocks noChangeArrowheads="1"/>
          </p:cNvSpPr>
          <p:nvPr/>
        </p:nvSpPr>
        <p:spPr bwMode="auto">
          <a:xfrm>
            <a:off x="217134" y="5997187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5" name="Text Box 114"/>
          <p:cNvSpPr txBox="1">
            <a:spLocks noChangeArrowheads="1"/>
          </p:cNvSpPr>
          <p:nvPr/>
        </p:nvSpPr>
        <p:spPr bwMode="auto">
          <a:xfrm>
            <a:off x="7338453" y="5887065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1035502" y="5800028"/>
            <a:ext cx="1286310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B.M.D.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675597"/>
              </p:ext>
            </p:extLst>
          </p:nvPr>
        </p:nvGraphicFramePr>
        <p:xfrm>
          <a:off x="2681455" y="4988026"/>
          <a:ext cx="1293802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" name="Equation" r:id="rId3" imgW="736560" imgH="419040" progId="Equation.DSMT4">
                  <p:embed/>
                </p:oleObj>
              </mc:Choice>
              <mc:Fallback>
                <p:oleObj name="Equation" r:id="rId3" imgW="736560" imgH="419040" progId="Equation.DSMT4">
                  <p:embed/>
                  <p:pic>
                    <p:nvPicPr>
                      <p:cNvPr id="36" name="オブジェクト 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1455" y="4988026"/>
                        <a:ext cx="1293802" cy="73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フリーフォーム 2"/>
          <p:cNvSpPr/>
          <p:nvPr/>
        </p:nvSpPr>
        <p:spPr>
          <a:xfrm>
            <a:off x="953311" y="4824975"/>
            <a:ext cx="6673174" cy="992222"/>
          </a:xfrm>
          <a:custGeom>
            <a:avLst/>
            <a:gdLst>
              <a:gd name="connsiteX0" fmla="*/ 0 w 6673174"/>
              <a:gd name="connsiteY0" fmla="*/ 992222 h 992222"/>
              <a:gd name="connsiteX1" fmla="*/ 3424136 w 6673174"/>
              <a:gd name="connsiteY1" fmla="*/ 885217 h 992222"/>
              <a:gd name="connsiteX2" fmla="*/ 5875506 w 6673174"/>
              <a:gd name="connsiteY2" fmla="*/ 418290 h 992222"/>
              <a:gd name="connsiteX3" fmla="*/ 6673174 w 6673174"/>
              <a:gd name="connsiteY3" fmla="*/ 0 h 992222"/>
              <a:gd name="connsiteX0" fmla="*/ 0 w 6673174"/>
              <a:gd name="connsiteY0" fmla="*/ 992222 h 992222"/>
              <a:gd name="connsiteX1" fmla="*/ 3443592 w 6673174"/>
              <a:gd name="connsiteY1" fmla="*/ 846307 h 992222"/>
              <a:gd name="connsiteX2" fmla="*/ 5875506 w 6673174"/>
              <a:gd name="connsiteY2" fmla="*/ 418290 h 992222"/>
              <a:gd name="connsiteX3" fmla="*/ 6673174 w 6673174"/>
              <a:gd name="connsiteY3" fmla="*/ 0 h 992222"/>
              <a:gd name="connsiteX0" fmla="*/ 0 w 6673174"/>
              <a:gd name="connsiteY0" fmla="*/ 992222 h 992222"/>
              <a:gd name="connsiteX1" fmla="*/ 3443592 w 6673174"/>
              <a:gd name="connsiteY1" fmla="*/ 846307 h 992222"/>
              <a:gd name="connsiteX2" fmla="*/ 5573949 w 6673174"/>
              <a:gd name="connsiteY2" fmla="*/ 466929 h 992222"/>
              <a:gd name="connsiteX3" fmla="*/ 6673174 w 6673174"/>
              <a:gd name="connsiteY3" fmla="*/ 0 h 992222"/>
              <a:gd name="connsiteX0" fmla="*/ 0 w 6673174"/>
              <a:gd name="connsiteY0" fmla="*/ 992222 h 992222"/>
              <a:gd name="connsiteX1" fmla="*/ 3443592 w 6673174"/>
              <a:gd name="connsiteY1" fmla="*/ 846307 h 992222"/>
              <a:gd name="connsiteX2" fmla="*/ 5447489 w 6673174"/>
              <a:gd name="connsiteY2" fmla="*/ 515567 h 992222"/>
              <a:gd name="connsiteX3" fmla="*/ 6673174 w 6673174"/>
              <a:gd name="connsiteY3" fmla="*/ 0 h 99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74" h="992222">
                <a:moveTo>
                  <a:pt x="0" y="992222"/>
                </a:moveTo>
                <a:cubicBezTo>
                  <a:pt x="1222442" y="986547"/>
                  <a:pt x="2535677" y="925749"/>
                  <a:pt x="3443592" y="846307"/>
                </a:cubicBezTo>
                <a:cubicBezTo>
                  <a:pt x="4351507" y="766865"/>
                  <a:pt x="4909225" y="656618"/>
                  <a:pt x="5447489" y="515567"/>
                </a:cubicBezTo>
                <a:cubicBezTo>
                  <a:pt x="5985753" y="374516"/>
                  <a:pt x="6545093" y="135377"/>
                  <a:pt x="6673174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>
            <a:off x="951620" y="3501008"/>
            <a:ext cx="6788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14"/>
          <p:cNvSpPr txBox="1">
            <a:spLocks noChangeArrowheads="1"/>
          </p:cNvSpPr>
          <p:nvPr/>
        </p:nvSpPr>
        <p:spPr bwMode="auto">
          <a:xfrm>
            <a:off x="7288771" y="3510485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39" name="Text Box 114"/>
          <p:cNvSpPr txBox="1">
            <a:spLocks noChangeArrowheads="1"/>
          </p:cNvSpPr>
          <p:nvPr/>
        </p:nvSpPr>
        <p:spPr bwMode="auto">
          <a:xfrm>
            <a:off x="217134" y="2765212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F</a:t>
            </a:r>
          </a:p>
        </p:txBody>
      </p:sp>
      <p:graphicFrame>
        <p:nvGraphicFramePr>
          <p:cNvPr id="40" name="オブジェクト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348353"/>
              </p:ext>
            </p:extLst>
          </p:nvPr>
        </p:nvGraphicFramePr>
        <p:xfrm>
          <a:off x="3889131" y="4148215"/>
          <a:ext cx="108108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9" name="Equation" r:id="rId5" imgW="583920" imgH="177480" progId="Equation.DSMT4">
                  <p:embed/>
                </p:oleObj>
              </mc:Choice>
              <mc:Fallback>
                <p:oleObj name="Equation" r:id="rId5" imgW="583920" imgH="177480" progId="Equation.DSMT4">
                  <p:embed/>
                  <p:pic>
                    <p:nvPicPr>
                      <p:cNvPr id="65" name="オブジェクト 6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9131" y="4148215"/>
                        <a:ext cx="1081088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直線コネクタ 40"/>
          <p:cNvCxnSpPr/>
          <p:nvPr/>
        </p:nvCxnSpPr>
        <p:spPr>
          <a:xfrm>
            <a:off x="951620" y="3501008"/>
            <a:ext cx="6674865" cy="1052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1035502" y="2929031"/>
            <a:ext cx="1286310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S.F.D.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 Box 114"/>
          <p:cNvSpPr txBox="1">
            <a:spLocks noChangeArrowheads="1"/>
          </p:cNvSpPr>
          <p:nvPr/>
        </p:nvSpPr>
        <p:spPr bwMode="auto">
          <a:xfrm>
            <a:off x="107505" y="6489978"/>
            <a:ext cx="90015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このように描かれること（力は上向き，モーメントは下向き）が多いが，壊れるかどうかに正負は関係ない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4070955" y="2556763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32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(CAE)</a:t>
            </a:r>
            <a:endParaRPr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467544" y="119675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フレーム解析（一次元の梁）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755576" y="2611067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2503748" y="1826376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フリーフォーム 77"/>
          <p:cNvSpPr/>
          <p:nvPr/>
        </p:nvSpPr>
        <p:spPr>
          <a:xfrm>
            <a:off x="550265" y="2827091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9" name="グループ化 78"/>
          <p:cNvGrpSpPr/>
          <p:nvPr/>
        </p:nvGrpSpPr>
        <p:grpSpPr>
          <a:xfrm rot="5400000" flipH="1">
            <a:off x="676115" y="2811241"/>
            <a:ext cx="253953" cy="1207198"/>
            <a:chOff x="5015814" y="1556792"/>
            <a:chExt cx="253953" cy="1207198"/>
          </a:xfrm>
        </p:grpSpPr>
        <p:cxnSp>
          <p:nvCxnSpPr>
            <p:cNvPr id="111" name="直線コネクタ 110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グループ化 125"/>
          <p:cNvGrpSpPr/>
          <p:nvPr/>
        </p:nvGrpSpPr>
        <p:grpSpPr>
          <a:xfrm rot="5400000" flipH="1">
            <a:off x="7480717" y="2817776"/>
            <a:ext cx="253953" cy="1207198"/>
            <a:chOff x="5015814" y="1556792"/>
            <a:chExt cx="253953" cy="1207198"/>
          </a:xfrm>
        </p:grpSpPr>
        <p:cxnSp>
          <p:nvCxnSpPr>
            <p:cNvPr id="127" name="直線コネクタ 126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楕円 133"/>
          <p:cNvSpPr/>
          <p:nvPr/>
        </p:nvSpPr>
        <p:spPr>
          <a:xfrm>
            <a:off x="7325647" y="2830865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5" name="直線コネクタ 134"/>
          <p:cNvCxnSpPr/>
          <p:nvPr/>
        </p:nvCxnSpPr>
        <p:spPr>
          <a:xfrm>
            <a:off x="4015916" y="1801448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>
            <a:off x="5600092" y="1801448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 Box 114"/>
          <p:cNvSpPr txBox="1">
            <a:spLocks noChangeArrowheads="1"/>
          </p:cNvSpPr>
          <p:nvPr/>
        </p:nvSpPr>
        <p:spPr bwMode="auto">
          <a:xfrm>
            <a:off x="1990723" y="2800774"/>
            <a:ext cx="20772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=40 [mm]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43" name="Text Box 114"/>
          <p:cNvSpPr txBox="1">
            <a:spLocks noChangeArrowheads="1"/>
          </p:cNvSpPr>
          <p:nvPr/>
        </p:nvSpPr>
        <p:spPr bwMode="auto">
          <a:xfrm>
            <a:off x="3403871" y="3156674"/>
            <a:ext cx="20772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=80 [mm]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44" name="Text Box 114"/>
          <p:cNvSpPr txBox="1">
            <a:spLocks noChangeArrowheads="1"/>
          </p:cNvSpPr>
          <p:nvPr/>
        </p:nvSpPr>
        <p:spPr bwMode="auto">
          <a:xfrm>
            <a:off x="5058949" y="2838839"/>
            <a:ext cx="20772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=120 [mm]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45" name="Text Box 114"/>
          <p:cNvSpPr txBox="1">
            <a:spLocks noChangeArrowheads="1"/>
          </p:cNvSpPr>
          <p:nvPr/>
        </p:nvSpPr>
        <p:spPr bwMode="auto">
          <a:xfrm>
            <a:off x="6633869" y="1732746"/>
            <a:ext cx="1898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L=200 [mm]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46" name="Text Box 114"/>
          <p:cNvSpPr txBox="1">
            <a:spLocks noChangeArrowheads="1"/>
          </p:cNvSpPr>
          <p:nvPr/>
        </p:nvSpPr>
        <p:spPr bwMode="auto">
          <a:xfrm>
            <a:off x="6608204" y="2112454"/>
            <a:ext cx="22568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断面：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10*10 [mm</a:t>
            </a:r>
            <a:r>
              <a:rPr lang="en-US" altLang="ja-JP" sz="20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47" name="Text Box 114"/>
          <p:cNvSpPr txBox="1">
            <a:spLocks noChangeArrowheads="1"/>
          </p:cNvSpPr>
          <p:nvPr/>
        </p:nvSpPr>
        <p:spPr bwMode="auto">
          <a:xfrm>
            <a:off x="982065" y="1659202"/>
            <a:ext cx="17377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=10 [N]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48" name="Text Box 114"/>
          <p:cNvSpPr txBox="1">
            <a:spLocks noChangeArrowheads="1"/>
          </p:cNvSpPr>
          <p:nvPr/>
        </p:nvSpPr>
        <p:spPr bwMode="auto">
          <a:xfrm>
            <a:off x="2510048" y="1659202"/>
            <a:ext cx="17377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=20 [N]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49" name="Text Box 114"/>
          <p:cNvSpPr txBox="1">
            <a:spLocks noChangeArrowheads="1"/>
          </p:cNvSpPr>
          <p:nvPr/>
        </p:nvSpPr>
        <p:spPr bwMode="auto">
          <a:xfrm>
            <a:off x="4121890" y="1659202"/>
            <a:ext cx="17377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=10 [N]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150" name="直線コネクタ 149"/>
          <p:cNvCxnSpPr/>
          <p:nvPr/>
        </p:nvCxnSpPr>
        <p:spPr>
          <a:xfrm>
            <a:off x="748977" y="2724592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 Box 114"/>
          <p:cNvSpPr txBox="1">
            <a:spLocks noChangeArrowheads="1"/>
          </p:cNvSpPr>
          <p:nvPr/>
        </p:nvSpPr>
        <p:spPr bwMode="auto">
          <a:xfrm>
            <a:off x="1352367" y="2739219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152" name="直線コネクタ 151"/>
          <p:cNvCxnSpPr/>
          <p:nvPr/>
        </p:nvCxnSpPr>
        <p:spPr>
          <a:xfrm flipV="1">
            <a:off x="746754" y="1752551"/>
            <a:ext cx="0" cy="203648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 Box 114"/>
          <p:cNvSpPr txBox="1">
            <a:spLocks noChangeArrowheads="1"/>
          </p:cNvSpPr>
          <p:nvPr/>
        </p:nvSpPr>
        <p:spPr bwMode="auto">
          <a:xfrm>
            <a:off x="102962" y="1610122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39" name="Text Box 114">
            <a:extLst>
              <a:ext uri="{FF2B5EF4-FFF2-40B4-BE49-F238E27FC236}">
                <a16:creationId xmlns:a16="http://schemas.microsoft.com/office/drawing/2014/main" id="{D360186A-1252-43D9-AACA-8070B23E0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89" y="4250079"/>
            <a:ext cx="74280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</a:rPr>
              <a:t>注！：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</a:rPr>
              <a:t>平面の概念の問題を，</a:t>
            </a:r>
            <a:r>
              <a:rPr lang="en-US" altLang="ja-JP" sz="2000" dirty="0">
                <a:solidFill>
                  <a:srgbClr val="FF0000"/>
                </a:solidFill>
              </a:rPr>
              <a:t>3D</a:t>
            </a:r>
            <a:r>
              <a:rPr lang="ja-JP" altLang="en-US" sz="2000" dirty="0">
                <a:solidFill>
                  <a:srgbClr val="FF0000"/>
                </a:solidFill>
              </a:rPr>
              <a:t>の</a:t>
            </a:r>
            <a:r>
              <a:rPr lang="en-US" altLang="ja-JP" sz="2000" dirty="0">
                <a:solidFill>
                  <a:srgbClr val="FF0000"/>
                </a:solidFill>
              </a:rPr>
              <a:t>Inventor</a:t>
            </a:r>
            <a:r>
              <a:rPr lang="ja-JP" altLang="en-US" sz="2000" dirty="0">
                <a:solidFill>
                  <a:srgbClr val="FF0000"/>
                </a:solidFill>
              </a:rPr>
              <a:t>でやってみる．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16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(CAE)</a:t>
            </a:r>
            <a:endParaRPr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467544" y="119675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フレーム解析（一次元の梁）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-2000" t="-417" r="28000" b="417"/>
          <a:stretch/>
        </p:blipFill>
        <p:spPr>
          <a:xfrm>
            <a:off x="251520" y="1680583"/>
            <a:ext cx="2664296" cy="3404193"/>
          </a:xfrm>
          <a:prstGeom prst="rect">
            <a:avLst/>
          </a:prstGeom>
        </p:spPr>
      </p:pic>
      <p:sp>
        <p:nvSpPr>
          <p:cNvPr id="40" name="Text Box 114"/>
          <p:cNvSpPr txBox="1">
            <a:spLocks noChangeArrowheads="1"/>
          </p:cNvSpPr>
          <p:nvPr/>
        </p:nvSpPr>
        <p:spPr bwMode="auto">
          <a:xfrm>
            <a:off x="251520" y="5888985"/>
            <a:ext cx="88209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「アセンブリ」→「配置」→「コンテンツセンターから配置」→「形鋼（かたこう）」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→「棒鋼（ぼうこう）」→「</a:t>
            </a:r>
            <a:r>
              <a:rPr lang="en-US" altLang="ja-JP" sz="2000" b="1" dirty="0">
                <a:solidFill>
                  <a:srgbClr val="FF0000"/>
                </a:solidFill>
              </a:rPr>
              <a:t>JIS G 3191B</a:t>
            </a:r>
            <a:r>
              <a:rPr lang="ja-JP" altLang="en-US" sz="2000" b="1" dirty="0">
                <a:solidFill>
                  <a:srgbClr val="FF0000"/>
                </a:solidFill>
              </a:rPr>
              <a:t>」（角材を選ぶ）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b="9899"/>
          <a:stretch/>
        </p:blipFill>
        <p:spPr>
          <a:xfrm>
            <a:off x="3059832" y="1655409"/>
            <a:ext cx="6049243" cy="4149855"/>
          </a:xfrm>
          <a:prstGeom prst="rect">
            <a:avLst/>
          </a:prstGeom>
        </p:spPr>
      </p:pic>
      <p:sp>
        <p:nvSpPr>
          <p:cNvPr id="4" name="楕円 3"/>
          <p:cNvSpPr/>
          <p:nvPr/>
        </p:nvSpPr>
        <p:spPr>
          <a:xfrm>
            <a:off x="971600" y="1916832"/>
            <a:ext cx="720080" cy="36004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/>
        </p:nvSpPr>
        <p:spPr>
          <a:xfrm>
            <a:off x="333688" y="2190571"/>
            <a:ext cx="720080" cy="69458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/>
          <p:cNvSpPr/>
          <p:nvPr/>
        </p:nvSpPr>
        <p:spPr>
          <a:xfrm>
            <a:off x="242248" y="3290379"/>
            <a:ext cx="2078072" cy="49866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/>
          <p:nvPr/>
        </p:nvSpPr>
        <p:spPr>
          <a:xfrm>
            <a:off x="3347864" y="5075045"/>
            <a:ext cx="596342" cy="29817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/>
          <p:nvPr/>
        </p:nvSpPr>
        <p:spPr>
          <a:xfrm>
            <a:off x="8089344" y="4127872"/>
            <a:ext cx="864096" cy="86409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595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(CAE)</a:t>
            </a:r>
            <a:endParaRPr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467544" y="119675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フレーム解析（一次元の梁）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40" name="Text Box 114"/>
          <p:cNvSpPr txBox="1">
            <a:spLocks noChangeArrowheads="1"/>
          </p:cNvSpPr>
          <p:nvPr/>
        </p:nvSpPr>
        <p:spPr bwMode="auto">
          <a:xfrm>
            <a:off x="489040" y="1913644"/>
            <a:ext cx="368194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一辺「</a:t>
            </a:r>
            <a:r>
              <a:rPr lang="en-US" altLang="ja-JP" sz="2000" b="1" dirty="0">
                <a:solidFill>
                  <a:srgbClr val="FF0000"/>
                </a:solidFill>
              </a:rPr>
              <a:t>10</a:t>
            </a:r>
            <a:r>
              <a:rPr lang="ja-JP" altLang="en-US" sz="2000" b="1" dirty="0">
                <a:solidFill>
                  <a:srgbClr val="FF0000"/>
                </a:solidFill>
              </a:rPr>
              <a:t>」</a:t>
            </a:r>
            <a:r>
              <a:rPr lang="en-US" altLang="ja-JP" sz="2000" b="1" dirty="0">
                <a:solidFill>
                  <a:srgbClr val="FF0000"/>
                </a:solidFill>
              </a:rPr>
              <a:t>mm</a:t>
            </a:r>
            <a:r>
              <a:rPr lang="ja-JP" altLang="en-US" sz="2000" b="1" dirty="0">
                <a:solidFill>
                  <a:srgbClr val="FF0000"/>
                </a:solidFill>
              </a:rPr>
              <a:t>を選択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↓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長さ「</a:t>
            </a:r>
            <a:r>
              <a:rPr lang="en-US" altLang="ja-JP" sz="2000" b="1" dirty="0">
                <a:solidFill>
                  <a:srgbClr val="FF0000"/>
                </a:solidFill>
              </a:rPr>
              <a:t>200</a:t>
            </a:r>
            <a:r>
              <a:rPr lang="ja-JP" altLang="en-US" sz="2000" b="1" dirty="0">
                <a:solidFill>
                  <a:srgbClr val="FF0000"/>
                </a:solidFill>
              </a:rPr>
              <a:t>」</a:t>
            </a:r>
            <a:r>
              <a:rPr lang="en-US" altLang="ja-JP" sz="2000" b="1" dirty="0">
                <a:solidFill>
                  <a:srgbClr val="FF0000"/>
                </a:solidFill>
              </a:rPr>
              <a:t>mm</a:t>
            </a:r>
            <a:r>
              <a:rPr lang="ja-JP" altLang="en-US" sz="2000" b="1" dirty="0">
                <a:solidFill>
                  <a:srgbClr val="FF0000"/>
                </a:solidFill>
              </a:rPr>
              <a:t>を選択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↓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適用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↓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適当な名前で保存，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↓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配置する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196752"/>
            <a:ext cx="3896866" cy="4599093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6228184" y="2606591"/>
            <a:ext cx="936104" cy="36004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7131744" y="2024307"/>
            <a:ext cx="936104" cy="36004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ext Box 114">
            <a:extLst>
              <a:ext uri="{FF2B5EF4-FFF2-40B4-BE49-F238E27FC236}">
                <a16:creationId xmlns:a16="http://schemas.microsoft.com/office/drawing/2014/main" id="{C46569A8-F056-4F0A-AD88-543FF768E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76" y="5766115"/>
            <a:ext cx="46805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800" b="1" dirty="0"/>
              <a:t>なお，軸方向が必ず</a:t>
            </a:r>
            <a:r>
              <a:rPr lang="en-US" altLang="ja-JP" sz="1800" b="1" dirty="0"/>
              <a:t>z</a:t>
            </a:r>
            <a:r>
              <a:rPr lang="ja-JP" altLang="en-US" sz="1800" b="1" dirty="0"/>
              <a:t>軸になる．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23636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梁（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755576" y="2659558"/>
            <a:ext cx="3240360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5148064" y="2659558"/>
            <a:ext cx="3240360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251520" y="2916962"/>
            <a:ext cx="636307" cy="626165"/>
            <a:chOff x="367748" y="2295939"/>
            <a:chExt cx="636307" cy="626165"/>
          </a:xfrm>
        </p:grpSpPr>
        <p:sp>
          <p:nvSpPr>
            <p:cNvPr id="3" name="フリーフォーム 2"/>
            <p:cNvSpPr/>
            <p:nvPr/>
          </p:nvSpPr>
          <p:spPr>
            <a:xfrm>
              <a:off x="367748" y="2295939"/>
              <a:ext cx="626165" cy="626165"/>
            </a:xfrm>
            <a:custGeom>
              <a:avLst/>
              <a:gdLst>
                <a:gd name="connsiteX0" fmla="*/ 0 w 626165"/>
                <a:gd name="connsiteY0" fmla="*/ 0 h 626165"/>
                <a:gd name="connsiteX1" fmla="*/ 626165 w 626165"/>
                <a:gd name="connsiteY1" fmla="*/ 0 h 626165"/>
                <a:gd name="connsiteX2" fmla="*/ 626165 w 626165"/>
                <a:gd name="connsiteY2" fmla="*/ 626165 h 62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165" h="626165">
                  <a:moveTo>
                    <a:pt x="0" y="0"/>
                  </a:moveTo>
                  <a:lnTo>
                    <a:pt x="626165" y="0"/>
                  </a:lnTo>
                  <a:lnTo>
                    <a:pt x="626165" y="62616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 flipH="1">
              <a:off x="367748" y="22959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H="1">
              <a:off x="532047" y="22959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flipH="1">
              <a:off x="710345" y="22959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750101" y="241206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>
              <a:off x="747465" y="2568605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>
              <a:off x="760243" y="2715207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グループ化 63"/>
          <p:cNvGrpSpPr/>
          <p:nvPr/>
        </p:nvGrpSpPr>
        <p:grpSpPr>
          <a:xfrm flipH="1">
            <a:off x="3863685" y="2916962"/>
            <a:ext cx="636307" cy="626165"/>
            <a:chOff x="367748" y="2295939"/>
            <a:chExt cx="636307" cy="626165"/>
          </a:xfrm>
        </p:grpSpPr>
        <p:sp>
          <p:nvSpPr>
            <p:cNvPr id="65" name="フリーフォーム 64"/>
            <p:cNvSpPr/>
            <p:nvPr/>
          </p:nvSpPr>
          <p:spPr>
            <a:xfrm>
              <a:off x="367748" y="2295939"/>
              <a:ext cx="626165" cy="626165"/>
            </a:xfrm>
            <a:custGeom>
              <a:avLst/>
              <a:gdLst>
                <a:gd name="connsiteX0" fmla="*/ 0 w 626165"/>
                <a:gd name="connsiteY0" fmla="*/ 0 h 626165"/>
                <a:gd name="connsiteX1" fmla="*/ 626165 w 626165"/>
                <a:gd name="connsiteY1" fmla="*/ 0 h 626165"/>
                <a:gd name="connsiteX2" fmla="*/ 626165 w 626165"/>
                <a:gd name="connsiteY2" fmla="*/ 626165 h 62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165" h="626165">
                  <a:moveTo>
                    <a:pt x="0" y="0"/>
                  </a:moveTo>
                  <a:lnTo>
                    <a:pt x="626165" y="0"/>
                  </a:lnTo>
                  <a:lnTo>
                    <a:pt x="626165" y="62616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6" name="直線コネクタ 65"/>
            <p:cNvCxnSpPr/>
            <p:nvPr/>
          </p:nvCxnSpPr>
          <p:spPr>
            <a:xfrm flipH="1">
              <a:off x="367748" y="22959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H="1">
              <a:off x="532047" y="22959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>
              <a:off x="710345" y="22959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750101" y="241206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H="1">
              <a:off x="747465" y="2568605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flipH="1">
              <a:off x="760243" y="2715207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グループ化 18"/>
          <p:cNvGrpSpPr/>
          <p:nvPr/>
        </p:nvGrpSpPr>
        <p:grpSpPr>
          <a:xfrm>
            <a:off x="5015814" y="2227510"/>
            <a:ext cx="253953" cy="1207198"/>
            <a:chOff x="5015814" y="1556792"/>
            <a:chExt cx="253953" cy="1207198"/>
          </a:xfrm>
        </p:grpSpPr>
        <p:cxnSp>
          <p:nvCxnSpPr>
            <p:cNvPr id="74" name="直線コネクタ 73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直線コネクタ 84"/>
          <p:cNvCxnSpPr/>
          <p:nvPr/>
        </p:nvCxnSpPr>
        <p:spPr>
          <a:xfrm>
            <a:off x="2394822" y="186362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>
            <a:off x="8316416" y="187486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弧 12"/>
          <p:cNvSpPr/>
          <p:nvPr/>
        </p:nvSpPr>
        <p:spPr>
          <a:xfrm>
            <a:off x="1419559" y="2418888"/>
            <a:ext cx="694118" cy="688068"/>
          </a:xfrm>
          <a:prstGeom prst="arc">
            <a:avLst>
              <a:gd name="adj1" fmla="val 10777673"/>
              <a:gd name="adj2" fmla="val 8115615"/>
            </a:avLst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Text Box 114"/>
          <p:cNvSpPr txBox="1">
            <a:spLocks noChangeArrowheads="1"/>
          </p:cNvSpPr>
          <p:nvPr/>
        </p:nvSpPr>
        <p:spPr bwMode="auto">
          <a:xfrm>
            <a:off x="1746751" y="1853082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89" name="Text Box 114"/>
          <p:cNvSpPr txBox="1">
            <a:spLocks noChangeArrowheads="1"/>
          </p:cNvSpPr>
          <p:nvPr/>
        </p:nvSpPr>
        <p:spPr bwMode="auto">
          <a:xfrm>
            <a:off x="1131534" y="2008318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90" name="Text Box 114"/>
          <p:cNvSpPr txBox="1">
            <a:spLocks noChangeArrowheads="1"/>
          </p:cNvSpPr>
          <p:nvPr/>
        </p:nvSpPr>
        <p:spPr bwMode="auto">
          <a:xfrm>
            <a:off x="6431022" y="1996677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91" name="Text Box 114"/>
          <p:cNvSpPr txBox="1">
            <a:spLocks noChangeArrowheads="1"/>
          </p:cNvSpPr>
          <p:nvPr/>
        </p:nvSpPr>
        <p:spPr bwMode="auto">
          <a:xfrm>
            <a:off x="7334271" y="1787133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92" name="直線コネクタ 91"/>
          <p:cNvCxnSpPr/>
          <p:nvPr/>
        </p:nvCxnSpPr>
        <p:spPr>
          <a:xfrm>
            <a:off x="8100392" y="2083914"/>
            <a:ext cx="0" cy="57564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>
            <a:off x="7858968" y="2267212"/>
            <a:ext cx="0" cy="39234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7622303" y="2417367"/>
            <a:ext cx="0" cy="2421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Box 114"/>
          <p:cNvSpPr txBox="1">
            <a:spLocks noChangeArrowheads="1"/>
          </p:cNvSpPr>
          <p:nvPr/>
        </p:nvSpPr>
        <p:spPr bwMode="auto">
          <a:xfrm>
            <a:off x="1451888" y="3635732"/>
            <a:ext cx="16998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両持ち梁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96" name="Text Box 114"/>
          <p:cNvSpPr txBox="1">
            <a:spLocks noChangeArrowheads="1"/>
          </p:cNvSpPr>
          <p:nvPr/>
        </p:nvSpPr>
        <p:spPr bwMode="auto">
          <a:xfrm>
            <a:off x="5912850" y="3635732"/>
            <a:ext cx="16998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片持ち梁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1026469" y="4664570"/>
            <a:ext cx="1567239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827552" y="4896742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9" name="グループ化 98"/>
          <p:cNvGrpSpPr/>
          <p:nvPr/>
        </p:nvGrpSpPr>
        <p:grpSpPr>
          <a:xfrm rot="5400000" flipH="1">
            <a:off x="953402" y="4880892"/>
            <a:ext cx="253953" cy="1207198"/>
            <a:chOff x="5015814" y="1556792"/>
            <a:chExt cx="253953" cy="1207198"/>
          </a:xfrm>
        </p:grpSpPr>
        <p:cxnSp>
          <p:nvCxnSpPr>
            <p:cNvPr id="100" name="直線コネクタ 9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 Box 114"/>
          <p:cNvSpPr txBox="1">
            <a:spLocks noChangeArrowheads="1"/>
          </p:cNvSpPr>
          <p:nvPr/>
        </p:nvSpPr>
        <p:spPr bwMode="auto">
          <a:xfrm>
            <a:off x="290961" y="5807005"/>
            <a:ext cx="23027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回転支点：</a:t>
            </a:r>
            <a:r>
              <a:rPr lang="ja-JP" altLang="en-US" sz="1800" b="1" dirty="0"/>
              <a:t>移動できないが回転できる</a:t>
            </a:r>
            <a:endParaRPr lang="en-US" altLang="ja-JP" sz="1800" b="1" dirty="0"/>
          </a:p>
        </p:txBody>
      </p:sp>
      <p:sp>
        <p:nvSpPr>
          <p:cNvPr id="108" name="Text Box 114"/>
          <p:cNvSpPr txBox="1">
            <a:spLocks noChangeArrowheads="1"/>
          </p:cNvSpPr>
          <p:nvPr/>
        </p:nvSpPr>
        <p:spPr bwMode="auto">
          <a:xfrm>
            <a:off x="141580" y="1651446"/>
            <a:ext cx="10920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000" b="1" dirty="0"/>
              <a:t>種類：</a:t>
            </a:r>
            <a:endParaRPr lang="en-US" altLang="ja-JP" sz="2000" b="1" dirty="0"/>
          </a:p>
        </p:txBody>
      </p:sp>
      <p:sp>
        <p:nvSpPr>
          <p:cNvPr id="109" name="Text Box 114"/>
          <p:cNvSpPr txBox="1">
            <a:spLocks noChangeArrowheads="1"/>
          </p:cNvSpPr>
          <p:nvPr/>
        </p:nvSpPr>
        <p:spPr bwMode="auto">
          <a:xfrm>
            <a:off x="107504" y="4115816"/>
            <a:ext cx="14963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000" b="1" dirty="0"/>
              <a:t>支持方法：</a:t>
            </a:r>
            <a:endParaRPr lang="en-US" altLang="ja-JP" sz="2000" b="1" dirty="0"/>
          </a:p>
        </p:txBody>
      </p:sp>
      <p:sp>
        <p:nvSpPr>
          <p:cNvPr id="110" name="正方形/長方形 109"/>
          <p:cNvSpPr/>
          <p:nvPr/>
        </p:nvSpPr>
        <p:spPr>
          <a:xfrm>
            <a:off x="3851785" y="4664570"/>
            <a:ext cx="1567239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2" name="グループ化 111"/>
          <p:cNvGrpSpPr/>
          <p:nvPr/>
        </p:nvGrpSpPr>
        <p:grpSpPr>
          <a:xfrm rot="5400000" flipH="1">
            <a:off x="3778718" y="4880892"/>
            <a:ext cx="253953" cy="1207198"/>
            <a:chOff x="5015814" y="1556792"/>
            <a:chExt cx="253953" cy="1207198"/>
          </a:xfrm>
        </p:grpSpPr>
        <p:cxnSp>
          <p:nvCxnSpPr>
            <p:cNvPr id="113" name="直線コネクタ 112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 Box 114"/>
          <p:cNvSpPr txBox="1">
            <a:spLocks noChangeArrowheads="1"/>
          </p:cNvSpPr>
          <p:nvPr/>
        </p:nvSpPr>
        <p:spPr bwMode="auto">
          <a:xfrm>
            <a:off x="3116277" y="5807005"/>
            <a:ext cx="23027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移動支点：</a:t>
            </a:r>
            <a:r>
              <a:rPr lang="ja-JP" altLang="en-US" sz="1800" b="1" dirty="0"/>
              <a:t>水平移動と回転ができる</a:t>
            </a:r>
            <a:endParaRPr lang="en-US" altLang="ja-JP" sz="1800" b="1" dirty="0"/>
          </a:p>
        </p:txBody>
      </p:sp>
      <p:sp>
        <p:nvSpPr>
          <p:cNvPr id="20" name="楕円 19"/>
          <p:cNvSpPr/>
          <p:nvPr/>
        </p:nvSpPr>
        <p:spPr>
          <a:xfrm>
            <a:off x="3623648" y="4893981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正方形/長方形 120"/>
          <p:cNvSpPr/>
          <p:nvPr/>
        </p:nvSpPr>
        <p:spPr>
          <a:xfrm>
            <a:off x="6684978" y="4664570"/>
            <a:ext cx="1567239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2" name="グループ化 121"/>
          <p:cNvGrpSpPr/>
          <p:nvPr/>
        </p:nvGrpSpPr>
        <p:grpSpPr>
          <a:xfrm>
            <a:off x="6537401" y="4187971"/>
            <a:ext cx="253953" cy="1207198"/>
            <a:chOff x="5015814" y="1556792"/>
            <a:chExt cx="253953" cy="1207198"/>
          </a:xfrm>
        </p:grpSpPr>
        <p:cxnSp>
          <p:nvCxnSpPr>
            <p:cNvPr id="123" name="直線コネクタ 122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 Box 114"/>
          <p:cNvSpPr txBox="1">
            <a:spLocks noChangeArrowheads="1"/>
          </p:cNvSpPr>
          <p:nvPr/>
        </p:nvSpPr>
        <p:spPr bwMode="auto">
          <a:xfrm>
            <a:off x="6317223" y="5807005"/>
            <a:ext cx="23027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固定支点：</a:t>
            </a:r>
            <a:r>
              <a:rPr lang="ja-JP" altLang="en-US" sz="1800" b="1" dirty="0"/>
              <a:t>移動も回転もできない</a:t>
            </a:r>
            <a:endParaRPr lang="en-US" altLang="ja-JP" sz="1800" b="1" dirty="0"/>
          </a:p>
        </p:txBody>
      </p:sp>
      <p:sp>
        <p:nvSpPr>
          <p:cNvPr id="131" name="Text Box 114"/>
          <p:cNvSpPr txBox="1">
            <a:spLocks noChangeArrowheads="1"/>
          </p:cNvSpPr>
          <p:nvPr/>
        </p:nvSpPr>
        <p:spPr bwMode="auto">
          <a:xfrm>
            <a:off x="5923010" y="6493976"/>
            <a:ext cx="30516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ja-JP" altLang="en-US" sz="1400" b="1" dirty="0"/>
              <a:t>なお，これ以外にも表現方法はある．</a:t>
            </a:r>
            <a:endParaRPr lang="en-US" altLang="ja-JP" sz="1400" b="1" dirty="0"/>
          </a:p>
        </p:txBody>
      </p:sp>
      <p:sp>
        <p:nvSpPr>
          <p:cNvPr id="78" name="Text Box 114">
            <a:extLst>
              <a:ext uri="{FF2B5EF4-FFF2-40B4-BE49-F238E27FC236}">
                <a16:creationId xmlns:a16="http://schemas.microsoft.com/office/drawing/2014/main" id="{5B7B8D94-9284-4C51-8433-ACB1D058C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206" y="543326"/>
            <a:ext cx="30881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ja-JP" altLang="en-US" sz="2000" b="1" dirty="0">
                <a:solidFill>
                  <a:srgbClr val="0070C0"/>
                </a:solidFill>
              </a:rPr>
              <a:t>二次元平面内の学問</a:t>
            </a:r>
            <a:endParaRPr lang="en-US" altLang="ja-JP" sz="2000" b="1" dirty="0">
              <a:solidFill>
                <a:srgbClr val="0070C0"/>
              </a:solidFill>
            </a:endParaRPr>
          </a:p>
        </p:txBody>
      </p:sp>
      <p:sp>
        <p:nvSpPr>
          <p:cNvPr id="79" name="Text Box 114">
            <a:extLst>
              <a:ext uri="{FF2B5EF4-FFF2-40B4-BE49-F238E27FC236}">
                <a16:creationId xmlns:a16="http://schemas.microsoft.com/office/drawing/2014/main" id="{068EAC42-227B-4CD8-A566-2F8B9D3D8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5" y="1123788"/>
            <a:ext cx="84165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 err="1"/>
              <a:t>．</a:t>
            </a:r>
            <a:r>
              <a:rPr lang="ja-JP" altLang="en-US" sz="2000" b="1" dirty="0"/>
              <a:t>端を支持された，断面に対して十分に長い棒</a:t>
            </a:r>
            <a:endParaRPr lang="en-US" altLang="ja-JP" sz="2000" b="1" dirty="0"/>
          </a:p>
        </p:txBody>
      </p:sp>
      <p:sp>
        <p:nvSpPr>
          <p:cNvPr id="98" name="円弧 97">
            <a:extLst>
              <a:ext uri="{FF2B5EF4-FFF2-40B4-BE49-F238E27FC236}">
                <a16:creationId xmlns:a16="http://schemas.microsoft.com/office/drawing/2014/main" id="{6A6FE671-8ED5-4B2B-A090-285F6B0ACF20}"/>
              </a:ext>
            </a:extLst>
          </p:cNvPr>
          <p:cNvSpPr/>
          <p:nvPr/>
        </p:nvSpPr>
        <p:spPr>
          <a:xfrm>
            <a:off x="6365414" y="2418888"/>
            <a:ext cx="694118" cy="688068"/>
          </a:xfrm>
          <a:prstGeom prst="arc">
            <a:avLst>
              <a:gd name="adj1" fmla="val 10777673"/>
              <a:gd name="adj2" fmla="val 8115615"/>
            </a:avLst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614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(CAE)</a:t>
            </a:r>
            <a:endParaRPr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467544" y="119675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フレーム解析（一次元の梁）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569190"/>
            <a:ext cx="5173057" cy="5041091"/>
          </a:xfrm>
          <a:prstGeom prst="rect">
            <a:avLst/>
          </a:prstGeom>
        </p:spPr>
      </p:pic>
      <p:sp>
        <p:nvSpPr>
          <p:cNvPr id="11" name="Text Box 114"/>
          <p:cNvSpPr txBox="1">
            <a:spLocks noChangeArrowheads="1"/>
          </p:cNvSpPr>
          <p:nvPr/>
        </p:nvSpPr>
        <p:spPr bwMode="auto">
          <a:xfrm>
            <a:off x="489040" y="1913644"/>
            <a:ext cx="285882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原点拘束しておく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1800" b="1" dirty="0"/>
              <a:t>（計算の為の参照座標系と，梁の物体座標系の原点を一致させる，という意味）</a:t>
            </a:r>
            <a:endParaRPr lang="en-US" altLang="ja-JP" sz="1800" b="1" dirty="0"/>
          </a:p>
        </p:txBody>
      </p:sp>
      <p:sp>
        <p:nvSpPr>
          <p:cNvPr id="12" name="楕円 11"/>
          <p:cNvSpPr/>
          <p:nvPr/>
        </p:nvSpPr>
        <p:spPr>
          <a:xfrm>
            <a:off x="3923928" y="3909715"/>
            <a:ext cx="936104" cy="36004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4099312" y="5661248"/>
            <a:ext cx="936104" cy="36004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5402520" y="5328096"/>
            <a:ext cx="537632" cy="36004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319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(CAE)</a:t>
            </a:r>
            <a:endParaRPr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467544" y="119675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フレーム解析（一次元の梁）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0" y="1627342"/>
            <a:ext cx="9013716" cy="5105425"/>
          </a:xfrm>
          <a:prstGeom prst="rect">
            <a:avLst/>
          </a:prstGeom>
        </p:spPr>
      </p:pic>
      <p:sp>
        <p:nvSpPr>
          <p:cNvPr id="15" name="Text Box 114"/>
          <p:cNvSpPr txBox="1">
            <a:spLocks noChangeArrowheads="1"/>
          </p:cNvSpPr>
          <p:nvPr/>
        </p:nvSpPr>
        <p:spPr bwMode="auto">
          <a:xfrm>
            <a:off x="2761640" y="3008322"/>
            <a:ext cx="5040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「環境」タグ→「フレーム解析」を選択する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6" name="楕円 15"/>
          <p:cNvSpPr/>
          <p:nvPr/>
        </p:nvSpPr>
        <p:spPr>
          <a:xfrm>
            <a:off x="2236376" y="6299159"/>
            <a:ext cx="576064" cy="453927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/>
        </p:nvSpPr>
        <p:spPr>
          <a:xfrm>
            <a:off x="755576" y="1955424"/>
            <a:ext cx="576064" cy="60948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836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(CAE)</a:t>
            </a:r>
            <a:endParaRPr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467544" y="119675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フレーム解析（一次元の梁）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16" y="1760822"/>
            <a:ext cx="5972175" cy="14763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87728"/>
            <a:ext cx="4267200" cy="4438650"/>
          </a:xfrm>
          <a:prstGeom prst="rect">
            <a:avLst/>
          </a:prstGeom>
        </p:spPr>
      </p:pic>
      <p:sp>
        <p:nvSpPr>
          <p:cNvPr id="11" name="Text Box 114"/>
          <p:cNvSpPr txBox="1">
            <a:spLocks noChangeArrowheads="1"/>
          </p:cNvSpPr>
          <p:nvPr/>
        </p:nvSpPr>
        <p:spPr bwMode="auto">
          <a:xfrm>
            <a:off x="414967" y="5999417"/>
            <a:ext cx="67886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（管理）「シミュレーションを作成」→「静解析」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2000" b="1" dirty="0" err="1">
                <a:solidFill>
                  <a:srgbClr val="FF0000"/>
                </a:solidFill>
              </a:rPr>
              <a:t>．</a:t>
            </a:r>
            <a:r>
              <a:rPr lang="ja-JP" altLang="en-US" sz="2000" b="1" dirty="0">
                <a:solidFill>
                  <a:srgbClr val="FF0000"/>
                </a:solidFill>
              </a:rPr>
              <a:t>適当な名前を付けてもいい．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2" name="楕円 11"/>
          <p:cNvSpPr/>
          <p:nvPr/>
        </p:nvSpPr>
        <p:spPr>
          <a:xfrm>
            <a:off x="447615" y="2194268"/>
            <a:ext cx="931615" cy="94669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4644008" y="2194268"/>
            <a:ext cx="931615" cy="41224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2F345979-D5E8-4E48-B49E-DE61281592F0}"/>
              </a:ext>
            </a:extLst>
          </p:cNvPr>
          <p:cNvSpPr/>
          <p:nvPr/>
        </p:nvSpPr>
        <p:spPr>
          <a:xfrm>
            <a:off x="6239792" y="1554702"/>
            <a:ext cx="1212528" cy="41224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302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(CAE)</a:t>
            </a:r>
            <a:endParaRPr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467544" y="119675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フレーム解析（一次元の梁）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" y="1277472"/>
            <a:ext cx="9015351" cy="5133447"/>
          </a:xfrm>
          <a:prstGeom prst="rect">
            <a:avLst/>
          </a:prstGeom>
        </p:spPr>
      </p:pic>
      <p:sp>
        <p:nvSpPr>
          <p:cNvPr id="14" name="Text Box 114"/>
          <p:cNvSpPr txBox="1">
            <a:spLocks noChangeArrowheads="1"/>
          </p:cNvSpPr>
          <p:nvPr/>
        </p:nvSpPr>
        <p:spPr bwMode="auto">
          <a:xfrm>
            <a:off x="179512" y="6410919"/>
            <a:ext cx="5040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（梁）「プロパティ」から断面積を確認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539553" y="1677582"/>
            <a:ext cx="720080" cy="38326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4644008" y="3350577"/>
            <a:ext cx="864096" cy="375727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A6C4B7AE-67F6-444E-9164-9AA15913D6ED}"/>
              </a:ext>
            </a:extLst>
          </p:cNvPr>
          <p:cNvSpPr/>
          <p:nvPr/>
        </p:nvSpPr>
        <p:spPr>
          <a:xfrm>
            <a:off x="158096" y="2750448"/>
            <a:ext cx="927039" cy="27225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 Box 114">
            <a:extLst>
              <a:ext uri="{FF2B5EF4-FFF2-40B4-BE49-F238E27FC236}">
                <a16:creationId xmlns:a16="http://schemas.microsoft.com/office/drawing/2014/main" id="{FB7595FA-D8AC-42EE-910B-68D27B3F7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612208"/>
            <a:ext cx="16595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600" b="1" dirty="0"/>
              <a:t>適当に付けた名前になっている．</a:t>
            </a:r>
            <a:endParaRPr lang="en-US" altLang="ja-JP" sz="1600" b="1" dirty="0"/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59C1D211-FE0C-4C62-999A-0037F294C40A}"/>
              </a:ext>
            </a:extLst>
          </p:cNvPr>
          <p:cNvCxnSpPr/>
          <p:nvPr/>
        </p:nvCxnSpPr>
        <p:spPr>
          <a:xfrm flipH="1" flipV="1">
            <a:off x="899592" y="3022698"/>
            <a:ext cx="144016" cy="1486422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C005720-58E1-40E1-B6CD-786408ACF0C8}"/>
              </a:ext>
            </a:extLst>
          </p:cNvPr>
          <p:cNvCxnSpPr>
            <a:cxnSpLocks/>
          </p:cNvCxnSpPr>
          <p:nvPr/>
        </p:nvCxnSpPr>
        <p:spPr>
          <a:xfrm flipH="1" flipV="1">
            <a:off x="2651086" y="3022698"/>
            <a:ext cx="241428" cy="515742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14">
            <a:extLst>
              <a:ext uri="{FF2B5EF4-FFF2-40B4-BE49-F238E27FC236}">
                <a16:creationId xmlns:a16="http://schemas.microsoft.com/office/drawing/2014/main" id="{46C000C8-7F40-4FD8-8E81-D7A2E7AB0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03" y="3621907"/>
            <a:ext cx="16595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600" b="1" dirty="0"/>
              <a:t>注：断面はこのアイコンの形ではない．</a:t>
            </a:r>
            <a:endParaRPr lang="en-US" altLang="ja-JP" sz="1600" b="1" dirty="0"/>
          </a:p>
        </p:txBody>
      </p:sp>
    </p:spTree>
    <p:extLst>
      <p:ext uri="{BB962C8B-B14F-4D97-AF65-F5344CB8AC3E}">
        <p14:creationId xmlns:p14="http://schemas.microsoft.com/office/powerpoint/2010/main" val="269308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(CAE)</a:t>
            </a:r>
            <a:endParaRPr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4" name="Text Box 114"/>
          <p:cNvSpPr txBox="1">
            <a:spLocks noChangeArrowheads="1"/>
          </p:cNvSpPr>
          <p:nvPr/>
        </p:nvSpPr>
        <p:spPr bwMode="auto">
          <a:xfrm>
            <a:off x="179512" y="6410919"/>
            <a:ext cx="89095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（梁）「材料」から縦弾性係数（ヤング率）を確認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8" y="1143713"/>
            <a:ext cx="9034792" cy="5236727"/>
          </a:xfrm>
          <a:prstGeom prst="rect">
            <a:avLst/>
          </a:prstGeom>
        </p:spPr>
      </p:pic>
      <p:sp>
        <p:nvSpPr>
          <p:cNvPr id="10" name="楕円 9"/>
          <p:cNvSpPr/>
          <p:nvPr/>
        </p:nvSpPr>
        <p:spPr>
          <a:xfrm>
            <a:off x="539553" y="1821598"/>
            <a:ext cx="720080" cy="38326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4644008" y="3284985"/>
            <a:ext cx="864096" cy="21602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474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(CAE)</a:t>
            </a:r>
            <a:endParaRPr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4" name="Text Box 114"/>
          <p:cNvSpPr txBox="1">
            <a:spLocks noChangeArrowheads="1"/>
          </p:cNvSpPr>
          <p:nvPr/>
        </p:nvSpPr>
        <p:spPr bwMode="auto">
          <a:xfrm>
            <a:off x="223508" y="5601434"/>
            <a:ext cx="87409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左端を回転自由／位置拘束（拘束）「ピンで固定」</a:t>
            </a:r>
            <a:r>
              <a:rPr lang="ja-JP" altLang="en-US" sz="2000" b="1" dirty="0"/>
              <a:t>（</a:t>
            </a:r>
            <a:r>
              <a:rPr lang="en-US" altLang="ja-JP" sz="2000" b="1" dirty="0"/>
              <a:t>x, y, z</a:t>
            </a:r>
            <a:r>
              <a:rPr lang="ja-JP" altLang="en-US" sz="2000" b="1" dirty="0"/>
              <a:t>位置拘束という意味）</a:t>
            </a:r>
            <a:r>
              <a:rPr lang="ja-JP" altLang="en-US" sz="2000" b="1" dirty="0">
                <a:solidFill>
                  <a:srgbClr val="FF0000"/>
                </a:solidFill>
              </a:rPr>
              <a:t>，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右端を回転自由／（拘束）「カスタム」で</a:t>
            </a:r>
            <a:r>
              <a:rPr lang="en-US" altLang="ja-JP" sz="2000" b="1" dirty="0">
                <a:solidFill>
                  <a:srgbClr val="FF0000"/>
                </a:solidFill>
              </a:rPr>
              <a:t>z</a:t>
            </a:r>
            <a:r>
              <a:rPr lang="ja-JP" altLang="en-US" sz="2000" b="1" dirty="0">
                <a:solidFill>
                  <a:srgbClr val="FF0000"/>
                </a:solidFill>
              </a:rPr>
              <a:t>移動，</a:t>
            </a:r>
            <a:r>
              <a:rPr lang="en-US" altLang="ja-JP" sz="2000" b="1" dirty="0">
                <a:solidFill>
                  <a:srgbClr val="FF0000"/>
                </a:solidFill>
              </a:rPr>
              <a:t>x</a:t>
            </a:r>
            <a:r>
              <a:rPr lang="ja-JP" altLang="en-US" sz="2000" b="1" dirty="0">
                <a:solidFill>
                  <a:srgbClr val="FF0000"/>
                </a:solidFill>
              </a:rPr>
              <a:t>軸回転可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778732"/>
            <a:ext cx="8964488" cy="3606806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1475656" y="2085055"/>
            <a:ext cx="720080" cy="28078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2544728" y="4557452"/>
            <a:ext cx="432048" cy="28803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1475656" y="2420888"/>
            <a:ext cx="720080" cy="28078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8316416" y="4557452"/>
            <a:ext cx="432048" cy="28803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 Box 114"/>
          <p:cNvSpPr txBox="1">
            <a:spLocks noChangeArrowheads="1"/>
          </p:cNvSpPr>
          <p:nvPr/>
        </p:nvSpPr>
        <p:spPr bwMode="auto">
          <a:xfrm>
            <a:off x="467544" y="119675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フレーム解析（一次元の梁）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468065"/>
            <a:ext cx="3244800" cy="3842958"/>
          </a:xfrm>
          <a:prstGeom prst="rect">
            <a:avLst/>
          </a:prstGeom>
        </p:spPr>
      </p:pic>
      <p:sp>
        <p:nvSpPr>
          <p:cNvPr id="19" name="楕円 18"/>
          <p:cNvSpPr/>
          <p:nvPr/>
        </p:nvSpPr>
        <p:spPr>
          <a:xfrm>
            <a:off x="6687696" y="2852936"/>
            <a:ext cx="720080" cy="28078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/>
          <p:nvPr/>
        </p:nvSpPr>
        <p:spPr>
          <a:xfrm>
            <a:off x="6687696" y="3323180"/>
            <a:ext cx="720080" cy="28078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Text Box 114">
            <a:extLst>
              <a:ext uri="{FF2B5EF4-FFF2-40B4-BE49-F238E27FC236}">
                <a16:creationId xmlns:a16="http://schemas.microsoft.com/office/drawing/2014/main" id="{22D07F49-C9D3-4560-B292-590479DC5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08" y="6388914"/>
            <a:ext cx="88174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600" b="1" dirty="0"/>
              <a:t>注：「</a:t>
            </a:r>
            <a:r>
              <a:rPr lang="en-US" altLang="ja-JP" sz="1600" b="1" dirty="0"/>
              <a:t>free</a:t>
            </a:r>
            <a:r>
              <a:rPr lang="ja-JP" altLang="en-US" sz="1600" b="1" dirty="0"/>
              <a:t>」が「揚圧力無し」という訳になっている．揚圧力（ダムを浮き上がらせる圧力）は，土木用語</a:t>
            </a:r>
            <a:endParaRPr lang="en-US" altLang="ja-JP" sz="1600" b="1" dirty="0"/>
          </a:p>
        </p:txBody>
      </p:sp>
    </p:spTree>
    <p:extLst>
      <p:ext uri="{BB962C8B-B14F-4D97-AF65-F5344CB8AC3E}">
        <p14:creationId xmlns:p14="http://schemas.microsoft.com/office/powerpoint/2010/main" val="4279194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(CAE)</a:t>
            </a:r>
            <a:endParaRPr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4" name="Text Box 114"/>
          <p:cNvSpPr txBox="1">
            <a:spLocks noChangeArrowheads="1"/>
          </p:cNvSpPr>
          <p:nvPr/>
        </p:nvSpPr>
        <p:spPr bwMode="auto">
          <a:xfrm>
            <a:off x="435784" y="5601434"/>
            <a:ext cx="77246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（荷重）「荷重」→位置を「</a:t>
            </a:r>
            <a:r>
              <a:rPr lang="en-US" altLang="ja-JP" sz="2000" b="1" dirty="0">
                <a:solidFill>
                  <a:srgbClr val="FF0000"/>
                </a:solidFill>
              </a:rPr>
              <a:t>40</a:t>
            </a:r>
            <a:r>
              <a:rPr lang="ja-JP" altLang="en-US" sz="2000" b="1" dirty="0">
                <a:solidFill>
                  <a:srgbClr val="FF0000"/>
                </a:solidFill>
              </a:rPr>
              <a:t>」</a:t>
            </a:r>
            <a:r>
              <a:rPr lang="en-US" altLang="ja-JP" sz="2000" b="1" dirty="0">
                <a:solidFill>
                  <a:srgbClr val="FF0000"/>
                </a:solidFill>
              </a:rPr>
              <a:t>mm</a:t>
            </a:r>
            <a:r>
              <a:rPr lang="ja-JP" altLang="en-US" sz="2000" b="1" dirty="0">
                <a:solidFill>
                  <a:srgbClr val="FF0000"/>
                </a:solidFill>
              </a:rPr>
              <a:t>に設定→「</a:t>
            </a:r>
            <a:r>
              <a:rPr lang="ja-JP" altLang="en-US" sz="2000" b="1" dirty="0">
                <a:solidFill>
                  <a:schemeClr val="accent6">
                    <a:lumMod val="75000"/>
                  </a:schemeClr>
                </a:solidFill>
              </a:rPr>
              <a:t>✓</a:t>
            </a:r>
            <a:r>
              <a:rPr lang="ja-JP" altLang="en-US" sz="2000" b="1" dirty="0">
                <a:solidFill>
                  <a:srgbClr val="FF0000"/>
                </a:solidFill>
              </a:rPr>
              <a:t>」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6" name="Text Box 114"/>
          <p:cNvSpPr txBox="1">
            <a:spLocks noChangeArrowheads="1"/>
          </p:cNvSpPr>
          <p:nvPr/>
        </p:nvSpPr>
        <p:spPr bwMode="auto">
          <a:xfrm>
            <a:off x="467544" y="119675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フレーム解析（一次元の梁）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84" y="1742774"/>
            <a:ext cx="6891418" cy="3704346"/>
          </a:xfrm>
          <a:prstGeom prst="rect">
            <a:avLst/>
          </a:prstGeom>
        </p:spPr>
      </p:pic>
      <p:sp>
        <p:nvSpPr>
          <p:cNvPr id="17" name="楕円 16"/>
          <p:cNvSpPr/>
          <p:nvPr/>
        </p:nvSpPr>
        <p:spPr>
          <a:xfrm>
            <a:off x="2894608" y="1718066"/>
            <a:ext cx="432048" cy="57975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5220072" y="5085183"/>
            <a:ext cx="1152128" cy="28803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/>
          <p:nvPr/>
        </p:nvSpPr>
        <p:spPr>
          <a:xfrm>
            <a:off x="6588224" y="5085183"/>
            <a:ext cx="216024" cy="28803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 Box 114">
            <a:extLst>
              <a:ext uri="{FF2B5EF4-FFF2-40B4-BE49-F238E27FC236}">
                <a16:creationId xmlns:a16="http://schemas.microsoft.com/office/drawing/2014/main" id="{FE65EEDA-17D8-44FA-AA56-DC3E9E9B6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202" y="3060249"/>
            <a:ext cx="16595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600" b="1" dirty="0"/>
              <a:t>これは重力．デフォルト．</a:t>
            </a:r>
            <a:endParaRPr lang="en-US" altLang="ja-JP" sz="1600" b="1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B8AE1AAE-E1F6-4ABD-A828-9F3C57A64149}"/>
              </a:ext>
            </a:extLst>
          </p:cNvPr>
          <p:cNvCxnSpPr>
            <a:cxnSpLocks/>
          </p:cNvCxnSpPr>
          <p:nvPr/>
        </p:nvCxnSpPr>
        <p:spPr>
          <a:xfrm flipH="1">
            <a:off x="7115549" y="3721817"/>
            <a:ext cx="446467" cy="584116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996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(CAE)</a:t>
            </a:r>
            <a:endParaRPr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4" name="Text Box 114"/>
          <p:cNvSpPr txBox="1">
            <a:spLocks noChangeArrowheads="1"/>
          </p:cNvSpPr>
          <p:nvPr/>
        </p:nvSpPr>
        <p:spPr bwMode="auto">
          <a:xfrm>
            <a:off x="467544" y="6021288"/>
            <a:ext cx="77246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「荷重」→「編集」→「</a:t>
            </a:r>
            <a:r>
              <a:rPr lang="en-US" altLang="ja-JP" sz="2000" b="1" dirty="0">
                <a:solidFill>
                  <a:srgbClr val="FF0000"/>
                </a:solidFill>
              </a:rPr>
              <a:t>10</a:t>
            </a:r>
            <a:r>
              <a:rPr lang="ja-JP" altLang="en-US" sz="2000" b="1" dirty="0">
                <a:solidFill>
                  <a:srgbClr val="FF0000"/>
                </a:solidFill>
              </a:rPr>
              <a:t>」</a:t>
            </a:r>
            <a:r>
              <a:rPr lang="en-US" altLang="ja-JP" sz="2000" b="1" dirty="0">
                <a:solidFill>
                  <a:srgbClr val="FF0000"/>
                </a:solidFill>
              </a:rPr>
              <a:t>N</a:t>
            </a:r>
            <a:r>
              <a:rPr lang="ja-JP" altLang="en-US" sz="2000" b="1" dirty="0">
                <a:solidFill>
                  <a:srgbClr val="FF0000"/>
                </a:solidFill>
              </a:rPr>
              <a:t>を入力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6" name="Text Box 114"/>
          <p:cNvSpPr txBox="1">
            <a:spLocks noChangeArrowheads="1"/>
          </p:cNvSpPr>
          <p:nvPr/>
        </p:nvSpPr>
        <p:spPr bwMode="auto">
          <a:xfrm>
            <a:off x="467544" y="119675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フレーム解析（一次元の梁）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04" y="1635636"/>
            <a:ext cx="2800350" cy="4200525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899592" y="4221088"/>
            <a:ext cx="720080" cy="28803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/>
          <p:nvPr/>
        </p:nvSpPr>
        <p:spPr>
          <a:xfrm>
            <a:off x="1517839" y="4566294"/>
            <a:ext cx="720080" cy="28803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968" y="1654802"/>
            <a:ext cx="4419600" cy="1819275"/>
          </a:xfrm>
          <a:prstGeom prst="rect">
            <a:avLst/>
          </a:prstGeom>
        </p:spPr>
      </p:pic>
      <p:sp>
        <p:nvSpPr>
          <p:cNvPr id="11" name="楕円 10"/>
          <p:cNvSpPr/>
          <p:nvPr/>
        </p:nvSpPr>
        <p:spPr>
          <a:xfrm>
            <a:off x="3471900" y="2393037"/>
            <a:ext cx="720080" cy="28803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291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(CAE)</a:t>
            </a:r>
            <a:endParaRPr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4" name="Text Box 114"/>
          <p:cNvSpPr txBox="1">
            <a:spLocks noChangeArrowheads="1"/>
          </p:cNvSpPr>
          <p:nvPr/>
        </p:nvSpPr>
        <p:spPr bwMode="auto">
          <a:xfrm>
            <a:off x="179511" y="5422662"/>
            <a:ext cx="87852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同様に集中荷重を二つ加える．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x=80 [mm]</a:t>
            </a:r>
            <a:r>
              <a:rPr lang="ja-JP" altLang="en-US" sz="2000" b="1" dirty="0">
                <a:solidFill>
                  <a:srgbClr val="FF0000"/>
                </a:solidFill>
              </a:rPr>
              <a:t>に</a:t>
            </a:r>
            <a:r>
              <a:rPr lang="en-US" altLang="ja-JP" sz="2000" b="1" dirty="0">
                <a:solidFill>
                  <a:srgbClr val="FF0000"/>
                </a:solidFill>
              </a:rPr>
              <a:t>W</a:t>
            </a:r>
            <a:r>
              <a:rPr lang="en-US" altLang="ja-JP" sz="1600" b="1" dirty="0">
                <a:solidFill>
                  <a:srgbClr val="FF0000"/>
                </a:solidFill>
              </a:rPr>
              <a:t>2</a:t>
            </a:r>
            <a:r>
              <a:rPr lang="en-US" altLang="ja-JP" sz="2000" b="1" dirty="0">
                <a:solidFill>
                  <a:srgbClr val="FF0000"/>
                </a:solidFill>
              </a:rPr>
              <a:t>=20 [N]</a:t>
            </a:r>
          </a:p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x=120 [mm]</a:t>
            </a:r>
            <a:r>
              <a:rPr lang="ja-JP" altLang="en-US" sz="2000" b="1" dirty="0">
                <a:solidFill>
                  <a:srgbClr val="FF0000"/>
                </a:solidFill>
              </a:rPr>
              <a:t>に</a:t>
            </a:r>
            <a:r>
              <a:rPr lang="en-US" altLang="ja-JP" sz="2000" b="1" dirty="0">
                <a:solidFill>
                  <a:srgbClr val="FF0000"/>
                </a:solidFill>
              </a:rPr>
              <a:t>W</a:t>
            </a:r>
            <a:r>
              <a:rPr lang="en-US" altLang="ja-JP" sz="1600" b="1" dirty="0">
                <a:solidFill>
                  <a:srgbClr val="FF0000"/>
                </a:solidFill>
              </a:rPr>
              <a:t>3</a:t>
            </a:r>
            <a:r>
              <a:rPr lang="en-US" altLang="ja-JP" sz="2000" b="1" dirty="0">
                <a:solidFill>
                  <a:srgbClr val="FF0000"/>
                </a:solidFill>
              </a:rPr>
              <a:t>=10 [N]</a:t>
            </a:r>
          </a:p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重力は「省略」しておく</a:t>
            </a:r>
            <a:r>
              <a:rPr lang="ja-JP" altLang="en-US" sz="2000" b="1" dirty="0"/>
              <a:t>（注：最後に省略しないと力の向きが決定できなくなる）</a:t>
            </a:r>
            <a:endParaRPr lang="en-US" altLang="ja-JP" sz="2000" b="1" dirty="0"/>
          </a:p>
        </p:txBody>
      </p:sp>
      <p:sp>
        <p:nvSpPr>
          <p:cNvPr id="16" name="Text Box 114"/>
          <p:cNvSpPr txBox="1">
            <a:spLocks noChangeArrowheads="1"/>
          </p:cNvSpPr>
          <p:nvPr/>
        </p:nvSpPr>
        <p:spPr bwMode="auto">
          <a:xfrm>
            <a:off x="467544" y="119675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フレーム解析（一次元の梁）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1" y="1656596"/>
            <a:ext cx="8910905" cy="3551396"/>
          </a:xfrm>
          <a:prstGeom prst="rect">
            <a:avLst/>
          </a:prstGeom>
        </p:spPr>
      </p:pic>
      <p:sp>
        <p:nvSpPr>
          <p:cNvPr id="12" name="楕円 11"/>
          <p:cNvSpPr/>
          <p:nvPr/>
        </p:nvSpPr>
        <p:spPr>
          <a:xfrm>
            <a:off x="467544" y="4149080"/>
            <a:ext cx="576064" cy="21602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755576" y="4543822"/>
            <a:ext cx="576064" cy="21602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901231"/>
            <a:ext cx="6552976" cy="193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09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6" y="1534121"/>
            <a:ext cx="9024430" cy="5311677"/>
          </a:xfrm>
          <a:prstGeom prst="rect">
            <a:avLst/>
          </a:prstGeom>
        </p:spPr>
      </p:pic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(CAE)</a:t>
            </a:r>
            <a:endParaRPr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4" name="Text Box 114"/>
          <p:cNvSpPr txBox="1">
            <a:spLocks noChangeArrowheads="1"/>
          </p:cNvSpPr>
          <p:nvPr/>
        </p:nvSpPr>
        <p:spPr bwMode="auto">
          <a:xfrm>
            <a:off x="3693096" y="6237312"/>
            <a:ext cx="51869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（解析）「シミュレーション」で計算を実行する．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16" name="Text Box 114"/>
          <p:cNvSpPr txBox="1">
            <a:spLocks noChangeArrowheads="1"/>
          </p:cNvSpPr>
          <p:nvPr/>
        </p:nvSpPr>
        <p:spPr bwMode="auto">
          <a:xfrm>
            <a:off x="467544" y="119675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フレーム解析（一次元の梁）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9" name="楕円 8"/>
          <p:cNvSpPr/>
          <p:nvPr/>
        </p:nvSpPr>
        <p:spPr>
          <a:xfrm>
            <a:off x="3693096" y="1826142"/>
            <a:ext cx="590872" cy="522737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41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3" y="383004"/>
            <a:ext cx="8136903" cy="658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単純支持梁（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Simply support Beam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）の例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5508104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14"/>
          <p:cNvSpPr txBox="1">
            <a:spLocks noChangeArrowheads="1"/>
          </p:cNvSpPr>
          <p:nvPr/>
        </p:nvSpPr>
        <p:spPr bwMode="auto">
          <a:xfrm>
            <a:off x="4860033" y="1381964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98" name="フリーフォーム 97"/>
          <p:cNvSpPr/>
          <p:nvPr/>
        </p:nvSpPr>
        <p:spPr>
          <a:xfrm>
            <a:off x="766629" y="2431048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1" name="グループ化 110"/>
          <p:cNvGrpSpPr/>
          <p:nvPr/>
        </p:nvGrpSpPr>
        <p:grpSpPr>
          <a:xfrm rot="5400000" flipH="1">
            <a:off x="872159" y="2405038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グループ化 138"/>
          <p:cNvGrpSpPr/>
          <p:nvPr/>
        </p:nvGrpSpPr>
        <p:grpSpPr>
          <a:xfrm rot="5400000" flipH="1">
            <a:off x="7676761" y="2411573"/>
            <a:ext cx="253953" cy="1207198"/>
            <a:chOff x="5015814" y="1556792"/>
            <a:chExt cx="253953" cy="1207198"/>
          </a:xfrm>
        </p:grpSpPr>
        <p:cxnSp>
          <p:nvCxnSpPr>
            <p:cNvPr id="140" name="直線コネクタ 13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楕円 146"/>
          <p:cNvSpPr/>
          <p:nvPr/>
        </p:nvSpPr>
        <p:spPr>
          <a:xfrm>
            <a:off x="7521691" y="2424662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Text Box 114"/>
          <p:cNvSpPr txBox="1">
            <a:spLocks noChangeArrowheads="1"/>
          </p:cNvSpPr>
          <p:nvPr/>
        </p:nvSpPr>
        <p:spPr bwMode="auto">
          <a:xfrm>
            <a:off x="755639" y="4030032"/>
            <a:ext cx="784880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ja-JP" altLang="en-US" sz="2000" b="1" dirty="0" err="1">
                <a:solidFill>
                  <a:srgbClr val="FF0000"/>
                </a:solidFill>
              </a:rPr>
              <a:t>．</a:t>
            </a:r>
            <a:r>
              <a:rPr lang="ja-JP" altLang="en-US" sz="2000" b="1" dirty="0">
                <a:solidFill>
                  <a:srgbClr val="FF0000"/>
                </a:solidFill>
              </a:rPr>
              <a:t>両端支持</a:t>
            </a:r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（上下方向には動かない．回転はする．一方は左右にも動く）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ja-JP" altLang="en-US" sz="2000" b="1" dirty="0" err="1">
                <a:solidFill>
                  <a:srgbClr val="FF0000"/>
                </a:solidFill>
              </a:rPr>
              <a:t>．</a:t>
            </a:r>
            <a:r>
              <a:rPr lang="ja-JP" altLang="en-US" sz="2000" b="1" dirty="0">
                <a:solidFill>
                  <a:srgbClr val="FF0000"/>
                </a:solidFill>
              </a:rPr>
              <a:t>軸方向の力無し</a:t>
            </a:r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（軸方向には自由に伸びる）</a:t>
            </a:r>
            <a:endParaRPr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defRPr/>
            </a:pPr>
            <a:r>
              <a:rPr lang="ja-JP" altLang="en-US" sz="2000" b="1" dirty="0" err="1">
                <a:solidFill>
                  <a:srgbClr val="FF0000"/>
                </a:solidFill>
              </a:rPr>
              <a:t>．</a:t>
            </a:r>
            <a:r>
              <a:rPr lang="ja-JP" altLang="en-US" sz="2000" b="1" dirty="0">
                <a:solidFill>
                  <a:srgbClr val="FF0000"/>
                </a:solidFill>
              </a:rPr>
              <a:t>軸と垂直方向の荷重，曲げ，応力，モーメントを考察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ja-JP" altLang="en-US" sz="2000" b="1" dirty="0" err="1">
                <a:solidFill>
                  <a:srgbClr val="FF0000"/>
                </a:solidFill>
              </a:rPr>
              <a:t>．</a:t>
            </a:r>
            <a:r>
              <a:rPr lang="ja-JP" altLang="en-US" sz="2000" b="1" dirty="0">
                <a:solidFill>
                  <a:srgbClr val="FF0000"/>
                </a:solidFill>
              </a:rPr>
              <a:t>梁の三次元的な肉厚などは考慮しない．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en-US" altLang="ja-JP" sz="2000" b="1" dirty="0"/>
          </a:p>
        </p:txBody>
      </p:sp>
      <p:sp>
        <p:nvSpPr>
          <p:cNvPr id="26" name="Text Box 114">
            <a:extLst>
              <a:ext uri="{FF2B5EF4-FFF2-40B4-BE49-F238E27FC236}">
                <a16:creationId xmlns:a16="http://schemas.microsoft.com/office/drawing/2014/main" id="{1A259D34-3F88-400D-9647-3B8CD3377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57" y="3227535"/>
            <a:ext cx="21814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tabLst>
                <a:tab pos="271463" algn="l"/>
              </a:tabLst>
              <a:defRPr/>
            </a:pPr>
            <a:r>
              <a:rPr lang="ja-JP" altLang="en-US" sz="1400" b="1" dirty="0" err="1"/>
              <a:t>．</a:t>
            </a:r>
            <a:r>
              <a:rPr lang="ja-JP" altLang="en-US" sz="1400" b="1" dirty="0"/>
              <a:t>上下左右に動かない</a:t>
            </a:r>
            <a:endParaRPr lang="en-US" altLang="ja-JP" sz="1400" b="1" dirty="0"/>
          </a:p>
          <a:p>
            <a:pPr marL="271463" indent="-271463">
              <a:tabLst>
                <a:tab pos="271463" algn="l"/>
              </a:tabLst>
              <a:defRPr/>
            </a:pPr>
            <a:r>
              <a:rPr lang="ja-JP" altLang="en-US" sz="1400" b="1" dirty="0" err="1"/>
              <a:t>．</a:t>
            </a:r>
            <a:r>
              <a:rPr lang="ja-JP" altLang="en-US" sz="1400" b="1" dirty="0"/>
              <a:t>回転はする</a:t>
            </a:r>
            <a:endParaRPr lang="en-US" altLang="ja-JP" sz="1400" b="1" dirty="0"/>
          </a:p>
        </p:txBody>
      </p:sp>
      <p:sp>
        <p:nvSpPr>
          <p:cNvPr id="27" name="Text Box 114">
            <a:extLst>
              <a:ext uri="{FF2B5EF4-FFF2-40B4-BE49-F238E27FC236}">
                <a16:creationId xmlns:a16="http://schemas.microsoft.com/office/drawing/2014/main" id="{7DBF6DE1-1A08-4A7B-A3B3-2C7C927DD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679" y="3227535"/>
            <a:ext cx="17487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tabLst>
                <a:tab pos="271463" algn="l"/>
              </a:tabLst>
              <a:defRPr/>
            </a:pPr>
            <a:r>
              <a:rPr lang="ja-JP" altLang="en-US" sz="1400" b="1" dirty="0" err="1"/>
              <a:t>．</a:t>
            </a:r>
            <a:r>
              <a:rPr lang="ja-JP" altLang="en-US" sz="1400" b="1" dirty="0"/>
              <a:t>上下に動かない</a:t>
            </a:r>
            <a:endParaRPr lang="en-US" altLang="ja-JP" sz="1400" b="1" dirty="0"/>
          </a:p>
          <a:p>
            <a:pPr marL="271463" indent="-271463">
              <a:tabLst>
                <a:tab pos="271463" algn="l"/>
              </a:tabLst>
              <a:defRPr/>
            </a:pPr>
            <a:r>
              <a:rPr lang="ja-JP" altLang="en-US" sz="1400" b="1" dirty="0" err="1"/>
              <a:t>．</a:t>
            </a:r>
            <a:r>
              <a:rPr lang="ja-JP" altLang="en-US" sz="1400" b="1" dirty="0"/>
              <a:t>回転はする</a:t>
            </a:r>
            <a:endParaRPr lang="en-US" altLang="ja-JP" sz="1400" b="1" dirty="0"/>
          </a:p>
        </p:txBody>
      </p:sp>
    </p:spTree>
    <p:extLst>
      <p:ext uri="{BB962C8B-B14F-4D97-AF65-F5344CB8AC3E}">
        <p14:creationId xmlns:p14="http://schemas.microsoft.com/office/powerpoint/2010/main" val="4057886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4" y="1776879"/>
            <a:ext cx="8994569" cy="4388425"/>
          </a:xfrm>
          <a:prstGeom prst="rect">
            <a:avLst/>
          </a:prstGeom>
        </p:spPr>
      </p:pic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(CAE)</a:t>
            </a:r>
            <a:endParaRPr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4" name="Text Box 114"/>
          <p:cNvSpPr txBox="1">
            <a:spLocks noChangeArrowheads="1"/>
          </p:cNvSpPr>
          <p:nvPr/>
        </p:nvSpPr>
        <p:spPr bwMode="auto">
          <a:xfrm>
            <a:off x="143501" y="6269250"/>
            <a:ext cx="74363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梁を選択し，（結果）「梁の詳細」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16" name="Text Box 114"/>
          <p:cNvSpPr txBox="1">
            <a:spLocks noChangeArrowheads="1"/>
          </p:cNvSpPr>
          <p:nvPr/>
        </p:nvSpPr>
        <p:spPr bwMode="auto">
          <a:xfrm>
            <a:off x="467544" y="1196752"/>
            <a:ext cx="56166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せん断力線図（</a:t>
            </a:r>
            <a:r>
              <a:rPr lang="en-US" altLang="ja-JP" sz="2000" b="1" dirty="0">
                <a:solidFill>
                  <a:srgbClr val="FF0000"/>
                </a:solidFill>
              </a:rPr>
              <a:t>Sear Force diagram</a:t>
            </a:r>
            <a:r>
              <a:rPr lang="ja-JP" altLang="en-US" sz="2000" b="1" dirty="0">
                <a:solidFill>
                  <a:srgbClr val="FF0000"/>
                </a:solidFill>
              </a:rPr>
              <a:t>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8" name="楕円 7"/>
          <p:cNvSpPr/>
          <p:nvPr/>
        </p:nvSpPr>
        <p:spPr>
          <a:xfrm>
            <a:off x="4215824" y="1988840"/>
            <a:ext cx="644208" cy="66550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7240136" y="4745464"/>
            <a:ext cx="360040" cy="720080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4">
            <a:extLst>
              <a:ext uri="{FF2B5EF4-FFF2-40B4-BE49-F238E27FC236}">
                <a16:creationId xmlns:a16="http://schemas.microsoft.com/office/drawing/2014/main" id="{7FDEB1FC-2275-42E8-A08F-3B507F3EE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2820176"/>
            <a:ext cx="36704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>
              <a:defRPr/>
            </a:pPr>
            <a:r>
              <a:rPr lang="ja-JP" altLang="en-US" sz="1800" dirty="0" err="1"/>
              <a:t>．</a:t>
            </a:r>
            <a:r>
              <a:rPr lang="ja-JP" altLang="en-US" sz="1800" dirty="0"/>
              <a:t>変位（たわみ量）が求められているが，これに関しては後日．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2758182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b="5276"/>
          <a:stretch/>
        </p:blipFill>
        <p:spPr>
          <a:xfrm>
            <a:off x="66864" y="1682497"/>
            <a:ext cx="9001571" cy="5118943"/>
          </a:xfrm>
          <a:prstGeom prst="rect">
            <a:avLst/>
          </a:prstGeom>
        </p:spPr>
      </p:pic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(CAE)</a:t>
            </a:r>
            <a:endParaRPr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6" name="Text Box 114"/>
          <p:cNvSpPr txBox="1">
            <a:spLocks noChangeArrowheads="1"/>
          </p:cNvSpPr>
          <p:nvPr/>
        </p:nvSpPr>
        <p:spPr bwMode="auto">
          <a:xfrm>
            <a:off x="467544" y="1196752"/>
            <a:ext cx="56166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せん断力線図（</a:t>
            </a:r>
            <a:r>
              <a:rPr lang="en-US" altLang="ja-JP" sz="2000" b="1" dirty="0">
                <a:solidFill>
                  <a:srgbClr val="FF0000"/>
                </a:solidFill>
              </a:rPr>
              <a:t>Sear Force Diagram</a:t>
            </a:r>
            <a:r>
              <a:rPr lang="ja-JP" altLang="en-US" sz="2000" b="1" dirty="0">
                <a:solidFill>
                  <a:srgbClr val="FF0000"/>
                </a:solidFill>
              </a:rPr>
              <a:t>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0" name="Text Box 114"/>
          <p:cNvSpPr txBox="1">
            <a:spLocks noChangeArrowheads="1"/>
          </p:cNvSpPr>
          <p:nvPr/>
        </p:nvSpPr>
        <p:spPr bwMode="auto">
          <a:xfrm>
            <a:off x="683568" y="2691701"/>
            <a:ext cx="20882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「</a:t>
            </a:r>
            <a:r>
              <a:rPr lang="en-US" altLang="ja-JP" sz="1800" b="1" dirty="0" err="1">
                <a:solidFill>
                  <a:srgbClr val="FF0000"/>
                </a:solidFill>
              </a:rPr>
              <a:t>Fy</a:t>
            </a:r>
            <a:r>
              <a:rPr lang="ja-JP" altLang="en-US" sz="1800" b="1" dirty="0">
                <a:solidFill>
                  <a:srgbClr val="FF0000"/>
                </a:solidFill>
              </a:rPr>
              <a:t>」がせん断力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251520" y="2475677"/>
            <a:ext cx="432048" cy="21602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6588224" y="4241968"/>
            <a:ext cx="23042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4"/>
          <p:cNvSpPr txBox="1">
            <a:spLocks noChangeArrowheads="1"/>
          </p:cNvSpPr>
          <p:nvPr/>
        </p:nvSpPr>
        <p:spPr bwMode="auto">
          <a:xfrm>
            <a:off x="5292080" y="4057302"/>
            <a:ext cx="12241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左端反力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6623640" y="5373216"/>
            <a:ext cx="23042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14"/>
          <p:cNvSpPr txBox="1">
            <a:spLocks noChangeArrowheads="1"/>
          </p:cNvSpPr>
          <p:nvPr/>
        </p:nvSpPr>
        <p:spPr bwMode="auto">
          <a:xfrm>
            <a:off x="5347032" y="5183745"/>
            <a:ext cx="12241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右端反力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6581328" y="4509120"/>
            <a:ext cx="23042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14"/>
          <p:cNvSpPr txBox="1">
            <a:spLocks noChangeArrowheads="1"/>
          </p:cNvSpPr>
          <p:nvPr/>
        </p:nvSpPr>
        <p:spPr bwMode="auto">
          <a:xfrm>
            <a:off x="5399504" y="4407866"/>
            <a:ext cx="12241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左端モーメント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6623640" y="5614037"/>
            <a:ext cx="23042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14"/>
          <p:cNvSpPr txBox="1">
            <a:spLocks noChangeArrowheads="1"/>
          </p:cNvSpPr>
          <p:nvPr/>
        </p:nvSpPr>
        <p:spPr bwMode="auto">
          <a:xfrm>
            <a:off x="5399504" y="5488142"/>
            <a:ext cx="12241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右端モーメント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20" name="Text Box 114">
            <a:extLst>
              <a:ext uri="{FF2B5EF4-FFF2-40B4-BE49-F238E27FC236}">
                <a16:creationId xmlns:a16="http://schemas.microsoft.com/office/drawing/2014/main" id="{A665D57D-602A-4DB4-B417-1265C4670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968" y="5614037"/>
            <a:ext cx="13321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傾斜しているのはメッシュが粗いため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40EA60DC-369E-418A-9849-E34974922E6E}"/>
              </a:ext>
            </a:extLst>
          </p:cNvPr>
          <p:cNvCxnSpPr>
            <a:cxnSpLocks/>
          </p:cNvCxnSpPr>
          <p:nvPr/>
        </p:nvCxnSpPr>
        <p:spPr>
          <a:xfrm>
            <a:off x="2852441" y="3745816"/>
            <a:ext cx="3718727" cy="187240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6040ED09-66D5-4A05-A3ED-ACC7B78003F6}"/>
              </a:ext>
            </a:extLst>
          </p:cNvPr>
          <p:cNvCxnSpPr>
            <a:cxnSpLocks/>
          </p:cNvCxnSpPr>
          <p:nvPr/>
        </p:nvCxnSpPr>
        <p:spPr>
          <a:xfrm>
            <a:off x="6228184" y="3740899"/>
            <a:ext cx="342984" cy="1268303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14">
            <a:extLst>
              <a:ext uri="{FF2B5EF4-FFF2-40B4-BE49-F238E27FC236}">
                <a16:creationId xmlns:a16="http://schemas.microsoft.com/office/drawing/2014/main" id="{F898C9F2-C8B3-4858-9485-B4097A81A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163" y="982469"/>
            <a:ext cx="39232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>
              <a:defRPr/>
            </a:pPr>
            <a:r>
              <a:rPr lang="ja-JP" altLang="en-US" sz="1800" b="1" dirty="0" err="1"/>
              <a:t>．</a:t>
            </a:r>
            <a:r>
              <a:rPr lang="ja-JP" altLang="en-US" sz="1800" b="1" dirty="0"/>
              <a:t>軸力（ｚ方向）が発生していないことが分かる．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522250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b="5529"/>
          <a:stretch/>
        </p:blipFill>
        <p:spPr>
          <a:xfrm>
            <a:off x="53960" y="1700808"/>
            <a:ext cx="9014510" cy="5112568"/>
          </a:xfrm>
          <a:prstGeom prst="rect">
            <a:avLst/>
          </a:prstGeom>
        </p:spPr>
      </p:pic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(CAE)</a:t>
            </a:r>
            <a:endParaRPr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6" name="Text Box 114"/>
          <p:cNvSpPr txBox="1">
            <a:spLocks noChangeArrowheads="1"/>
          </p:cNvSpPr>
          <p:nvPr/>
        </p:nvSpPr>
        <p:spPr bwMode="auto">
          <a:xfrm>
            <a:off x="467544" y="1196752"/>
            <a:ext cx="56166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曲げモーメント線図（</a:t>
            </a:r>
            <a:r>
              <a:rPr lang="en-US" altLang="ja-JP" sz="2000" b="1" dirty="0">
                <a:solidFill>
                  <a:srgbClr val="FF0000"/>
                </a:solidFill>
              </a:rPr>
              <a:t>Bending Moment Diagram</a:t>
            </a:r>
            <a:r>
              <a:rPr lang="ja-JP" altLang="en-US" sz="2000" b="1" dirty="0">
                <a:solidFill>
                  <a:srgbClr val="FF0000"/>
                </a:solidFill>
              </a:rPr>
              <a:t>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9" name="Text Box 114"/>
          <p:cNvSpPr txBox="1">
            <a:spLocks noChangeArrowheads="1"/>
          </p:cNvSpPr>
          <p:nvPr/>
        </p:nvSpPr>
        <p:spPr bwMode="auto">
          <a:xfrm>
            <a:off x="2339751" y="3861048"/>
            <a:ext cx="49685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「</a:t>
            </a:r>
            <a:r>
              <a:rPr lang="en-US" altLang="ja-JP" sz="2000" b="1" dirty="0" err="1">
                <a:solidFill>
                  <a:srgbClr val="FF0000"/>
                </a:solidFill>
              </a:rPr>
              <a:t>Mx</a:t>
            </a:r>
            <a:r>
              <a:rPr lang="ja-JP" altLang="en-US" sz="2000" b="1" dirty="0">
                <a:solidFill>
                  <a:srgbClr val="FF0000"/>
                </a:solidFill>
              </a:rPr>
              <a:t>」が曲げモーメント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12" name="楕円 11"/>
          <p:cNvSpPr/>
          <p:nvPr/>
        </p:nvSpPr>
        <p:spPr>
          <a:xfrm>
            <a:off x="179512" y="2780928"/>
            <a:ext cx="432048" cy="21602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 Box 114">
            <a:extLst>
              <a:ext uri="{FF2B5EF4-FFF2-40B4-BE49-F238E27FC236}">
                <a16:creationId xmlns:a16="http://schemas.microsoft.com/office/drawing/2014/main" id="{99695791-1524-40B6-BB52-FF40F7A46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982469"/>
            <a:ext cx="32002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>
              <a:defRPr/>
            </a:pPr>
            <a:r>
              <a:rPr lang="ja-JP" altLang="en-US" sz="1800" b="1" dirty="0" err="1"/>
              <a:t>．</a:t>
            </a:r>
            <a:r>
              <a:rPr lang="ja-JP" altLang="en-US" sz="1800" b="1" dirty="0"/>
              <a:t>両端にモーメントが発生していないことが分かる．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3474364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3" y="383004"/>
            <a:ext cx="8496943" cy="658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例題：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フレーム解析で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S.F.D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B.M.D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を求めよ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6012160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14"/>
          <p:cNvSpPr txBox="1">
            <a:spLocks noChangeArrowheads="1"/>
          </p:cNvSpPr>
          <p:nvPr/>
        </p:nvSpPr>
        <p:spPr bwMode="auto">
          <a:xfrm>
            <a:off x="5337131" y="1058777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grpSp>
        <p:nvGrpSpPr>
          <p:cNvPr id="111" name="グループ化 110"/>
          <p:cNvGrpSpPr/>
          <p:nvPr/>
        </p:nvGrpSpPr>
        <p:grpSpPr>
          <a:xfrm rot="10800000" flipH="1" flipV="1">
            <a:off x="792469" y="1569930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線コネクタ 25"/>
          <p:cNvCxnSpPr/>
          <p:nvPr/>
        </p:nvCxnSpPr>
        <p:spPr>
          <a:xfrm>
            <a:off x="6876256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4358987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193115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114"/>
          <p:cNvSpPr txBox="1">
            <a:spLocks noChangeArrowheads="1"/>
          </p:cNvSpPr>
          <p:nvPr/>
        </p:nvSpPr>
        <p:spPr bwMode="auto">
          <a:xfrm>
            <a:off x="4660665" y="2529701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951620" y="5826673"/>
            <a:ext cx="6788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959324" y="2913123"/>
            <a:ext cx="0" cy="3484174"/>
          </a:xfrm>
          <a:prstGeom prst="line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114"/>
          <p:cNvSpPr txBox="1">
            <a:spLocks noChangeArrowheads="1"/>
          </p:cNvSpPr>
          <p:nvPr/>
        </p:nvSpPr>
        <p:spPr bwMode="auto">
          <a:xfrm>
            <a:off x="217134" y="5997187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5" name="Text Box 114"/>
          <p:cNvSpPr txBox="1">
            <a:spLocks noChangeArrowheads="1"/>
          </p:cNvSpPr>
          <p:nvPr/>
        </p:nvSpPr>
        <p:spPr bwMode="auto">
          <a:xfrm>
            <a:off x="7618446" y="5735577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1035502" y="5800028"/>
            <a:ext cx="1286310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B.M.D.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>
            <a:off x="951620" y="3501008"/>
            <a:ext cx="6788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14"/>
          <p:cNvSpPr txBox="1">
            <a:spLocks noChangeArrowheads="1"/>
          </p:cNvSpPr>
          <p:nvPr/>
        </p:nvSpPr>
        <p:spPr bwMode="auto">
          <a:xfrm>
            <a:off x="7610743" y="3385735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39" name="Text Box 114"/>
          <p:cNvSpPr txBox="1">
            <a:spLocks noChangeArrowheads="1"/>
          </p:cNvSpPr>
          <p:nvPr/>
        </p:nvSpPr>
        <p:spPr bwMode="auto">
          <a:xfrm>
            <a:off x="217134" y="2765212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1035502" y="2929031"/>
            <a:ext cx="1286310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S.F.D.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>
            <a:off x="7740352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>
            <a:stCxn id="2" idx="0"/>
          </p:cNvCxnSpPr>
          <p:nvPr/>
        </p:nvCxnSpPr>
        <p:spPr>
          <a:xfrm>
            <a:off x="4345986" y="2204864"/>
            <a:ext cx="0" cy="43204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7740352" y="2204864"/>
            <a:ext cx="0" cy="43204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1035502" y="2010294"/>
            <a:ext cx="3323485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114"/>
          <p:cNvSpPr txBox="1">
            <a:spLocks noChangeArrowheads="1"/>
          </p:cNvSpPr>
          <p:nvPr/>
        </p:nvSpPr>
        <p:spPr bwMode="auto">
          <a:xfrm>
            <a:off x="2527886" y="1439503"/>
            <a:ext cx="747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L/2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865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3" y="383004"/>
            <a:ext cx="8496939" cy="6588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例題：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フレーム解析で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S.F.D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B.M.D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を求めよ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cxnSp>
        <p:nvCxnSpPr>
          <p:cNvPr id="35" name="直線コネクタ 34"/>
          <p:cNvCxnSpPr/>
          <p:nvPr/>
        </p:nvCxnSpPr>
        <p:spPr>
          <a:xfrm>
            <a:off x="951620" y="5826673"/>
            <a:ext cx="6788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959324" y="2913123"/>
            <a:ext cx="0" cy="3484174"/>
          </a:xfrm>
          <a:prstGeom prst="line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114"/>
          <p:cNvSpPr txBox="1">
            <a:spLocks noChangeArrowheads="1"/>
          </p:cNvSpPr>
          <p:nvPr/>
        </p:nvSpPr>
        <p:spPr bwMode="auto">
          <a:xfrm>
            <a:off x="217134" y="5997187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5" name="Text Box 114"/>
          <p:cNvSpPr txBox="1">
            <a:spLocks noChangeArrowheads="1"/>
          </p:cNvSpPr>
          <p:nvPr/>
        </p:nvSpPr>
        <p:spPr bwMode="auto">
          <a:xfrm>
            <a:off x="7618446" y="5735577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1035502" y="5800028"/>
            <a:ext cx="1286310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B.M.D.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>
            <a:off x="951620" y="3501008"/>
            <a:ext cx="6788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14"/>
          <p:cNvSpPr txBox="1">
            <a:spLocks noChangeArrowheads="1"/>
          </p:cNvSpPr>
          <p:nvPr/>
        </p:nvSpPr>
        <p:spPr bwMode="auto">
          <a:xfrm>
            <a:off x="7610743" y="3385735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39" name="Text Box 114"/>
          <p:cNvSpPr txBox="1">
            <a:spLocks noChangeArrowheads="1"/>
          </p:cNvSpPr>
          <p:nvPr/>
        </p:nvSpPr>
        <p:spPr bwMode="auto">
          <a:xfrm>
            <a:off x="217134" y="2765212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1035502" y="2929031"/>
            <a:ext cx="1286310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S.F.D.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直線コネクタ 4"/>
          <p:cNvCxnSpPr>
            <a:stCxn id="2" idx="0"/>
          </p:cNvCxnSpPr>
          <p:nvPr/>
        </p:nvCxnSpPr>
        <p:spPr>
          <a:xfrm>
            <a:off x="4345986" y="2204864"/>
            <a:ext cx="0" cy="43204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7740352" y="2204864"/>
            <a:ext cx="0" cy="43204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951620" y="1915651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>
            <a:off x="746309" y="2131675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4" name="グループ化 43"/>
          <p:cNvGrpSpPr/>
          <p:nvPr/>
        </p:nvGrpSpPr>
        <p:grpSpPr>
          <a:xfrm rot="5400000" flipH="1">
            <a:off x="872159" y="2115825"/>
            <a:ext cx="253953" cy="1207198"/>
            <a:chOff x="5015814" y="1556792"/>
            <a:chExt cx="253953" cy="1207198"/>
          </a:xfrm>
        </p:grpSpPr>
        <p:cxnSp>
          <p:nvCxnSpPr>
            <p:cNvPr id="48" name="直線コネクタ 47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57"/>
          <p:cNvGrpSpPr/>
          <p:nvPr/>
        </p:nvGrpSpPr>
        <p:grpSpPr>
          <a:xfrm rot="5400000" flipH="1">
            <a:off x="7676761" y="2122360"/>
            <a:ext cx="253953" cy="1207198"/>
            <a:chOff x="5015814" y="1556792"/>
            <a:chExt cx="253953" cy="1207198"/>
          </a:xfrm>
        </p:grpSpPr>
        <p:cxnSp>
          <p:nvCxnSpPr>
            <p:cNvPr id="59" name="直線コネクタ 58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楕円 66"/>
          <p:cNvSpPr/>
          <p:nvPr/>
        </p:nvSpPr>
        <p:spPr>
          <a:xfrm>
            <a:off x="7521691" y="2135449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" name="直線コネクタ 67"/>
          <p:cNvCxnSpPr/>
          <p:nvPr/>
        </p:nvCxnSpPr>
        <p:spPr>
          <a:xfrm>
            <a:off x="6025839" y="1098434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114"/>
          <p:cNvSpPr txBox="1">
            <a:spLocks noChangeArrowheads="1"/>
          </p:cNvSpPr>
          <p:nvPr/>
        </p:nvSpPr>
        <p:spPr bwMode="auto">
          <a:xfrm>
            <a:off x="5325815" y="920330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70" name="直線コネクタ 69"/>
          <p:cNvCxnSpPr/>
          <p:nvPr/>
        </p:nvCxnSpPr>
        <p:spPr>
          <a:xfrm>
            <a:off x="6889935" y="1098434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971600" y="1098434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3508570" y="1098434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4372666" y="1098434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5206794" y="1098434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1867271" y="1098434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2701399" y="1098434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7713921" y="1098434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114"/>
          <p:cNvSpPr txBox="1">
            <a:spLocks noChangeArrowheads="1"/>
          </p:cNvSpPr>
          <p:nvPr/>
        </p:nvSpPr>
        <p:spPr bwMode="auto">
          <a:xfrm>
            <a:off x="4660665" y="2529701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862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例題：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フレーム解析で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S.F.D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B.M.D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を求めよ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8760"/>
            <a:ext cx="9144000" cy="2486025"/>
          </a:xfrm>
          <a:prstGeom prst="rect">
            <a:avLst/>
          </a:prstGeom>
        </p:spPr>
      </p:pic>
      <p:cxnSp>
        <p:nvCxnSpPr>
          <p:cNvPr id="46" name="直線コネクタ 45"/>
          <p:cNvCxnSpPr/>
          <p:nvPr/>
        </p:nvCxnSpPr>
        <p:spPr>
          <a:xfrm>
            <a:off x="1475656" y="4653136"/>
            <a:ext cx="38884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1475656" y="4077072"/>
            <a:ext cx="0" cy="2572424"/>
          </a:xfrm>
          <a:prstGeom prst="line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114"/>
          <p:cNvSpPr txBox="1">
            <a:spLocks noChangeArrowheads="1"/>
          </p:cNvSpPr>
          <p:nvPr/>
        </p:nvSpPr>
        <p:spPr bwMode="auto">
          <a:xfrm>
            <a:off x="764547" y="6393420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9" name="Rectangle 2"/>
          <p:cNvSpPr txBox="1">
            <a:spLocks noChangeArrowheads="1"/>
          </p:cNvSpPr>
          <p:nvPr/>
        </p:nvSpPr>
        <p:spPr>
          <a:xfrm>
            <a:off x="481864" y="5578273"/>
            <a:ext cx="908761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B.M.D.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 Box 114"/>
          <p:cNvSpPr txBox="1">
            <a:spLocks noChangeArrowheads="1"/>
          </p:cNvSpPr>
          <p:nvPr/>
        </p:nvSpPr>
        <p:spPr bwMode="auto">
          <a:xfrm>
            <a:off x="5220072" y="4500289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83" name="Text Box 114"/>
          <p:cNvSpPr txBox="1">
            <a:spLocks noChangeArrowheads="1"/>
          </p:cNvSpPr>
          <p:nvPr/>
        </p:nvSpPr>
        <p:spPr bwMode="auto">
          <a:xfrm>
            <a:off x="814561" y="3883953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F</a:t>
            </a:r>
          </a:p>
        </p:txBody>
      </p:sp>
      <p:cxnSp>
        <p:nvCxnSpPr>
          <p:cNvPr id="85" name="直線コネクタ 84"/>
          <p:cNvCxnSpPr/>
          <p:nvPr/>
        </p:nvCxnSpPr>
        <p:spPr>
          <a:xfrm>
            <a:off x="1475656" y="5894236"/>
            <a:ext cx="38884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114"/>
          <p:cNvSpPr txBox="1">
            <a:spLocks noChangeArrowheads="1"/>
          </p:cNvSpPr>
          <p:nvPr/>
        </p:nvSpPr>
        <p:spPr bwMode="auto">
          <a:xfrm>
            <a:off x="5220072" y="5860305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87" name="直線コネクタ 86"/>
          <p:cNvCxnSpPr/>
          <p:nvPr/>
        </p:nvCxnSpPr>
        <p:spPr>
          <a:xfrm>
            <a:off x="2195736" y="3902100"/>
            <a:ext cx="0" cy="289143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>
            <a:off x="4067944" y="3902100"/>
            <a:ext cx="0" cy="289143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2"/>
          <p:cNvSpPr txBox="1">
            <a:spLocks noChangeArrowheads="1"/>
          </p:cNvSpPr>
          <p:nvPr/>
        </p:nvSpPr>
        <p:spPr>
          <a:xfrm>
            <a:off x="481864" y="4382342"/>
            <a:ext cx="908761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S.F.D.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468877" y="4143983"/>
            <a:ext cx="3307404" cy="1128408"/>
          </a:xfrm>
          <a:custGeom>
            <a:avLst/>
            <a:gdLst>
              <a:gd name="connsiteX0" fmla="*/ 0 w 3307404"/>
              <a:gd name="connsiteY0" fmla="*/ 496111 h 1128408"/>
              <a:gd name="connsiteX1" fmla="*/ 739302 w 3307404"/>
              <a:gd name="connsiteY1" fmla="*/ 1001949 h 1128408"/>
              <a:gd name="connsiteX2" fmla="*/ 729574 w 3307404"/>
              <a:gd name="connsiteY2" fmla="*/ 0 h 1128408"/>
              <a:gd name="connsiteX3" fmla="*/ 2587557 w 3307404"/>
              <a:gd name="connsiteY3" fmla="*/ 1128408 h 1128408"/>
              <a:gd name="connsiteX4" fmla="*/ 2587557 w 3307404"/>
              <a:gd name="connsiteY4" fmla="*/ 9728 h 1128408"/>
              <a:gd name="connsiteX5" fmla="*/ 3307404 w 3307404"/>
              <a:gd name="connsiteY5" fmla="*/ 525294 h 112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7404" h="1128408">
                <a:moveTo>
                  <a:pt x="0" y="496111"/>
                </a:moveTo>
                <a:lnTo>
                  <a:pt x="739302" y="1001949"/>
                </a:lnTo>
                <a:cubicBezTo>
                  <a:pt x="736059" y="667966"/>
                  <a:pt x="732817" y="333983"/>
                  <a:pt x="729574" y="0"/>
                </a:cubicBezTo>
                <a:lnTo>
                  <a:pt x="2587557" y="1128408"/>
                </a:lnTo>
                <a:lnTo>
                  <a:pt x="2587557" y="9728"/>
                </a:lnTo>
                <a:lnTo>
                  <a:pt x="3307404" y="525294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90" name="オブジェクト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710419"/>
              </p:ext>
            </p:extLst>
          </p:nvPr>
        </p:nvGraphicFramePr>
        <p:xfrm>
          <a:off x="2273639" y="4946973"/>
          <a:ext cx="570169" cy="364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2" name="Equation" r:id="rId5" imgW="355320" imgH="228600" progId="Equation.DSMT4">
                  <p:embed/>
                </p:oleObj>
              </mc:Choice>
              <mc:Fallback>
                <p:oleObj name="Equation" r:id="rId5" imgW="355320" imgH="228600" progId="Equation.DSMT4">
                  <p:embed/>
                  <p:pic>
                    <p:nvPicPr>
                      <p:cNvPr id="36" name="オブジェクト 3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3639" y="4946973"/>
                        <a:ext cx="570169" cy="364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オブジェクト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38723"/>
              </p:ext>
            </p:extLst>
          </p:nvPr>
        </p:nvGraphicFramePr>
        <p:xfrm>
          <a:off x="1622425" y="3906838"/>
          <a:ext cx="4619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3" name="Equation" r:id="rId7" imgW="279360" imgH="228600" progId="Equation.DSMT4">
                  <p:embed/>
                </p:oleObj>
              </mc:Choice>
              <mc:Fallback>
                <p:oleObj name="Equation" r:id="rId7" imgW="279360" imgH="228600" progId="Equation.DSMT4">
                  <p:embed/>
                  <p:pic>
                    <p:nvPicPr>
                      <p:cNvPr id="90" name="オブジェクト 8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2425" y="3906838"/>
                        <a:ext cx="461963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オブジェクト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040310"/>
              </p:ext>
            </p:extLst>
          </p:nvPr>
        </p:nvGraphicFramePr>
        <p:xfrm>
          <a:off x="4168421" y="5077420"/>
          <a:ext cx="607860" cy="375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4" name="Equation" r:id="rId9" imgW="368280" imgH="228600" progId="Equation.DSMT4">
                  <p:embed/>
                </p:oleObj>
              </mc:Choice>
              <mc:Fallback>
                <p:oleObj name="Equation" r:id="rId9" imgW="368280" imgH="228600" progId="Equation.DSMT4">
                  <p:embed/>
                  <p:pic>
                    <p:nvPicPr>
                      <p:cNvPr id="91" name="オブジェクト 9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68421" y="5077420"/>
                        <a:ext cx="607860" cy="375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オブジェクト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885115"/>
              </p:ext>
            </p:extLst>
          </p:nvPr>
        </p:nvGraphicFramePr>
        <p:xfrm>
          <a:off x="3576638" y="3983038"/>
          <a:ext cx="4413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5" name="Equation" r:id="rId11" imgW="266400" imgH="228600" progId="Equation.DSMT4">
                  <p:embed/>
                </p:oleObj>
              </mc:Choice>
              <mc:Fallback>
                <p:oleObj name="Equation" r:id="rId11" imgW="266400" imgH="228600" progId="Equation.DSMT4">
                  <p:embed/>
                  <p:pic>
                    <p:nvPicPr>
                      <p:cNvPr id="91" name="オブジェクト 9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76638" y="3983038"/>
                        <a:ext cx="441325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グループ化 12"/>
          <p:cNvGrpSpPr/>
          <p:nvPr/>
        </p:nvGrpSpPr>
        <p:grpSpPr>
          <a:xfrm>
            <a:off x="1448993" y="5452863"/>
            <a:ext cx="3397399" cy="1122232"/>
            <a:chOff x="1488332" y="5447489"/>
            <a:chExt cx="3136220" cy="1122232"/>
          </a:xfrm>
        </p:grpSpPr>
        <p:sp>
          <p:nvSpPr>
            <p:cNvPr id="9" name="フリーフォーム 8"/>
            <p:cNvSpPr/>
            <p:nvPr/>
          </p:nvSpPr>
          <p:spPr>
            <a:xfrm>
              <a:off x="1488332" y="5466945"/>
              <a:ext cx="700392" cy="418289"/>
            </a:xfrm>
            <a:custGeom>
              <a:avLst/>
              <a:gdLst>
                <a:gd name="connsiteX0" fmla="*/ 0 w 700392"/>
                <a:gd name="connsiteY0" fmla="*/ 418289 h 418289"/>
                <a:gd name="connsiteX1" fmla="*/ 398834 w 700392"/>
                <a:gd name="connsiteY1" fmla="*/ 282102 h 418289"/>
                <a:gd name="connsiteX2" fmla="*/ 700392 w 700392"/>
                <a:gd name="connsiteY2" fmla="*/ 0 h 41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392" h="418289">
                  <a:moveTo>
                    <a:pt x="0" y="418289"/>
                  </a:moveTo>
                  <a:cubicBezTo>
                    <a:pt x="141051" y="385053"/>
                    <a:pt x="282102" y="351817"/>
                    <a:pt x="398834" y="282102"/>
                  </a:cubicBezTo>
                  <a:cubicBezTo>
                    <a:pt x="515566" y="212387"/>
                    <a:pt x="607979" y="106193"/>
                    <a:pt x="700392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2198451" y="5447489"/>
              <a:ext cx="865761" cy="1118681"/>
            </a:xfrm>
            <a:custGeom>
              <a:avLst/>
              <a:gdLst>
                <a:gd name="connsiteX0" fmla="*/ 0 w 865761"/>
                <a:gd name="connsiteY0" fmla="*/ 0 h 1118681"/>
                <a:gd name="connsiteX1" fmla="*/ 466927 w 865761"/>
                <a:gd name="connsiteY1" fmla="*/ 904673 h 1118681"/>
                <a:gd name="connsiteX2" fmla="*/ 865761 w 865761"/>
                <a:gd name="connsiteY2" fmla="*/ 1118681 h 111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5761" h="1118681">
                  <a:moveTo>
                    <a:pt x="0" y="0"/>
                  </a:moveTo>
                  <a:cubicBezTo>
                    <a:pt x="161317" y="359113"/>
                    <a:pt x="322634" y="718226"/>
                    <a:pt x="466927" y="904673"/>
                  </a:cubicBezTo>
                  <a:cubicBezTo>
                    <a:pt x="611220" y="1091120"/>
                    <a:pt x="738490" y="1104900"/>
                    <a:pt x="865761" y="11186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/>
            <p:cNvSpPr/>
            <p:nvPr/>
          </p:nvSpPr>
          <p:spPr>
            <a:xfrm flipH="1">
              <a:off x="3924160" y="5470496"/>
              <a:ext cx="700392" cy="418289"/>
            </a:xfrm>
            <a:custGeom>
              <a:avLst/>
              <a:gdLst>
                <a:gd name="connsiteX0" fmla="*/ 0 w 700392"/>
                <a:gd name="connsiteY0" fmla="*/ 418289 h 418289"/>
                <a:gd name="connsiteX1" fmla="*/ 398834 w 700392"/>
                <a:gd name="connsiteY1" fmla="*/ 282102 h 418289"/>
                <a:gd name="connsiteX2" fmla="*/ 700392 w 700392"/>
                <a:gd name="connsiteY2" fmla="*/ 0 h 41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392" h="418289">
                  <a:moveTo>
                    <a:pt x="0" y="418289"/>
                  </a:moveTo>
                  <a:cubicBezTo>
                    <a:pt x="141051" y="385053"/>
                    <a:pt x="282102" y="351817"/>
                    <a:pt x="398834" y="282102"/>
                  </a:cubicBezTo>
                  <a:cubicBezTo>
                    <a:pt x="515566" y="212387"/>
                    <a:pt x="607979" y="106193"/>
                    <a:pt x="700392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/>
            <p:cNvSpPr/>
            <p:nvPr/>
          </p:nvSpPr>
          <p:spPr>
            <a:xfrm flipH="1">
              <a:off x="3058400" y="5451040"/>
              <a:ext cx="865761" cy="1118681"/>
            </a:xfrm>
            <a:custGeom>
              <a:avLst/>
              <a:gdLst>
                <a:gd name="connsiteX0" fmla="*/ 0 w 865761"/>
                <a:gd name="connsiteY0" fmla="*/ 0 h 1118681"/>
                <a:gd name="connsiteX1" fmla="*/ 466927 w 865761"/>
                <a:gd name="connsiteY1" fmla="*/ 904673 h 1118681"/>
                <a:gd name="connsiteX2" fmla="*/ 865761 w 865761"/>
                <a:gd name="connsiteY2" fmla="*/ 1118681 h 111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5761" h="1118681">
                  <a:moveTo>
                    <a:pt x="0" y="0"/>
                  </a:moveTo>
                  <a:cubicBezTo>
                    <a:pt x="161317" y="359113"/>
                    <a:pt x="322634" y="718226"/>
                    <a:pt x="466927" y="904673"/>
                  </a:cubicBezTo>
                  <a:cubicBezTo>
                    <a:pt x="611220" y="1091120"/>
                    <a:pt x="738490" y="1104900"/>
                    <a:pt x="865761" y="11186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77219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例題：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フレーム解析で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S.F.D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B.M.D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を求めよ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DB11B631-9070-4B3A-A610-E0810ECDC1B6}"/>
              </a:ext>
            </a:extLst>
          </p:cNvPr>
          <p:cNvSpPr txBox="1">
            <a:spLocks noChangeArrowheads="1"/>
          </p:cNvSpPr>
          <p:nvPr/>
        </p:nvSpPr>
        <p:spPr>
          <a:xfrm>
            <a:off x="481863" y="1081845"/>
            <a:ext cx="8266597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モーメントのみがかかり，</a:t>
            </a:r>
            <a:r>
              <a:rPr lang="en-US" altLang="ja-JP" sz="2000" b="1" dirty="0">
                <a:solidFill>
                  <a:srgbClr val="FF0000"/>
                </a:solidFill>
              </a:rPr>
              <a:t>S.F.D</a:t>
            </a:r>
            <a:r>
              <a:rPr lang="ja-JP" altLang="en-US" sz="2000" b="1" dirty="0">
                <a:solidFill>
                  <a:srgbClr val="FF0000"/>
                </a:solidFill>
              </a:rPr>
              <a:t>の積分が</a:t>
            </a:r>
            <a:r>
              <a:rPr lang="en-US" altLang="ja-JP" sz="2000" b="1" dirty="0">
                <a:solidFill>
                  <a:srgbClr val="FF0000"/>
                </a:solidFill>
              </a:rPr>
              <a:t>B.M.D</a:t>
            </a:r>
            <a:r>
              <a:rPr lang="ja-JP" altLang="en-US" sz="2000" b="1" dirty="0">
                <a:solidFill>
                  <a:srgbClr val="FF0000"/>
                </a:solidFill>
              </a:rPr>
              <a:t>と厳密には一致しない例外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917031-2520-455F-A214-407D060E0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452"/>
          <a:stretch/>
        </p:blipFill>
        <p:spPr>
          <a:xfrm>
            <a:off x="1208895" y="1593243"/>
            <a:ext cx="6722512" cy="167649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F78F77B-5B11-4E05-B8B4-04DFBCAF23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5" b="3311"/>
          <a:stretch/>
        </p:blipFill>
        <p:spPr>
          <a:xfrm>
            <a:off x="1459176" y="4808371"/>
            <a:ext cx="6573872" cy="195266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DBDDFA9-A00A-4AC2-9C15-EDB69D774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008" y="3032288"/>
            <a:ext cx="6603368" cy="1837459"/>
          </a:xfrm>
          <a:prstGeom prst="rect">
            <a:avLst/>
          </a:prstGeom>
        </p:spPr>
      </p:pic>
      <p:sp>
        <p:nvSpPr>
          <p:cNvPr id="30" name="Rectangle 2">
            <a:extLst>
              <a:ext uri="{FF2B5EF4-FFF2-40B4-BE49-F238E27FC236}">
                <a16:creationId xmlns:a16="http://schemas.microsoft.com/office/drawing/2014/main" id="{E4932693-64AE-46F9-A167-0FDB685E962D}"/>
              </a:ext>
            </a:extLst>
          </p:cNvPr>
          <p:cNvSpPr txBox="1">
            <a:spLocks noChangeArrowheads="1"/>
          </p:cNvSpPr>
          <p:nvPr/>
        </p:nvSpPr>
        <p:spPr>
          <a:xfrm>
            <a:off x="481864" y="5417019"/>
            <a:ext cx="908761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B.M.D.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6EE001BB-B5FA-429C-9BD3-2486C0A2405C}"/>
              </a:ext>
            </a:extLst>
          </p:cNvPr>
          <p:cNvSpPr txBox="1">
            <a:spLocks noChangeArrowheads="1"/>
          </p:cNvSpPr>
          <p:nvPr/>
        </p:nvSpPr>
        <p:spPr>
          <a:xfrm>
            <a:off x="481864" y="4221088"/>
            <a:ext cx="908761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S.F.D.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B3D7F5D3-847D-49B7-9958-A8C3B7FF4F02}"/>
              </a:ext>
            </a:extLst>
          </p:cNvPr>
          <p:cNvSpPr txBox="1">
            <a:spLocks noChangeArrowheads="1"/>
          </p:cNvSpPr>
          <p:nvPr/>
        </p:nvSpPr>
        <p:spPr>
          <a:xfrm>
            <a:off x="5868144" y="1466727"/>
            <a:ext cx="2880316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FF0000"/>
                </a:solidFill>
              </a:rPr>
              <a:t>注：左右場合分けすれば一致する</a:t>
            </a:r>
            <a:endParaRPr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7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例題：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フレーム解析で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S.F.D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B.M.D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を求めよ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DB11B631-9070-4B3A-A610-E0810ECDC1B6}"/>
              </a:ext>
            </a:extLst>
          </p:cNvPr>
          <p:cNvSpPr txBox="1">
            <a:spLocks noChangeArrowheads="1"/>
          </p:cNvSpPr>
          <p:nvPr/>
        </p:nvSpPr>
        <p:spPr>
          <a:xfrm>
            <a:off x="481863" y="1081845"/>
            <a:ext cx="8266597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S.F.D</a:t>
            </a:r>
            <a:r>
              <a:rPr lang="ja-JP" altLang="en-US" sz="2000" b="1" dirty="0">
                <a:solidFill>
                  <a:srgbClr val="FF0000"/>
                </a:solidFill>
              </a:rPr>
              <a:t>が同じでも</a:t>
            </a:r>
            <a:r>
              <a:rPr lang="en-US" altLang="ja-JP" sz="2000" b="1" dirty="0">
                <a:solidFill>
                  <a:srgbClr val="FF0000"/>
                </a:solidFill>
              </a:rPr>
              <a:t>B.M.D</a:t>
            </a:r>
            <a:r>
              <a:rPr lang="ja-JP" altLang="en-US" sz="2000" b="1" dirty="0">
                <a:solidFill>
                  <a:srgbClr val="FF0000"/>
                </a:solidFill>
              </a:rPr>
              <a:t>が異なり，形状も</a:t>
            </a:r>
            <a:r>
              <a:rPr lang="ja-JP" altLang="en-US" sz="2000" b="1">
                <a:solidFill>
                  <a:srgbClr val="FF0000"/>
                </a:solidFill>
              </a:rPr>
              <a:t>異なる例（一つ前のスライドと比較）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E4932693-64AE-46F9-A167-0FDB685E962D}"/>
              </a:ext>
            </a:extLst>
          </p:cNvPr>
          <p:cNvSpPr txBox="1">
            <a:spLocks noChangeArrowheads="1"/>
          </p:cNvSpPr>
          <p:nvPr/>
        </p:nvSpPr>
        <p:spPr>
          <a:xfrm>
            <a:off x="481864" y="5417019"/>
            <a:ext cx="908761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B.M.D.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6EE001BB-B5FA-429C-9BD3-2486C0A2405C}"/>
              </a:ext>
            </a:extLst>
          </p:cNvPr>
          <p:cNvSpPr txBox="1">
            <a:spLocks noChangeArrowheads="1"/>
          </p:cNvSpPr>
          <p:nvPr/>
        </p:nvSpPr>
        <p:spPr>
          <a:xfrm>
            <a:off x="481864" y="4221088"/>
            <a:ext cx="908761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S.F.D.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F109ED8-69C6-4B79-8950-DEC571F4D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556792"/>
            <a:ext cx="6876256" cy="174546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687FDD7-FB43-4EC8-8A99-BDFD460AF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64" y="3302259"/>
            <a:ext cx="6568964" cy="179047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53779E6-BC1C-4D7E-9892-85312CE191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9" b="3705"/>
          <a:stretch/>
        </p:blipFill>
        <p:spPr>
          <a:xfrm>
            <a:off x="1875024" y="5006050"/>
            <a:ext cx="6718369" cy="1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0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片持ち梁（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Cantilever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）の例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5508104" y="1392507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14"/>
          <p:cNvSpPr txBox="1">
            <a:spLocks noChangeArrowheads="1"/>
          </p:cNvSpPr>
          <p:nvPr/>
        </p:nvSpPr>
        <p:spPr bwMode="auto">
          <a:xfrm>
            <a:off x="4860033" y="1381964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48" name="Text Box 114"/>
          <p:cNvSpPr txBox="1">
            <a:spLocks noChangeArrowheads="1"/>
          </p:cNvSpPr>
          <p:nvPr/>
        </p:nvSpPr>
        <p:spPr bwMode="auto">
          <a:xfrm>
            <a:off x="755639" y="4082296"/>
            <a:ext cx="784880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ja-JP" altLang="en-US" sz="2000" b="1" dirty="0" err="1">
                <a:solidFill>
                  <a:srgbClr val="FF0000"/>
                </a:solidFill>
              </a:rPr>
              <a:t>．</a:t>
            </a:r>
            <a:r>
              <a:rPr lang="ja-JP" altLang="en-US" sz="2000" b="1" dirty="0">
                <a:solidFill>
                  <a:srgbClr val="FF0000"/>
                </a:solidFill>
              </a:rPr>
              <a:t>片側支持で，回転と移動を拘束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ja-JP" altLang="en-US" sz="2000" b="1" dirty="0" err="1">
                <a:solidFill>
                  <a:srgbClr val="FF0000"/>
                </a:solidFill>
              </a:rPr>
              <a:t>．</a:t>
            </a:r>
            <a:r>
              <a:rPr lang="ja-JP" altLang="en-US" sz="2000" b="1" dirty="0">
                <a:solidFill>
                  <a:srgbClr val="FF0000"/>
                </a:solidFill>
              </a:rPr>
              <a:t>当然軸力は発生しない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ja-JP" altLang="en-US" sz="2000" b="1" dirty="0" err="1">
                <a:solidFill>
                  <a:srgbClr val="FF0000"/>
                </a:solidFill>
              </a:rPr>
              <a:t>．</a:t>
            </a:r>
            <a:r>
              <a:rPr lang="ja-JP" altLang="en-US" sz="2000" b="1" dirty="0">
                <a:solidFill>
                  <a:srgbClr val="FF0000"/>
                </a:solidFill>
              </a:rPr>
              <a:t>軸と垂直方向の荷重，曲げ，応力，モーメントを考察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ja-JP" altLang="en-US" sz="2000" b="1" dirty="0" err="1">
                <a:solidFill>
                  <a:srgbClr val="FF0000"/>
                </a:solidFill>
              </a:rPr>
              <a:t>．</a:t>
            </a:r>
            <a:r>
              <a:rPr lang="ja-JP" altLang="en-US" sz="2000" b="1" dirty="0">
                <a:solidFill>
                  <a:srgbClr val="FF0000"/>
                </a:solidFill>
              </a:rPr>
              <a:t>梁の三次元的な肉厚などは考慮しない．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en-US" altLang="ja-JP" sz="2000" b="1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en-US" altLang="ja-JP" sz="2000" b="1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755639" y="1709277"/>
            <a:ext cx="253953" cy="1207198"/>
            <a:chOff x="5015814" y="1556792"/>
            <a:chExt cx="253953" cy="1207198"/>
          </a:xfrm>
        </p:grpSpPr>
        <p:cxnSp>
          <p:nvCxnSpPr>
            <p:cNvPr id="27" name="直線コネクタ 26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114">
            <a:extLst>
              <a:ext uri="{FF2B5EF4-FFF2-40B4-BE49-F238E27FC236}">
                <a16:creationId xmlns:a16="http://schemas.microsoft.com/office/drawing/2014/main" id="{B1C26605-4D97-44E0-9FA2-502F08855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066916"/>
            <a:ext cx="21814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tabLst>
                <a:tab pos="271463" algn="l"/>
              </a:tabLst>
              <a:defRPr/>
            </a:pPr>
            <a:r>
              <a:rPr lang="ja-JP" altLang="en-US" sz="1400" b="1" dirty="0" err="1"/>
              <a:t>．</a:t>
            </a:r>
            <a:r>
              <a:rPr lang="ja-JP" altLang="en-US" sz="1400" b="1" dirty="0"/>
              <a:t>上下左右に動かない</a:t>
            </a:r>
            <a:endParaRPr lang="en-US" altLang="ja-JP" sz="1400" b="1" dirty="0"/>
          </a:p>
          <a:p>
            <a:pPr marL="271463" indent="-271463">
              <a:tabLst>
                <a:tab pos="271463" algn="l"/>
              </a:tabLst>
              <a:defRPr/>
            </a:pPr>
            <a:r>
              <a:rPr lang="ja-JP" altLang="en-US" sz="1400" b="1" dirty="0" err="1"/>
              <a:t>．</a:t>
            </a:r>
            <a:r>
              <a:rPr lang="ja-JP" altLang="en-US" sz="1400" b="1" dirty="0"/>
              <a:t>回転もしない</a:t>
            </a:r>
            <a:endParaRPr lang="en-US" altLang="ja-JP" sz="1400" b="1" dirty="0"/>
          </a:p>
        </p:txBody>
      </p:sp>
    </p:spTree>
    <p:extLst>
      <p:ext uri="{BB962C8B-B14F-4D97-AF65-F5344CB8AC3E}">
        <p14:creationId xmlns:p14="http://schemas.microsoft.com/office/powerpoint/2010/main" val="357792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単純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支持梁の例題（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集中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荷重）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2699792" y="1420173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14"/>
          <p:cNvSpPr txBox="1">
            <a:spLocks noChangeArrowheads="1"/>
          </p:cNvSpPr>
          <p:nvPr/>
        </p:nvSpPr>
        <p:spPr bwMode="auto">
          <a:xfrm>
            <a:off x="1979712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98" name="フリーフォーム 97"/>
          <p:cNvSpPr/>
          <p:nvPr/>
        </p:nvSpPr>
        <p:spPr>
          <a:xfrm>
            <a:off x="756469" y="2431048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1" name="グループ化 110"/>
          <p:cNvGrpSpPr/>
          <p:nvPr/>
        </p:nvGrpSpPr>
        <p:grpSpPr>
          <a:xfrm rot="5400000" flipH="1">
            <a:off x="872159" y="2405038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グループ化 138"/>
          <p:cNvGrpSpPr/>
          <p:nvPr/>
        </p:nvGrpSpPr>
        <p:grpSpPr>
          <a:xfrm rot="5400000" flipH="1">
            <a:off x="7676761" y="2411573"/>
            <a:ext cx="253953" cy="1207198"/>
            <a:chOff x="5015814" y="1556792"/>
            <a:chExt cx="253953" cy="1207198"/>
          </a:xfrm>
        </p:grpSpPr>
        <p:cxnSp>
          <p:nvCxnSpPr>
            <p:cNvPr id="140" name="直線コネクタ 13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楕円 146"/>
          <p:cNvSpPr/>
          <p:nvPr/>
        </p:nvSpPr>
        <p:spPr>
          <a:xfrm>
            <a:off x="7521691" y="2424662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>
            <a:off x="4211960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796136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14"/>
          <p:cNvSpPr txBox="1">
            <a:spLocks noChangeArrowheads="1"/>
          </p:cNvSpPr>
          <p:nvPr/>
        </p:nvSpPr>
        <p:spPr bwMode="auto">
          <a:xfrm>
            <a:off x="3491879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29" name="Text Box 114"/>
          <p:cNvSpPr txBox="1">
            <a:spLocks noChangeArrowheads="1"/>
          </p:cNvSpPr>
          <p:nvPr/>
        </p:nvSpPr>
        <p:spPr bwMode="auto">
          <a:xfrm>
            <a:off x="5011957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993623" y="3501008"/>
            <a:ext cx="17061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cxnSpLocks/>
          </p:cNvCxnSpPr>
          <p:nvPr/>
        </p:nvCxnSpPr>
        <p:spPr>
          <a:xfrm>
            <a:off x="946969" y="2420888"/>
            <a:ext cx="14811" cy="2376264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993622" y="3861048"/>
            <a:ext cx="314633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993622" y="4221088"/>
            <a:ext cx="480251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14"/>
          <p:cNvSpPr txBox="1">
            <a:spLocks noChangeArrowheads="1"/>
          </p:cNvSpPr>
          <p:nvPr/>
        </p:nvSpPr>
        <p:spPr bwMode="auto">
          <a:xfrm>
            <a:off x="1846707" y="296557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39" name="Text Box 114"/>
          <p:cNvSpPr txBox="1">
            <a:spLocks noChangeArrowheads="1"/>
          </p:cNvSpPr>
          <p:nvPr/>
        </p:nvSpPr>
        <p:spPr bwMode="auto">
          <a:xfrm>
            <a:off x="3060091" y="341259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40" name="Text Box 114"/>
          <p:cNvSpPr txBox="1">
            <a:spLocks noChangeArrowheads="1"/>
          </p:cNvSpPr>
          <p:nvPr/>
        </p:nvSpPr>
        <p:spPr bwMode="auto">
          <a:xfrm>
            <a:off x="4709869" y="375942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>
            <a:off x="993622" y="4633258"/>
            <a:ext cx="674673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6617275" y="4155809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945021" y="2318389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14"/>
          <p:cNvSpPr txBox="1">
            <a:spLocks noChangeArrowheads="1"/>
          </p:cNvSpPr>
          <p:nvPr/>
        </p:nvSpPr>
        <p:spPr bwMode="auto">
          <a:xfrm>
            <a:off x="1471155" y="2348880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 rot="16200000">
            <a:off x="416663" y="1872481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14"/>
          <p:cNvSpPr txBox="1">
            <a:spLocks noChangeArrowheads="1"/>
          </p:cNvSpPr>
          <p:nvPr/>
        </p:nvSpPr>
        <p:spPr bwMode="auto">
          <a:xfrm>
            <a:off x="827584" y="1196752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47" name="Text Box 114">
            <a:extLst>
              <a:ext uri="{FF2B5EF4-FFF2-40B4-BE49-F238E27FC236}">
                <a16:creationId xmlns:a16="http://schemas.microsoft.com/office/drawing/2014/main" id="{AB5A573D-F954-4B43-A345-4824B466F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720" y="1001437"/>
            <a:ext cx="43523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ja-JP" altLang="en-US" sz="2000" b="1" dirty="0">
                <a:solidFill>
                  <a:srgbClr val="0070C0"/>
                </a:solidFill>
              </a:rPr>
              <a:t>複数の集中荷重を受ける単純支持梁</a:t>
            </a:r>
            <a:endParaRPr lang="en-US" altLang="ja-JP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8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線コネクタ 49"/>
          <p:cNvCxnSpPr/>
          <p:nvPr/>
        </p:nvCxnSpPr>
        <p:spPr>
          <a:xfrm rot="16200000">
            <a:off x="416663" y="1872481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単純支持梁の例題（集中荷重）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2699792" y="1420173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14"/>
          <p:cNvSpPr txBox="1">
            <a:spLocks noChangeArrowheads="1"/>
          </p:cNvSpPr>
          <p:nvPr/>
        </p:nvSpPr>
        <p:spPr bwMode="auto">
          <a:xfrm>
            <a:off x="1979712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98" name="フリーフォーム 97"/>
          <p:cNvSpPr/>
          <p:nvPr/>
        </p:nvSpPr>
        <p:spPr>
          <a:xfrm>
            <a:off x="756469" y="2420888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1" name="グループ化 110"/>
          <p:cNvGrpSpPr/>
          <p:nvPr/>
        </p:nvGrpSpPr>
        <p:grpSpPr>
          <a:xfrm rot="5400000" flipH="1">
            <a:off x="872159" y="2405038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グループ化 138"/>
          <p:cNvGrpSpPr/>
          <p:nvPr/>
        </p:nvGrpSpPr>
        <p:grpSpPr>
          <a:xfrm rot="5400000" flipH="1">
            <a:off x="7676761" y="2411573"/>
            <a:ext cx="253953" cy="1207198"/>
            <a:chOff x="5015814" y="1556792"/>
            <a:chExt cx="253953" cy="1207198"/>
          </a:xfrm>
        </p:grpSpPr>
        <p:cxnSp>
          <p:nvCxnSpPr>
            <p:cNvPr id="140" name="直線コネクタ 13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楕円 146"/>
          <p:cNvSpPr/>
          <p:nvPr/>
        </p:nvSpPr>
        <p:spPr>
          <a:xfrm>
            <a:off x="7521691" y="2424662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>
            <a:off x="4211960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796136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14"/>
          <p:cNvSpPr txBox="1">
            <a:spLocks noChangeArrowheads="1"/>
          </p:cNvSpPr>
          <p:nvPr/>
        </p:nvSpPr>
        <p:spPr bwMode="auto">
          <a:xfrm>
            <a:off x="3491879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29" name="Text Box 114"/>
          <p:cNvSpPr txBox="1">
            <a:spLocks noChangeArrowheads="1"/>
          </p:cNvSpPr>
          <p:nvPr/>
        </p:nvSpPr>
        <p:spPr bwMode="auto">
          <a:xfrm>
            <a:off x="5011957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993623" y="3501008"/>
            <a:ext cx="17061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951620" y="1502952"/>
            <a:ext cx="0" cy="3294200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993622" y="3861048"/>
            <a:ext cx="314633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993622" y="4221088"/>
            <a:ext cx="480251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14"/>
          <p:cNvSpPr txBox="1">
            <a:spLocks noChangeArrowheads="1"/>
          </p:cNvSpPr>
          <p:nvPr/>
        </p:nvSpPr>
        <p:spPr bwMode="auto">
          <a:xfrm>
            <a:off x="1846707" y="296557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39" name="Text Box 114"/>
          <p:cNvSpPr txBox="1">
            <a:spLocks noChangeArrowheads="1"/>
          </p:cNvSpPr>
          <p:nvPr/>
        </p:nvSpPr>
        <p:spPr bwMode="auto">
          <a:xfrm>
            <a:off x="3060091" y="341259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40" name="Text Box 114"/>
          <p:cNvSpPr txBox="1">
            <a:spLocks noChangeArrowheads="1"/>
          </p:cNvSpPr>
          <p:nvPr/>
        </p:nvSpPr>
        <p:spPr bwMode="auto">
          <a:xfrm>
            <a:off x="4709869" y="375942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>
            <a:off x="993622" y="4633258"/>
            <a:ext cx="674673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6617275" y="4155809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42" name="Text Box 114"/>
          <p:cNvSpPr txBox="1">
            <a:spLocks noChangeArrowheads="1"/>
          </p:cNvSpPr>
          <p:nvPr/>
        </p:nvSpPr>
        <p:spPr bwMode="auto">
          <a:xfrm>
            <a:off x="350360" y="5160818"/>
            <a:ext cx="24934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力の釣り合いから：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491517"/>
              </p:ext>
            </p:extLst>
          </p:nvPr>
        </p:nvGraphicFramePr>
        <p:xfrm>
          <a:off x="865679" y="5674737"/>
          <a:ext cx="2626923" cy="422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" name="Equation" r:id="rId3" imgW="1422360" imgH="228600" progId="Equation.DSMT4">
                  <p:embed/>
                </p:oleObj>
              </mc:Choice>
              <mc:Fallback>
                <p:oleObj name="Equation" r:id="rId3" imgW="1422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5679" y="5674737"/>
                        <a:ext cx="2626923" cy="422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直線コネクタ 43"/>
          <p:cNvCxnSpPr/>
          <p:nvPr/>
        </p:nvCxnSpPr>
        <p:spPr>
          <a:xfrm flipV="1">
            <a:off x="7732919" y="1226344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V="1">
            <a:off x="953258" y="1517165"/>
            <a:ext cx="0" cy="78469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14"/>
          <p:cNvSpPr txBox="1">
            <a:spLocks noChangeArrowheads="1"/>
          </p:cNvSpPr>
          <p:nvPr/>
        </p:nvSpPr>
        <p:spPr bwMode="auto">
          <a:xfrm>
            <a:off x="191581" y="136015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" name="Text Box 114"/>
          <p:cNvSpPr txBox="1">
            <a:spLocks noChangeArrowheads="1"/>
          </p:cNvSpPr>
          <p:nvPr/>
        </p:nvSpPr>
        <p:spPr bwMode="auto">
          <a:xfrm>
            <a:off x="7667885" y="1122410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48" name="直線コネクタ 47"/>
          <p:cNvCxnSpPr/>
          <p:nvPr/>
        </p:nvCxnSpPr>
        <p:spPr>
          <a:xfrm>
            <a:off x="945021" y="2318389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14"/>
          <p:cNvSpPr txBox="1">
            <a:spLocks noChangeArrowheads="1"/>
          </p:cNvSpPr>
          <p:nvPr/>
        </p:nvSpPr>
        <p:spPr bwMode="auto">
          <a:xfrm>
            <a:off x="6458040" y="3239398"/>
            <a:ext cx="274475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tabLst>
                <a:tab pos="271463" algn="l"/>
              </a:tabLst>
              <a:defRPr/>
            </a:pPr>
            <a:r>
              <a:rPr lang="ja-JP" altLang="en-US" sz="1400" b="1" dirty="0">
                <a:solidFill>
                  <a:srgbClr val="FF0000"/>
                </a:solidFill>
              </a:rPr>
              <a:t>注：左右に自由に動けるので</a:t>
            </a:r>
            <a:r>
              <a:rPr lang="en-US" altLang="ja-JP" sz="1400" b="1" dirty="0">
                <a:solidFill>
                  <a:srgbClr val="FF0000"/>
                </a:solidFill>
              </a:rPr>
              <a:t>x</a:t>
            </a:r>
            <a:r>
              <a:rPr lang="ja-JP" altLang="en-US" sz="1400" b="1" dirty="0">
                <a:solidFill>
                  <a:srgbClr val="FF0000"/>
                </a:solidFill>
              </a:rPr>
              <a:t>方向に力は働かない．軸方向に力は働かないが定義．</a:t>
            </a:r>
            <a:endParaRPr lang="en-US" altLang="ja-JP" sz="1400" b="1" dirty="0">
              <a:solidFill>
                <a:srgbClr val="FF0000"/>
              </a:solidFill>
            </a:endParaRPr>
          </a:p>
        </p:txBody>
      </p:sp>
      <p:sp>
        <p:nvSpPr>
          <p:cNvPr id="53" name="Text Box 114">
            <a:extLst>
              <a:ext uri="{FF2B5EF4-FFF2-40B4-BE49-F238E27FC236}">
                <a16:creationId xmlns:a16="http://schemas.microsoft.com/office/drawing/2014/main" id="{EF7FA673-EEC9-4E53-B274-5FC8130A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155" y="2348880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54" name="Text Box 114">
            <a:extLst>
              <a:ext uri="{FF2B5EF4-FFF2-40B4-BE49-F238E27FC236}">
                <a16:creationId xmlns:a16="http://schemas.microsoft.com/office/drawing/2014/main" id="{FA4C948B-6EEA-4A61-8D85-C20D99A0B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196752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3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直線コネクタ 59"/>
          <p:cNvCxnSpPr/>
          <p:nvPr/>
        </p:nvCxnSpPr>
        <p:spPr>
          <a:xfrm rot="16200000">
            <a:off x="416663" y="1872481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単純支持梁の例題（集中荷重）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2699792" y="1420173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14"/>
          <p:cNvSpPr txBox="1">
            <a:spLocks noChangeArrowheads="1"/>
          </p:cNvSpPr>
          <p:nvPr/>
        </p:nvSpPr>
        <p:spPr bwMode="auto">
          <a:xfrm>
            <a:off x="1979712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98" name="フリーフォーム 97"/>
          <p:cNvSpPr/>
          <p:nvPr/>
        </p:nvSpPr>
        <p:spPr>
          <a:xfrm>
            <a:off x="746309" y="2420888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1" name="グループ化 110"/>
          <p:cNvGrpSpPr/>
          <p:nvPr/>
        </p:nvGrpSpPr>
        <p:grpSpPr>
          <a:xfrm rot="5400000" flipH="1">
            <a:off x="872159" y="2405038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グループ化 138"/>
          <p:cNvGrpSpPr/>
          <p:nvPr/>
        </p:nvGrpSpPr>
        <p:grpSpPr>
          <a:xfrm rot="5400000" flipH="1">
            <a:off x="7676761" y="2411573"/>
            <a:ext cx="253953" cy="1207198"/>
            <a:chOff x="5015814" y="1556792"/>
            <a:chExt cx="253953" cy="1207198"/>
          </a:xfrm>
        </p:grpSpPr>
        <p:cxnSp>
          <p:nvCxnSpPr>
            <p:cNvPr id="140" name="直線コネクタ 13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楕円 146"/>
          <p:cNvSpPr/>
          <p:nvPr/>
        </p:nvSpPr>
        <p:spPr>
          <a:xfrm>
            <a:off x="7521691" y="2424662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>
            <a:off x="4211960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796136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14"/>
          <p:cNvSpPr txBox="1">
            <a:spLocks noChangeArrowheads="1"/>
          </p:cNvSpPr>
          <p:nvPr/>
        </p:nvSpPr>
        <p:spPr bwMode="auto">
          <a:xfrm>
            <a:off x="3491879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29" name="Text Box 114"/>
          <p:cNvSpPr txBox="1">
            <a:spLocks noChangeArrowheads="1"/>
          </p:cNvSpPr>
          <p:nvPr/>
        </p:nvSpPr>
        <p:spPr bwMode="auto">
          <a:xfrm>
            <a:off x="5011957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993623" y="3501008"/>
            <a:ext cx="17061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951620" y="1502952"/>
            <a:ext cx="0" cy="3294200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993622" y="3861048"/>
            <a:ext cx="314633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993622" y="4221088"/>
            <a:ext cx="480251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14"/>
          <p:cNvSpPr txBox="1">
            <a:spLocks noChangeArrowheads="1"/>
          </p:cNvSpPr>
          <p:nvPr/>
        </p:nvSpPr>
        <p:spPr bwMode="auto">
          <a:xfrm>
            <a:off x="1846707" y="296557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39" name="Text Box 114"/>
          <p:cNvSpPr txBox="1">
            <a:spLocks noChangeArrowheads="1"/>
          </p:cNvSpPr>
          <p:nvPr/>
        </p:nvSpPr>
        <p:spPr bwMode="auto">
          <a:xfrm>
            <a:off x="3060091" y="341259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40" name="Text Box 114"/>
          <p:cNvSpPr txBox="1">
            <a:spLocks noChangeArrowheads="1"/>
          </p:cNvSpPr>
          <p:nvPr/>
        </p:nvSpPr>
        <p:spPr bwMode="auto">
          <a:xfrm>
            <a:off x="4709869" y="375942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>
            <a:off x="993622" y="4633258"/>
            <a:ext cx="674673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6617275" y="4155809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42" name="Text Box 114"/>
          <p:cNvSpPr txBox="1">
            <a:spLocks noChangeArrowheads="1"/>
          </p:cNvSpPr>
          <p:nvPr/>
        </p:nvSpPr>
        <p:spPr bwMode="auto">
          <a:xfrm>
            <a:off x="350360" y="5160818"/>
            <a:ext cx="50075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左の点周りのモーメントからの釣り合いから：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712135"/>
              </p:ext>
            </p:extLst>
          </p:nvPr>
        </p:nvGraphicFramePr>
        <p:xfrm>
          <a:off x="696913" y="5741640"/>
          <a:ext cx="340201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5" name="Equation" r:id="rId3" imgW="1841400" imgH="228600" progId="Equation.DSMT4">
                  <p:embed/>
                </p:oleObj>
              </mc:Choice>
              <mc:Fallback>
                <p:oleObj name="Equation" r:id="rId3" imgW="1841400" imgH="228600" progId="Equation.DSMT4">
                  <p:embed/>
                  <p:pic>
                    <p:nvPicPr>
                      <p:cNvPr id="3" name="オブジェクト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6913" y="5741640"/>
                        <a:ext cx="3402012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直線コネクタ 43"/>
          <p:cNvCxnSpPr/>
          <p:nvPr/>
        </p:nvCxnSpPr>
        <p:spPr>
          <a:xfrm flipV="1">
            <a:off x="7743079" y="1236504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114"/>
          <p:cNvSpPr txBox="1">
            <a:spLocks noChangeArrowheads="1"/>
          </p:cNvSpPr>
          <p:nvPr/>
        </p:nvSpPr>
        <p:spPr bwMode="auto">
          <a:xfrm>
            <a:off x="7667885" y="1122410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円弧 3"/>
          <p:cNvSpPr/>
          <p:nvPr/>
        </p:nvSpPr>
        <p:spPr>
          <a:xfrm>
            <a:off x="-1067168" y="317447"/>
            <a:ext cx="3797151" cy="3797151"/>
          </a:xfrm>
          <a:prstGeom prst="arc">
            <a:avLst>
              <a:gd name="adj1" fmla="val 20466635"/>
              <a:gd name="adj2" fmla="val 1053337"/>
            </a:avLst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/>
          <p:nvPr/>
        </p:nvSpPr>
        <p:spPr>
          <a:xfrm>
            <a:off x="861388" y="2226864"/>
            <a:ext cx="174051" cy="174051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弧 47"/>
          <p:cNvSpPr/>
          <p:nvPr/>
        </p:nvSpPr>
        <p:spPr>
          <a:xfrm>
            <a:off x="-2289968" y="-1174238"/>
            <a:ext cx="6479852" cy="6833355"/>
          </a:xfrm>
          <a:prstGeom prst="arc">
            <a:avLst>
              <a:gd name="adj1" fmla="val 20410258"/>
              <a:gd name="adj2" fmla="val 1004992"/>
            </a:avLst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弧 48"/>
          <p:cNvSpPr/>
          <p:nvPr/>
        </p:nvSpPr>
        <p:spPr>
          <a:xfrm>
            <a:off x="-4068960" y="-2547664"/>
            <a:ext cx="9851370" cy="9374144"/>
          </a:xfrm>
          <a:prstGeom prst="arc">
            <a:avLst>
              <a:gd name="adj1" fmla="val 20729121"/>
              <a:gd name="adj2" fmla="val 1051205"/>
            </a:avLst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弧 50"/>
          <p:cNvSpPr/>
          <p:nvPr/>
        </p:nvSpPr>
        <p:spPr>
          <a:xfrm>
            <a:off x="-5266841" y="-3962476"/>
            <a:ext cx="12989261" cy="12360028"/>
          </a:xfrm>
          <a:prstGeom prst="arc">
            <a:avLst>
              <a:gd name="adj1" fmla="val 20736458"/>
              <a:gd name="adj2" fmla="val 1067201"/>
            </a:avLst>
          </a:prstGeom>
          <a:ln w="1905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2" name="オブジェクト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084270"/>
              </p:ext>
            </p:extLst>
          </p:nvPr>
        </p:nvGraphicFramePr>
        <p:xfrm>
          <a:off x="2833688" y="2582863"/>
          <a:ext cx="5635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6" name="Equation" r:id="rId5" imgW="304560" imgH="228600" progId="Equation.DSMT4">
                  <p:embed/>
                </p:oleObj>
              </mc:Choice>
              <mc:Fallback>
                <p:oleObj name="Equation" r:id="rId5" imgW="304560" imgH="228600" progId="Equation.DSMT4">
                  <p:embed/>
                  <p:pic>
                    <p:nvPicPr>
                      <p:cNvPr id="3" name="オブジェクト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3688" y="2582863"/>
                        <a:ext cx="563562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オブジェクト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762750"/>
              </p:ext>
            </p:extLst>
          </p:nvPr>
        </p:nvGraphicFramePr>
        <p:xfrm>
          <a:off x="4298950" y="2889250"/>
          <a:ext cx="6334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7" name="Equation" r:id="rId7" imgW="342720" imgH="228600" progId="Equation.DSMT4">
                  <p:embed/>
                </p:oleObj>
              </mc:Choice>
              <mc:Fallback>
                <p:oleObj name="Equation" r:id="rId7" imgW="342720" imgH="228600" progId="Equation.DSMT4">
                  <p:embed/>
                  <p:pic>
                    <p:nvPicPr>
                      <p:cNvPr id="3" name="オブジェクト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98950" y="2889250"/>
                        <a:ext cx="633413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オブジェクト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49279"/>
              </p:ext>
            </p:extLst>
          </p:nvPr>
        </p:nvGraphicFramePr>
        <p:xfrm>
          <a:off x="5856288" y="3302000"/>
          <a:ext cx="609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8" name="Equation" r:id="rId9" imgW="330120" imgH="228600" progId="Equation.DSMT4">
                  <p:embed/>
                </p:oleObj>
              </mc:Choice>
              <mc:Fallback>
                <p:oleObj name="Equation" r:id="rId9" imgW="330120" imgH="228600" progId="Equation.DSMT4">
                  <p:embed/>
                  <p:pic>
                    <p:nvPicPr>
                      <p:cNvPr id="53" name="オブジェクト 5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56288" y="3302000"/>
                        <a:ext cx="60960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オブジェクト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70543"/>
              </p:ext>
            </p:extLst>
          </p:nvPr>
        </p:nvGraphicFramePr>
        <p:xfrm>
          <a:off x="7734853" y="3877932"/>
          <a:ext cx="6572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9" name="Equation" r:id="rId11" imgW="355320" imgH="228600" progId="Equation.DSMT4">
                  <p:embed/>
                </p:oleObj>
              </mc:Choice>
              <mc:Fallback>
                <p:oleObj name="Equation" r:id="rId11" imgW="355320" imgH="228600" progId="Equation.DSMT4">
                  <p:embed/>
                  <p:pic>
                    <p:nvPicPr>
                      <p:cNvPr id="54" name="オブジェクト 5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34853" y="3877932"/>
                        <a:ext cx="65722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オブジェクト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941984"/>
              </p:ext>
            </p:extLst>
          </p:nvPr>
        </p:nvGraphicFramePr>
        <p:xfrm>
          <a:off x="5370513" y="5589240"/>
          <a:ext cx="3141662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0" name="Equation" r:id="rId13" imgW="1701720" imgH="406080" progId="Equation.DSMT4">
                  <p:embed/>
                </p:oleObj>
              </mc:Choice>
              <mc:Fallback>
                <p:oleObj name="Equation" r:id="rId13" imgW="1701720" imgH="406080" progId="Equation.DSMT4">
                  <p:embed/>
                  <p:pic>
                    <p:nvPicPr>
                      <p:cNvPr id="3" name="オブジェクト 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70513" y="5589240"/>
                        <a:ext cx="3141662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114"/>
          <p:cNvSpPr txBox="1">
            <a:spLocks noChangeArrowheads="1"/>
          </p:cNvSpPr>
          <p:nvPr/>
        </p:nvSpPr>
        <p:spPr bwMode="auto">
          <a:xfrm>
            <a:off x="965413" y="6485645"/>
            <a:ext cx="78550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800" dirty="0"/>
              <a:t>注：この向きで，時計回りが正．</a:t>
            </a:r>
            <a:endParaRPr lang="en-US" altLang="ja-JP" sz="1800" dirty="0"/>
          </a:p>
        </p:txBody>
      </p:sp>
      <p:cxnSp>
        <p:nvCxnSpPr>
          <p:cNvPr id="58" name="直線コネクタ 57"/>
          <p:cNvCxnSpPr/>
          <p:nvPr/>
        </p:nvCxnSpPr>
        <p:spPr>
          <a:xfrm>
            <a:off x="945021" y="2318389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114">
            <a:extLst>
              <a:ext uri="{FF2B5EF4-FFF2-40B4-BE49-F238E27FC236}">
                <a16:creationId xmlns:a16="http://schemas.microsoft.com/office/drawing/2014/main" id="{41D2A871-A079-48E6-A787-0E24A756E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155" y="2348880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63" name="Text Box 114">
            <a:extLst>
              <a:ext uri="{FF2B5EF4-FFF2-40B4-BE49-F238E27FC236}">
                <a16:creationId xmlns:a16="http://schemas.microsoft.com/office/drawing/2014/main" id="{452816D1-DEFC-491B-ACAD-A77BACA97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196752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単純支持梁の例題（集中荷重）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51620" y="2204864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2699792" y="1420173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14"/>
          <p:cNvSpPr txBox="1">
            <a:spLocks noChangeArrowheads="1"/>
          </p:cNvSpPr>
          <p:nvPr/>
        </p:nvSpPr>
        <p:spPr bwMode="auto">
          <a:xfrm>
            <a:off x="1979712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98" name="フリーフォーム 97"/>
          <p:cNvSpPr/>
          <p:nvPr/>
        </p:nvSpPr>
        <p:spPr>
          <a:xfrm>
            <a:off x="746309" y="2420888"/>
            <a:ext cx="431800" cy="457200"/>
          </a:xfrm>
          <a:custGeom>
            <a:avLst/>
            <a:gdLst>
              <a:gd name="connsiteX0" fmla="*/ 190500 w 469900"/>
              <a:gd name="connsiteY0" fmla="*/ 0 h 457200"/>
              <a:gd name="connsiteX1" fmla="*/ 0 w 469900"/>
              <a:gd name="connsiteY1" fmla="*/ 457200 h 457200"/>
              <a:gd name="connsiteX2" fmla="*/ 469900 w 469900"/>
              <a:gd name="connsiteY2" fmla="*/ 457200 h 457200"/>
              <a:gd name="connsiteX3" fmla="*/ 190500 w 469900"/>
              <a:gd name="connsiteY3" fmla="*/ 0 h 457200"/>
              <a:gd name="connsiteX0" fmla="*/ 190500 w 431800"/>
              <a:gd name="connsiteY0" fmla="*/ 0 h 457200"/>
              <a:gd name="connsiteX1" fmla="*/ 0 w 431800"/>
              <a:gd name="connsiteY1" fmla="*/ 457200 h 457200"/>
              <a:gd name="connsiteX2" fmla="*/ 431800 w 431800"/>
              <a:gd name="connsiteY2" fmla="*/ 457200 h 457200"/>
              <a:gd name="connsiteX3" fmla="*/ 190500 w 4318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457200">
                <a:moveTo>
                  <a:pt x="190500" y="0"/>
                </a:moveTo>
                <a:lnTo>
                  <a:pt x="0" y="457200"/>
                </a:lnTo>
                <a:lnTo>
                  <a:pt x="431800" y="457200"/>
                </a:lnTo>
                <a:lnTo>
                  <a:pt x="190500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1" name="グループ化 110"/>
          <p:cNvGrpSpPr/>
          <p:nvPr/>
        </p:nvGrpSpPr>
        <p:grpSpPr>
          <a:xfrm rot="5400000" flipH="1">
            <a:off x="872159" y="2405038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グループ化 138"/>
          <p:cNvGrpSpPr/>
          <p:nvPr/>
        </p:nvGrpSpPr>
        <p:grpSpPr>
          <a:xfrm rot="5400000" flipH="1">
            <a:off x="7676761" y="2411573"/>
            <a:ext cx="253953" cy="1207198"/>
            <a:chOff x="5015814" y="1556792"/>
            <a:chExt cx="253953" cy="1207198"/>
          </a:xfrm>
        </p:grpSpPr>
        <p:cxnSp>
          <p:nvCxnSpPr>
            <p:cNvPr id="140" name="直線コネクタ 13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楕円 146"/>
          <p:cNvSpPr/>
          <p:nvPr/>
        </p:nvSpPr>
        <p:spPr>
          <a:xfrm>
            <a:off x="7521691" y="2424662"/>
            <a:ext cx="457200" cy="4572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>
            <a:off x="4211960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796136" y="1395245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14"/>
          <p:cNvSpPr txBox="1">
            <a:spLocks noChangeArrowheads="1"/>
          </p:cNvSpPr>
          <p:nvPr/>
        </p:nvSpPr>
        <p:spPr bwMode="auto">
          <a:xfrm>
            <a:off x="3491879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29" name="Text Box 114"/>
          <p:cNvSpPr txBox="1">
            <a:spLocks noChangeArrowheads="1"/>
          </p:cNvSpPr>
          <p:nvPr/>
        </p:nvSpPr>
        <p:spPr bwMode="auto">
          <a:xfrm>
            <a:off x="5011957" y="135085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993623" y="3501008"/>
            <a:ext cx="17061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951620" y="1502952"/>
            <a:ext cx="0" cy="3294200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993622" y="3861048"/>
            <a:ext cx="314633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993622" y="4221088"/>
            <a:ext cx="480251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14"/>
          <p:cNvSpPr txBox="1">
            <a:spLocks noChangeArrowheads="1"/>
          </p:cNvSpPr>
          <p:nvPr/>
        </p:nvSpPr>
        <p:spPr bwMode="auto">
          <a:xfrm>
            <a:off x="1846707" y="296557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39" name="Text Box 114"/>
          <p:cNvSpPr txBox="1">
            <a:spLocks noChangeArrowheads="1"/>
          </p:cNvSpPr>
          <p:nvPr/>
        </p:nvSpPr>
        <p:spPr bwMode="auto">
          <a:xfrm>
            <a:off x="3060091" y="341259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40" name="Text Box 114"/>
          <p:cNvSpPr txBox="1">
            <a:spLocks noChangeArrowheads="1"/>
          </p:cNvSpPr>
          <p:nvPr/>
        </p:nvSpPr>
        <p:spPr bwMode="auto">
          <a:xfrm>
            <a:off x="4709869" y="3759423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>
            <a:off x="993622" y="4633258"/>
            <a:ext cx="674673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6617275" y="4155809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42" name="Text Box 114"/>
          <p:cNvSpPr txBox="1">
            <a:spLocks noChangeArrowheads="1"/>
          </p:cNvSpPr>
          <p:nvPr/>
        </p:nvSpPr>
        <p:spPr bwMode="auto">
          <a:xfrm>
            <a:off x="350360" y="5160818"/>
            <a:ext cx="50075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右の点周りのモーメントからの釣り合いから：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65564"/>
              </p:ext>
            </p:extLst>
          </p:nvPr>
        </p:nvGraphicFramePr>
        <p:xfrm>
          <a:off x="683568" y="5592763"/>
          <a:ext cx="48577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6" name="Equation" r:id="rId3" imgW="2869920" imgH="228600" progId="Equation.DSMT4">
                  <p:embed/>
                </p:oleObj>
              </mc:Choice>
              <mc:Fallback>
                <p:oleObj name="Equation" r:id="rId3" imgW="2869920" imgH="228600" progId="Equation.DSMT4">
                  <p:embed/>
                  <p:pic>
                    <p:nvPicPr>
                      <p:cNvPr id="3" name="オブジェクト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5592763"/>
                        <a:ext cx="4857750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14"/>
          <p:cNvSpPr txBox="1">
            <a:spLocks noChangeArrowheads="1"/>
          </p:cNvSpPr>
          <p:nvPr/>
        </p:nvSpPr>
        <p:spPr bwMode="auto">
          <a:xfrm>
            <a:off x="214717" y="1185531"/>
            <a:ext cx="64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sz="1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円弧 3"/>
          <p:cNvSpPr/>
          <p:nvPr/>
        </p:nvSpPr>
        <p:spPr>
          <a:xfrm flipH="1">
            <a:off x="5806306" y="280968"/>
            <a:ext cx="3797151" cy="3797151"/>
          </a:xfrm>
          <a:prstGeom prst="arc">
            <a:avLst>
              <a:gd name="adj1" fmla="val 20466635"/>
              <a:gd name="adj2" fmla="val 1053337"/>
            </a:avLst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/>
          <p:nvPr/>
        </p:nvSpPr>
        <p:spPr>
          <a:xfrm>
            <a:off x="7649085" y="2215948"/>
            <a:ext cx="174051" cy="174051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弧 47"/>
          <p:cNvSpPr/>
          <p:nvPr/>
        </p:nvSpPr>
        <p:spPr>
          <a:xfrm flipH="1">
            <a:off x="4222988" y="-1251520"/>
            <a:ext cx="6479852" cy="6833355"/>
          </a:xfrm>
          <a:prstGeom prst="arc">
            <a:avLst>
              <a:gd name="adj1" fmla="val 20410258"/>
              <a:gd name="adj2" fmla="val 1004992"/>
            </a:avLst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弧 48"/>
          <p:cNvSpPr/>
          <p:nvPr/>
        </p:nvSpPr>
        <p:spPr>
          <a:xfrm flipH="1">
            <a:off x="2713518" y="-2469793"/>
            <a:ext cx="9851370" cy="9374144"/>
          </a:xfrm>
          <a:prstGeom prst="arc">
            <a:avLst>
              <a:gd name="adj1" fmla="val 20729121"/>
              <a:gd name="adj2" fmla="val 1051205"/>
            </a:avLst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弧 50"/>
          <p:cNvSpPr/>
          <p:nvPr/>
        </p:nvSpPr>
        <p:spPr>
          <a:xfrm flipH="1">
            <a:off x="950185" y="-3988375"/>
            <a:ext cx="12989261" cy="12360028"/>
          </a:xfrm>
          <a:prstGeom prst="arc">
            <a:avLst>
              <a:gd name="adj1" fmla="val 20928161"/>
              <a:gd name="adj2" fmla="val 1067201"/>
            </a:avLst>
          </a:prstGeom>
          <a:ln w="1905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2" name="オブジェクト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183328"/>
              </p:ext>
            </p:extLst>
          </p:nvPr>
        </p:nvGraphicFramePr>
        <p:xfrm>
          <a:off x="2863126" y="2991101"/>
          <a:ext cx="1239187" cy="37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7" name="Equation" r:id="rId5" imgW="749160" imgH="228600" progId="Equation.DSMT4">
                  <p:embed/>
                </p:oleObj>
              </mc:Choice>
              <mc:Fallback>
                <p:oleObj name="Equation" r:id="rId5" imgW="749160" imgH="228600" progId="Equation.DSMT4">
                  <p:embed/>
                  <p:pic>
                    <p:nvPicPr>
                      <p:cNvPr id="52" name="オブジェクト 5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63126" y="2991101"/>
                        <a:ext cx="1239187" cy="378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オブジェクト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676030"/>
              </p:ext>
            </p:extLst>
          </p:nvPr>
        </p:nvGraphicFramePr>
        <p:xfrm>
          <a:off x="4337520" y="3066103"/>
          <a:ext cx="1243611" cy="36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8" name="Equation" r:id="rId7" imgW="787320" imgH="228600" progId="Equation.DSMT4">
                  <p:embed/>
                </p:oleObj>
              </mc:Choice>
              <mc:Fallback>
                <p:oleObj name="Equation" r:id="rId7" imgW="787320" imgH="228600" progId="Equation.DSMT4">
                  <p:embed/>
                  <p:pic>
                    <p:nvPicPr>
                      <p:cNvPr id="53" name="オブジェクト 5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37520" y="3066103"/>
                        <a:ext cx="1243611" cy="361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オブジェクト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561185"/>
              </p:ext>
            </p:extLst>
          </p:nvPr>
        </p:nvGraphicFramePr>
        <p:xfrm>
          <a:off x="5754688" y="2813051"/>
          <a:ext cx="1194043" cy="35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9" name="Equation" r:id="rId9" imgW="774360" imgH="228600" progId="Equation.DSMT4">
                  <p:embed/>
                </p:oleObj>
              </mc:Choice>
              <mc:Fallback>
                <p:oleObj name="Equation" r:id="rId9" imgW="774360" imgH="228600" progId="Equation.DSMT4">
                  <p:embed/>
                  <p:pic>
                    <p:nvPicPr>
                      <p:cNvPr id="54" name="オブジェクト 5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54688" y="2813051"/>
                        <a:ext cx="1194043" cy="352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オブジェクト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268648"/>
              </p:ext>
            </p:extLst>
          </p:nvPr>
        </p:nvGraphicFramePr>
        <p:xfrm>
          <a:off x="1158075" y="1421720"/>
          <a:ext cx="4699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0" name="Equation" r:id="rId11" imgW="253800" imgH="228600" progId="Equation.DSMT4">
                  <p:embed/>
                </p:oleObj>
              </mc:Choice>
              <mc:Fallback>
                <p:oleObj name="Equation" r:id="rId11" imgW="253800" imgH="228600" progId="Equation.DSMT4">
                  <p:embed/>
                  <p:pic>
                    <p:nvPicPr>
                      <p:cNvPr id="55" name="オブジェクト 5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58075" y="1421720"/>
                        <a:ext cx="46990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オブジェクト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058724"/>
              </p:ext>
            </p:extLst>
          </p:nvPr>
        </p:nvGraphicFramePr>
        <p:xfrm>
          <a:off x="4615727" y="6021288"/>
          <a:ext cx="4217453" cy="624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1" name="Equation" r:id="rId13" imgW="2743200" imgH="406080" progId="Equation.DSMT4">
                  <p:embed/>
                </p:oleObj>
              </mc:Choice>
              <mc:Fallback>
                <p:oleObj name="Equation" r:id="rId13" imgW="2743200" imgH="406080" progId="Equation.DSMT4">
                  <p:embed/>
                  <p:pic>
                    <p:nvPicPr>
                      <p:cNvPr id="3" name="オブジェクト 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15727" y="6021288"/>
                        <a:ext cx="4217453" cy="624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114"/>
          <p:cNvSpPr txBox="1">
            <a:spLocks noChangeArrowheads="1"/>
          </p:cNvSpPr>
          <p:nvPr/>
        </p:nvSpPr>
        <p:spPr bwMode="auto">
          <a:xfrm>
            <a:off x="696913" y="6485645"/>
            <a:ext cx="36406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800" dirty="0">
                <a:solidFill>
                  <a:srgbClr val="FF0000"/>
                </a:solidFill>
              </a:rPr>
              <a:t>注：この向きで，時計回りが正．</a:t>
            </a:r>
            <a:endParaRPr lang="en-US" altLang="ja-JP" sz="1800" dirty="0">
              <a:solidFill>
                <a:srgbClr val="FF0000"/>
              </a:solidFill>
            </a:endParaRPr>
          </a:p>
        </p:txBody>
      </p:sp>
      <p:cxnSp>
        <p:nvCxnSpPr>
          <p:cNvPr id="58" name="直線コネクタ 57"/>
          <p:cNvCxnSpPr/>
          <p:nvPr/>
        </p:nvCxnSpPr>
        <p:spPr>
          <a:xfrm>
            <a:off x="945021" y="2318389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rot="16200000">
            <a:off x="416663" y="1872481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114"/>
          <p:cNvSpPr txBox="1">
            <a:spLocks noChangeArrowheads="1"/>
          </p:cNvSpPr>
          <p:nvPr/>
        </p:nvSpPr>
        <p:spPr bwMode="auto">
          <a:xfrm>
            <a:off x="379521" y="1578615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945528" y="1241111"/>
            <a:ext cx="0" cy="10551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114">
            <a:extLst>
              <a:ext uri="{FF2B5EF4-FFF2-40B4-BE49-F238E27FC236}">
                <a16:creationId xmlns:a16="http://schemas.microsoft.com/office/drawing/2014/main" id="{A7FC9793-E010-40EF-B2B2-AFA6125CC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155" y="2348880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63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12983</TotalTime>
  <Words>2439</Words>
  <Application>Microsoft Office PowerPoint</Application>
  <PresentationFormat>画面に合わせる (4:3)</PresentationFormat>
  <Paragraphs>515</Paragraphs>
  <Slides>47</Slides>
  <Notes>22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55" baseType="lpstr">
      <vt:lpstr>ＭＳ Ｐゴシック</vt:lpstr>
      <vt:lpstr>ＭＳ Ｐ明朝</vt:lpstr>
      <vt:lpstr>Arial</vt:lpstr>
      <vt:lpstr>Calibri</vt:lpstr>
      <vt:lpstr>Calibri Light</vt:lpstr>
      <vt:lpstr>Times New Roman</vt:lpstr>
      <vt:lpstr>Office テーマ</vt:lpstr>
      <vt:lpstr>Equation</vt:lpstr>
      <vt:lpstr>PowerPoint プレゼンテーション</vt:lpstr>
      <vt:lpstr>骨組構造（Framed Structure）</vt:lpstr>
      <vt:lpstr>梁（Beam）</vt:lpstr>
      <vt:lpstr>単純支持梁（Simply support Beam）の例</vt:lpstr>
      <vt:lpstr>片持ち梁（Cantilever）の例</vt:lpstr>
      <vt:lpstr>単純支持梁の例題（集中荷重）</vt:lpstr>
      <vt:lpstr>単純支持梁の例題（集中荷重）</vt:lpstr>
      <vt:lpstr>単純支持梁の例題（集中荷重）</vt:lpstr>
      <vt:lpstr>単純支持梁の例題（集中荷重）</vt:lpstr>
      <vt:lpstr>せん断力線図（Searing Force Diagram）</vt:lpstr>
      <vt:lpstr>せん断力線図（Searing Force Diagram）</vt:lpstr>
      <vt:lpstr>曲げモーメント線図（Bending Moment Diagram）</vt:lpstr>
      <vt:lpstr>曲げモーメント線図（Bending Moment Diagram）</vt:lpstr>
      <vt:lpstr>数値構造計算（手計算）</vt:lpstr>
      <vt:lpstr>せん断線図（Searing Force Diagram）</vt:lpstr>
      <vt:lpstr>曲げモーメント線図（Bending Moment Diagram）</vt:lpstr>
      <vt:lpstr>単純支持梁の例題（分布荷重）</vt:lpstr>
      <vt:lpstr>単純支持梁の例題（分布荷重）</vt:lpstr>
      <vt:lpstr>単純支持梁の例題（分布荷重）</vt:lpstr>
      <vt:lpstr>単純支持梁の例題（分布荷重）</vt:lpstr>
      <vt:lpstr>単純支持梁の例題（分布荷重）</vt:lpstr>
      <vt:lpstr>片持ち梁（Cantilever）</vt:lpstr>
      <vt:lpstr>片持ち梁（Cantilever）</vt:lpstr>
      <vt:lpstr>片持ち梁（Cantilever）</vt:lpstr>
      <vt:lpstr>片持ち梁（Cantilever）</vt:lpstr>
      <vt:lpstr>片持ち梁（Cantilever）</vt:lpstr>
      <vt:lpstr>数値構造計算(CAE)</vt:lpstr>
      <vt:lpstr>数値構造計算(CAE)</vt:lpstr>
      <vt:lpstr>数値構造計算(CAE)</vt:lpstr>
      <vt:lpstr>数値構造計算(CAE)</vt:lpstr>
      <vt:lpstr>数値構造計算(CAE)</vt:lpstr>
      <vt:lpstr>数値構造計算(CAE)</vt:lpstr>
      <vt:lpstr>数値構造計算(CAE)</vt:lpstr>
      <vt:lpstr>数値構造計算(CAE)</vt:lpstr>
      <vt:lpstr>数値構造計算(CAE)</vt:lpstr>
      <vt:lpstr>数値構造計算(CAE)</vt:lpstr>
      <vt:lpstr>数値構造計算(CAE)</vt:lpstr>
      <vt:lpstr>数値構造計算(CAE)</vt:lpstr>
      <vt:lpstr>数値構造計算(CAE)</vt:lpstr>
      <vt:lpstr>数値構造計算(CAE)</vt:lpstr>
      <vt:lpstr>数値構造計算(CAE)</vt:lpstr>
      <vt:lpstr>数値構造計算(CAE)</vt:lpstr>
      <vt:lpstr>例題：フレーム解析でS.F.DとB.M.Dを求めよ</vt:lpstr>
      <vt:lpstr>例題：フレーム解析でS.F.DとB.M.Dを求めよ</vt:lpstr>
      <vt:lpstr>例題：フレーム解析でS.F.DとB.M.Dを求めよ</vt:lpstr>
      <vt:lpstr>例題：フレーム解析でS.F.DとB.M.Dを求めよ</vt:lpstr>
      <vt:lpstr>例題：フレーム解析でS.F.DとB.M.Dを求めよ</vt:lpstr>
    </vt:vector>
  </TitlesOfParts>
  <Company>CIT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構造力学</dc:title>
  <dc:creator>K.KIKUCHI</dc:creator>
  <cp:lastModifiedBy>kikut</cp:lastModifiedBy>
  <cp:revision>960</cp:revision>
  <cp:lastPrinted>1999-07-09T09:45:22Z</cp:lastPrinted>
  <dcterms:created xsi:type="dcterms:W3CDTF">2001-08-24T08:04:05Z</dcterms:created>
  <dcterms:modified xsi:type="dcterms:W3CDTF">2024-10-29T01:43:35Z</dcterms:modified>
</cp:coreProperties>
</file>