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58" r:id="rId3"/>
    <p:sldId id="361" r:id="rId4"/>
    <p:sldId id="359" r:id="rId5"/>
    <p:sldId id="362" r:id="rId6"/>
    <p:sldId id="363" r:id="rId7"/>
    <p:sldId id="396" r:id="rId8"/>
    <p:sldId id="397" r:id="rId9"/>
    <p:sldId id="395" r:id="rId10"/>
    <p:sldId id="387" r:id="rId11"/>
    <p:sldId id="364" r:id="rId12"/>
    <p:sldId id="365" r:id="rId13"/>
    <p:sldId id="366" r:id="rId14"/>
    <p:sldId id="398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80" r:id="rId25"/>
    <p:sldId id="381" r:id="rId26"/>
    <p:sldId id="376" r:id="rId27"/>
    <p:sldId id="377" r:id="rId28"/>
    <p:sldId id="378" r:id="rId29"/>
    <p:sldId id="382" r:id="rId30"/>
    <p:sldId id="383" r:id="rId31"/>
    <p:sldId id="384" r:id="rId32"/>
    <p:sldId id="385" r:id="rId33"/>
    <p:sldId id="386" r:id="rId34"/>
    <p:sldId id="388" r:id="rId35"/>
    <p:sldId id="389" r:id="rId36"/>
    <p:sldId id="390" r:id="rId37"/>
    <p:sldId id="392" r:id="rId38"/>
    <p:sldId id="393" r:id="rId39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5B9BD5"/>
    <a:srgbClr val="FF0000"/>
    <a:srgbClr val="000000"/>
    <a:srgbClr val="0A3676"/>
    <a:srgbClr val="0000CC"/>
    <a:srgbClr val="FF99FF"/>
    <a:srgbClr val="00FF00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3043" autoAdjust="0"/>
  </p:normalViewPr>
  <p:slideViewPr>
    <p:cSldViewPr>
      <p:cViewPr varScale="1">
        <p:scale>
          <a:sx n="94" d="100"/>
          <a:sy n="94" d="100"/>
        </p:scale>
        <p:origin x="528" y="84"/>
      </p:cViewPr>
      <p:guideLst>
        <p:guide orient="horz" pos="2160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72FD485-4BFB-4012-8D8C-C69B7483D27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384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38225" y="720725"/>
            <a:ext cx="481330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978C0926-DCE6-4E0B-BD21-8D5A717040C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1699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8D8DD9B-AE13-482A-9B49-3F29071DD9BD}" type="slidenum">
              <a:rPr kumimoji="0" lang="ja-JP" altLang="en-US" sz="1000"/>
              <a:pPr/>
              <a:t>1</a:t>
            </a:fld>
            <a:endParaRPr kumimoji="0" lang="en-US" altLang="ja-JP" sz="10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845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357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47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459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248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27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538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075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937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45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03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005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131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998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36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5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  <a:alpha val="7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719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410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510.png"/><Relationship Id="rId15" Type="http://schemas.openxmlformats.org/officeDocument/2006/relationships/image" Target="../media/image21.png"/><Relationship Id="rId10" Type="http://schemas.openxmlformats.org/officeDocument/2006/relationships/image" Target="../media/image160.png"/><Relationship Id="rId4" Type="http://schemas.openxmlformats.org/officeDocument/2006/relationships/image" Target="../media/image8.png"/><Relationship Id="rId9" Type="http://schemas.openxmlformats.org/officeDocument/2006/relationships/image" Target="../media/image120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2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10.png"/><Relationship Id="rId7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10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55.png"/><Relationship Id="rId21" Type="http://schemas.openxmlformats.org/officeDocument/2006/relationships/image" Target="../media/image64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62.wmf"/><Relationship Id="rId25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6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9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63.wmf"/><Relationship Id="rId31" Type="http://schemas.openxmlformats.org/officeDocument/2006/relationships/image" Target="../media/image6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67.wmf"/><Relationship Id="rId30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2.png"/><Relationship Id="rId4" Type="http://schemas.openxmlformats.org/officeDocument/2006/relationships/image" Target="../media/image7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hyperlink" Target="https://www.youtube.com/watch?v=b0FiWTuDyG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0" y="1052736"/>
            <a:ext cx="874846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ロボット構造力学</a:t>
            </a:r>
            <a:r>
              <a:rPr lang="en-US" altLang="ja-JP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Mechanics of Robot Materials and Structures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1691680" y="4509120"/>
            <a:ext cx="6840760" cy="15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未来ロボティクス学科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defRPr/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菊池　耕生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542925">
              <a:defRPr/>
            </a:pP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200"/>
              </a:spcBef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TA:	</a:t>
            </a:r>
            <a:r>
              <a:rPr lang="ja-JP" altLang="en-US" sz="2000" b="1" dirty="0"/>
              <a:t>平野 清遼，三原 千奈，馬頭</a:t>
            </a:r>
            <a:r>
              <a:rPr lang="ja-JP" altLang="en-US" sz="2000" b="1"/>
              <a:t>　莉子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827584" y="3575531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b="1" dirty="0">
                <a:solidFill>
                  <a:srgbClr val="FF0000"/>
                </a:solidFill>
              </a:rPr>
              <a:t>材料の変形と力：応力，ひずみ，ヤング率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せん断応力とひずみの関係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611560" y="3005448"/>
                <a:ext cx="122772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altLang="ja-JP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05448"/>
                <a:ext cx="1227725" cy="369332"/>
              </a:xfrm>
              <a:prstGeom prst="rect">
                <a:avLst/>
              </a:prstGeom>
              <a:blipFill>
                <a:blip r:embed="rId2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 Box 114"/>
          <p:cNvSpPr txBox="1">
            <a:spLocks noChangeArrowheads="1"/>
          </p:cNvSpPr>
          <p:nvPr/>
        </p:nvSpPr>
        <p:spPr bwMode="auto">
          <a:xfrm>
            <a:off x="688679" y="3649051"/>
            <a:ext cx="3504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G</a:t>
            </a:r>
            <a:r>
              <a:rPr lang="ja-JP" altLang="en-US" sz="2000" b="1" dirty="0">
                <a:solidFill>
                  <a:srgbClr val="FF0000"/>
                </a:solidFill>
              </a:rPr>
              <a:t>：せん断弾性係数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7" name="Text Box 114">
            <a:extLst>
              <a:ext uri="{FF2B5EF4-FFF2-40B4-BE49-F238E27FC236}">
                <a16:creationId xmlns:a16="http://schemas.microsoft.com/office/drawing/2014/main" id="{EC1699F9-DFE1-44CE-985E-24518DB69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1239143"/>
            <a:ext cx="3206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>
                <a:solidFill>
                  <a:srgbClr val="0070C0"/>
                </a:solidFill>
              </a:rPr>
              <a:t>？すると</a:t>
            </a:r>
            <a:r>
              <a:rPr lang="ja-JP" altLang="en-US" b="1" u="sng" dirty="0" err="1">
                <a:solidFill>
                  <a:srgbClr val="0070C0"/>
                </a:solidFill>
              </a:rPr>
              <a:t>ずれるの</a:t>
            </a:r>
            <a:r>
              <a:rPr lang="ja-JP" altLang="en-US" b="1" u="sng" dirty="0">
                <a:solidFill>
                  <a:srgbClr val="0070C0"/>
                </a:solidFill>
              </a:rPr>
              <a:t>関係</a:t>
            </a:r>
            <a:endParaRPr lang="en-US" altLang="ja-JP" b="1" u="sng" dirty="0">
              <a:solidFill>
                <a:srgbClr val="0070C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C4B04E4-A819-46A2-87F9-3D6D76839AFF}"/>
              </a:ext>
            </a:extLst>
          </p:cNvPr>
          <p:cNvSpPr/>
          <p:nvPr/>
        </p:nvSpPr>
        <p:spPr>
          <a:xfrm>
            <a:off x="611560" y="1988840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せん断応力</a:t>
            </a:r>
            <a:r>
              <a:rPr lang="en-US" altLang="ja-JP" dirty="0"/>
              <a:t>τ</a:t>
            </a:r>
            <a:r>
              <a:rPr lang="ja-JP" altLang="en-US" dirty="0"/>
              <a:t>とせん断ひずみ</a:t>
            </a:r>
            <a:r>
              <a:rPr lang="en-US" altLang="ja-JP" dirty="0"/>
              <a:t>γ</a:t>
            </a:r>
            <a:r>
              <a:rPr lang="ja-JP" altLang="en-US" dirty="0"/>
              <a:t>との間にも同様の関係がある．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C399AC0-42E5-44E9-8E82-F8951DCAFDFC}"/>
                  </a:ext>
                </a:extLst>
              </p:cNvPr>
              <p:cNvSpPr txBox="1"/>
              <p:nvPr/>
            </p:nvSpPr>
            <p:spPr>
              <a:xfrm>
                <a:off x="4605522" y="3203421"/>
                <a:ext cx="1227725" cy="691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C399AC0-42E5-44E9-8E82-F8951DCAF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522" y="3203421"/>
                <a:ext cx="1227725" cy="691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Box 114">
            <a:extLst>
              <a:ext uri="{FF2B5EF4-FFF2-40B4-BE49-F238E27FC236}">
                <a16:creationId xmlns:a16="http://schemas.microsoft.com/office/drawing/2014/main" id="{615008AA-04CF-4819-AC73-318F4399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891" y="3915185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面積：</a:t>
            </a:r>
            <a:r>
              <a:rPr lang="en-US" altLang="ja-JP" sz="2000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50" name="Text Box 114">
            <a:extLst>
              <a:ext uri="{FF2B5EF4-FFF2-40B4-BE49-F238E27FC236}">
                <a16:creationId xmlns:a16="http://schemas.microsoft.com/office/drawing/2014/main" id="{87A47361-072B-4E77-B72E-448F75A71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127" y="2795399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力：</a:t>
            </a:r>
            <a:r>
              <a:rPr lang="en-US" altLang="ja-JP" sz="2000" b="1" dirty="0">
                <a:solidFill>
                  <a:srgbClr val="FF0000"/>
                </a:solidFill>
              </a:rPr>
              <a:t>Force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6BA1BA6-3510-4D51-9012-E87C98E77FF3}"/>
              </a:ext>
            </a:extLst>
          </p:cNvPr>
          <p:cNvSpPr/>
          <p:nvPr/>
        </p:nvSpPr>
        <p:spPr>
          <a:xfrm>
            <a:off x="7122872" y="3598729"/>
            <a:ext cx="1032503" cy="1273158"/>
          </a:xfrm>
          <a:prstGeom prst="rect">
            <a:avLst/>
          </a:prstGeom>
          <a:solidFill>
            <a:srgbClr val="0070C0">
              <a:alpha val="4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B9E4B58-6CE3-4B5B-B277-2E274E73DF86}"/>
              </a:ext>
            </a:extLst>
          </p:cNvPr>
          <p:cNvSpPr/>
          <p:nvPr/>
        </p:nvSpPr>
        <p:spPr>
          <a:xfrm>
            <a:off x="6766941" y="5370804"/>
            <a:ext cx="1032503" cy="1010524"/>
          </a:xfrm>
          <a:prstGeom prst="rect">
            <a:avLst/>
          </a:prstGeom>
          <a:solidFill>
            <a:srgbClr val="0070C0">
              <a:alpha val="4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2">
            <a:extLst>
              <a:ext uri="{FF2B5EF4-FFF2-40B4-BE49-F238E27FC236}">
                <a16:creationId xmlns:a16="http://schemas.microsoft.com/office/drawing/2014/main" id="{2ECEB8CD-A26F-4125-AC48-987BD7C6EDFC}"/>
              </a:ext>
            </a:extLst>
          </p:cNvPr>
          <p:cNvSpPr/>
          <p:nvPr/>
        </p:nvSpPr>
        <p:spPr>
          <a:xfrm>
            <a:off x="6756515" y="4874634"/>
            <a:ext cx="1411356" cy="496956"/>
          </a:xfrm>
          <a:custGeom>
            <a:avLst/>
            <a:gdLst>
              <a:gd name="connsiteX0" fmla="*/ 357809 w 1411356"/>
              <a:gd name="connsiteY0" fmla="*/ 0 h 496956"/>
              <a:gd name="connsiteX1" fmla="*/ 0 w 1411356"/>
              <a:gd name="connsiteY1" fmla="*/ 496956 h 496956"/>
              <a:gd name="connsiteX2" fmla="*/ 1053548 w 1411356"/>
              <a:gd name="connsiteY2" fmla="*/ 496956 h 496956"/>
              <a:gd name="connsiteX3" fmla="*/ 1411356 w 1411356"/>
              <a:gd name="connsiteY3" fmla="*/ 0 h 496956"/>
              <a:gd name="connsiteX4" fmla="*/ 357809 w 1411356"/>
              <a:gd name="connsiteY4" fmla="*/ 0 h 49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356" h="496956">
                <a:moveTo>
                  <a:pt x="357809" y="0"/>
                </a:moveTo>
                <a:lnTo>
                  <a:pt x="0" y="496956"/>
                </a:lnTo>
                <a:lnTo>
                  <a:pt x="1053548" y="496956"/>
                </a:lnTo>
                <a:lnTo>
                  <a:pt x="1411356" y="0"/>
                </a:lnTo>
                <a:lnTo>
                  <a:pt x="357809" y="0"/>
                </a:lnTo>
                <a:close/>
              </a:path>
            </a:pathLst>
          </a:custGeom>
          <a:solidFill>
            <a:srgbClr val="0070C0">
              <a:alpha val="4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下矢印 60">
            <a:extLst>
              <a:ext uri="{FF2B5EF4-FFF2-40B4-BE49-F238E27FC236}">
                <a16:creationId xmlns:a16="http://schemas.microsoft.com/office/drawing/2014/main" id="{C3D960ED-7850-42DB-9CEF-E9B4F9C052C9}"/>
              </a:ext>
            </a:extLst>
          </p:cNvPr>
          <p:cNvSpPr/>
          <p:nvPr/>
        </p:nvSpPr>
        <p:spPr>
          <a:xfrm rot="5400000" flipV="1">
            <a:off x="6260819" y="4181691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下矢印 61">
            <a:extLst>
              <a:ext uri="{FF2B5EF4-FFF2-40B4-BE49-F238E27FC236}">
                <a16:creationId xmlns:a16="http://schemas.microsoft.com/office/drawing/2014/main" id="{9A939CD7-8B28-4AE9-B7AE-B645CEF28E8D}"/>
              </a:ext>
            </a:extLst>
          </p:cNvPr>
          <p:cNvSpPr/>
          <p:nvPr/>
        </p:nvSpPr>
        <p:spPr>
          <a:xfrm rot="5400000">
            <a:off x="8061019" y="5310545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25C0217-6B17-40EE-B501-2B5B9897BC8B}"/>
              </a:ext>
            </a:extLst>
          </p:cNvPr>
          <p:cNvCxnSpPr>
            <a:stCxn id="58" idx="0"/>
          </p:cNvCxnSpPr>
          <p:nvPr/>
        </p:nvCxnSpPr>
        <p:spPr>
          <a:xfrm flipH="1" flipV="1">
            <a:off x="6721314" y="4872803"/>
            <a:ext cx="393010" cy="1831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0C048E8B-9F60-4A26-9C4D-BF93D0B87DB4}"/>
              </a:ext>
            </a:extLst>
          </p:cNvPr>
          <p:cNvCxnSpPr/>
          <p:nvPr/>
        </p:nvCxnSpPr>
        <p:spPr>
          <a:xfrm flipH="1" flipV="1">
            <a:off x="6735104" y="4878174"/>
            <a:ext cx="11472" cy="4934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95E79F64-9F66-49B1-9A94-DB576083D7B6}"/>
                  </a:ext>
                </a:extLst>
              </p:cNvPr>
              <p:cNvSpPr txBox="1"/>
              <p:nvPr/>
            </p:nvSpPr>
            <p:spPr>
              <a:xfrm>
                <a:off x="6308003" y="4919841"/>
                <a:ext cx="39146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95E79F64-9F66-49B1-9A94-DB576083D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03" y="4919841"/>
                <a:ext cx="391461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2194B94F-CD4A-495C-96F7-0C81D588A868}"/>
                  </a:ext>
                </a:extLst>
              </p:cNvPr>
              <p:cNvSpPr txBox="1"/>
              <p:nvPr/>
            </p:nvSpPr>
            <p:spPr>
              <a:xfrm>
                <a:off x="6733424" y="4506479"/>
                <a:ext cx="39146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2194B94F-CD4A-495C-96F7-0C81D588A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424" y="4506479"/>
                <a:ext cx="391461" cy="369332"/>
              </a:xfrm>
              <a:prstGeom prst="rect">
                <a:avLst/>
              </a:prstGeom>
              <a:blipFill>
                <a:blip r:embed="rId5"/>
                <a:stretch>
                  <a:fillRect l="-21875" r="-20313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 Box 114">
            <a:extLst>
              <a:ext uri="{FF2B5EF4-FFF2-40B4-BE49-F238E27FC236}">
                <a16:creationId xmlns:a16="http://schemas.microsoft.com/office/drawing/2014/main" id="{01CDF2E9-009D-49BF-9F1D-0D2CD936C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189" y="4823817"/>
            <a:ext cx="19682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せん断ひずみ</a:t>
            </a:r>
            <a:br>
              <a:rPr lang="en-US" altLang="ja-JP" sz="2000" b="1" dirty="0">
                <a:solidFill>
                  <a:srgbClr val="FF0000"/>
                </a:solidFill>
              </a:rPr>
            </a:br>
            <a:r>
              <a:rPr lang="ja-JP" altLang="en-US" sz="2000" b="1" dirty="0">
                <a:solidFill>
                  <a:srgbClr val="FF0000"/>
                </a:solidFill>
              </a:rPr>
              <a:t>（</a:t>
            </a:r>
            <a:r>
              <a:rPr lang="en-US" altLang="ja-JP" sz="2000" b="1" dirty="0">
                <a:solidFill>
                  <a:srgbClr val="FF0000"/>
                </a:solidFill>
              </a:rPr>
              <a:t>Shear strain</a:t>
            </a:r>
            <a:r>
              <a:rPr lang="ja-JP" altLang="en-US" sz="2000" b="1" dirty="0">
                <a:solidFill>
                  <a:srgbClr val="FF0000"/>
                </a:solidFill>
              </a:rPr>
              <a:t>）：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92205954-EA25-40CA-A928-1C8E286BCD27}"/>
                  </a:ext>
                </a:extLst>
              </p:cNvPr>
              <p:cNvSpPr txBox="1"/>
              <p:nvPr/>
            </p:nvSpPr>
            <p:spPr>
              <a:xfrm>
                <a:off x="4480422" y="5622381"/>
                <a:ext cx="1227725" cy="701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92205954-EA25-40CA-A928-1C8E286BC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422" y="5622381"/>
                <a:ext cx="1227725" cy="701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16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横ひずみ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" name="直方体 3"/>
          <p:cNvSpPr/>
          <p:nvPr/>
        </p:nvSpPr>
        <p:spPr>
          <a:xfrm>
            <a:off x="1052938" y="2570038"/>
            <a:ext cx="1368152" cy="3024336"/>
          </a:xfrm>
          <a:prstGeom prst="cube">
            <a:avLst/>
          </a:prstGeom>
          <a:solidFill>
            <a:srgbClr val="5B9BD5">
              <a:alpha val="50196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1412978" y="2570038"/>
            <a:ext cx="0" cy="266429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412978" y="5234334"/>
            <a:ext cx="10081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1052938" y="5234334"/>
            <a:ext cx="360040" cy="3709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1271456" y="1823597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56" y="1823597"/>
                <a:ext cx="276550" cy="369332"/>
              </a:xfrm>
              <a:prstGeom prst="rect">
                <a:avLst/>
              </a:prstGeom>
              <a:blipFill>
                <a:blip r:embed="rId2"/>
                <a:stretch>
                  <a:fillRect l="-26667" r="-200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133181" y="5968616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81" y="5968616"/>
                <a:ext cx="276550" cy="369332"/>
              </a:xfrm>
              <a:prstGeom prst="rect">
                <a:avLst/>
              </a:prstGeom>
              <a:blipFill>
                <a:blip r:embed="rId3"/>
                <a:stretch>
                  <a:fillRect l="-26667" r="-200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直方体 37"/>
          <p:cNvSpPr/>
          <p:nvPr/>
        </p:nvSpPr>
        <p:spPr>
          <a:xfrm>
            <a:off x="3635896" y="2142148"/>
            <a:ext cx="1124390" cy="3452226"/>
          </a:xfrm>
          <a:prstGeom prst="cube">
            <a:avLst/>
          </a:prstGeom>
          <a:solidFill>
            <a:srgbClr val="5B9BD5">
              <a:alpha val="50196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3923116" y="2142148"/>
            <a:ext cx="3247" cy="30921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923116" y="5301208"/>
            <a:ext cx="83717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3635896" y="5301208"/>
            <a:ext cx="287220" cy="3041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下矢印 46"/>
          <p:cNvSpPr/>
          <p:nvPr/>
        </p:nvSpPr>
        <p:spPr>
          <a:xfrm>
            <a:off x="1535198" y="5682969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 flipV="1">
            <a:off x="1675192" y="1857798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3785013" y="1466595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13" y="1466595"/>
                <a:ext cx="276550" cy="369332"/>
              </a:xfrm>
              <a:prstGeom prst="rect">
                <a:avLst/>
              </a:prstGeom>
              <a:blipFill>
                <a:blip r:embed="rId4"/>
                <a:stretch>
                  <a:fillRect l="-26667" r="-20000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3716139" y="5968616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139" y="5968616"/>
                <a:ext cx="276550" cy="369332"/>
              </a:xfrm>
              <a:prstGeom prst="rect">
                <a:avLst/>
              </a:prstGeom>
              <a:blipFill>
                <a:blip r:embed="rId5"/>
                <a:stretch>
                  <a:fillRect l="-26667" r="-200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114"/>
          <p:cNvSpPr txBox="1">
            <a:spLocks noChangeArrowheads="1"/>
          </p:cNvSpPr>
          <p:nvPr/>
        </p:nvSpPr>
        <p:spPr bwMode="auto">
          <a:xfrm>
            <a:off x="611560" y="1334892"/>
            <a:ext cx="24482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Ex. </a:t>
            </a:r>
            <a:r>
              <a:rPr lang="ja-JP" altLang="en-US" sz="2000" b="1" dirty="0">
                <a:solidFill>
                  <a:srgbClr val="FF0000"/>
                </a:solidFill>
              </a:rPr>
              <a:t>引張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5" name="下矢印 54"/>
          <p:cNvSpPr/>
          <p:nvPr/>
        </p:nvSpPr>
        <p:spPr>
          <a:xfrm flipV="1">
            <a:off x="4223275" y="1412776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下矢印 57"/>
          <p:cNvSpPr/>
          <p:nvPr/>
        </p:nvSpPr>
        <p:spPr>
          <a:xfrm>
            <a:off x="4083505" y="5689876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827584" y="2924944"/>
            <a:ext cx="0" cy="266943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490533" y="4056851"/>
                <a:ext cx="2420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3" y="4056851"/>
                <a:ext cx="242053" cy="369332"/>
              </a:xfrm>
              <a:prstGeom prst="rect">
                <a:avLst/>
              </a:prstGeom>
              <a:blipFill>
                <a:blip r:embed="rId6"/>
                <a:stretch>
                  <a:fillRect l="-27500" r="-275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コネクタ 59"/>
          <p:cNvCxnSpPr/>
          <p:nvPr/>
        </p:nvCxnSpPr>
        <p:spPr>
          <a:xfrm>
            <a:off x="3419872" y="2924944"/>
            <a:ext cx="0" cy="266943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3420683" y="2440766"/>
            <a:ext cx="0" cy="50405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3073595" y="4056851"/>
                <a:ext cx="2420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95" y="4056851"/>
                <a:ext cx="242053" cy="369332"/>
              </a:xfrm>
              <a:prstGeom prst="rect">
                <a:avLst/>
              </a:prstGeom>
              <a:blipFill>
                <a:blip r:embed="rId7"/>
                <a:stretch>
                  <a:fillRect l="-27500" r="-275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2915816" y="2508128"/>
                <a:ext cx="4199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508128"/>
                <a:ext cx="419987" cy="369332"/>
              </a:xfrm>
              <a:prstGeom prst="rect">
                <a:avLst/>
              </a:prstGeom>
              <a:blipFill>
                <a:blip r:embed="rId8"/>
                <a:stretch>
                  <a:fillRect l="-15942" r="-17391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6392603" y="1624549"/>
                <a:ext cx="1227725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603" y="1624549"/>
                <a:ext cx="1227725" cy="7233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114"/>
          <p:cNvSpPr txBox="1">
            <a:spLocks noChangeArrowheads="1"/>
          </p:cNvSpPr>
          <p:nvPr/>
        </p:nvSpPr>
        <p:spPr bwMode="auto">
          <a:xfrm>
            <a:off x="7006466" y="1223270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のび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6" name="Text Box 114"/>
          <p:cNvSpPr txBox="1">
            <a:spLocks noChangeArrowheads="1"/>
          </p:cNvSpPr>
          <p:nvPr/>
        </p:nvSpPr>
        <p:spPr bwMode="auto">
          <a:xfrm>
            <a:off x="7006466" y="2440766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初期長さ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7" name="Text Box 114"/>
          <p:cNvSpPr txBox="1">
            <a:spLocks noChangeArrowheads="1"/>
          </p:cNvSpPr>
          <p:nvPr/>
        </p:nvSpPr>
        <p:spPr bwMode="auto">
          <a:xfrm>
            <a:off x="5292080" y="1804834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縦ひずみ：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H="1" flipV="1">
            <a:off x="1065513" y="5500367"/>
            <a:ext cx="996756" cy="692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 flipV="1">
            <a:off x="3635085" y="5419831"/>
            <a:ext cx="996756" cy="692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1404367" y="5083917"/>
                <a:ext cx="407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67" y="5083917"/>
                <a:ext cx="407612" cy="369332"/>
              </a:xfrm>
              <a:prstGeom prst="rect">
                <a:avLst/>
              </a:prstGeom>
              <a:blipFill>
                <a:blip r:embed="rId10"/>
                <a:stretch>
                  <a:fillRect l="-16418" r="-4478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/>
          <p:cNvCxnSpPr/>
          <p:nvPr/>
        </p:nvCxnSpPr>
        <p:spPr>
          <a:xfrm flipH="1">
            <a:off x="2060490" y="5119199"/>
            <a:ext cx="373175" cy="374242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2015411" y="4756793"/>
                <a:ext cx="414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411" y="4756793"/>
                <a:ext cx="414729" cy="369332"/>
              </a:xfrm>
              <a:prstGeom prst="rect">
                <a:avLst/>
              </a:prstGeom>
              <a:blipFill>
                <a:blip r:embed="rId11"/>
                <a:stretch>
                  <a:fillRect l="-16176" r="-5882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/>
          <p:cNvCxnSpPr/>
          <p:nvPr/>
        </p:nvCxnSpPr>
        <p:spPr>
          <a:xfrm flipH="1">
            <a:off x="4623036" y="5045589"/>
            <a:ext cx="357685" cy="37488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/>
          <p:cNvSpPr/>
          <p:nvPr/>
        </p:nvSpPr>
        <p:spPr>
          <a:xfrm>
            <a:off x="4404513" y="5301208"/>
            <a:ext cx="255620" cy="255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4773852" y="4985959"/>
            <a:ext cx="255620" cy="255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4576545" y="5528330"/>
                <a:ext cx="585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𝑑𝐷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45" y="5528330"/>
                <a:ext cx="585545" cy="369332"/>
              </a:xfrm>
              <a:prstGeom prst="rect">
                <a:avLst/>
              </a:prstGeom>
              <a:blipFill>
                <a:blip r:embed="rId12"/>
                <a:stretch>
                  <a:fillRect l="-11458" r="-4167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4935178" y="4646442"/>
                <a:ext cx="5926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𝑑𝐷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178" y="4646442"/>
                <a:ext cx="592662" cy="369332"/>
              </a:xfrm>
              <a:prstGeom prst="rect">
                <a:avLst/>
              </a:prstGeom>
              <a:blipFill>
                <a:blip r:embed="rId13"/>
                <a:stretch>
                  <a:fillRect l="-11340" r="-4124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6248732" y="3510471"/>
                <a:ext cx="1923813" cy="761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𝑑𝐷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732" y="3510471"/>
                <a:ext cx="1923813" cy="7616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 Box 114"/>
          <p:cNvSpPr txBox="1">
            <a:spLocks noChangeArrowheads="1"/>
          </p:cNvSpPr>
          <p:nvPr/>
        </p:nvSpPr>
        <p:spPr bwMode="auto">
          <a:xfrm>
            <a:off x="7006466" y="3109192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縮み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9" name="Text Box 114"/>
          <p:cNvSpPr txBox="1">
            <a:spLocks noChangeArrowheads="1"/>
          </p:cNvSpPr>
          <p:nvPr/>
        </p:nvSpPr>
        <p:spPr bwMode="auto">
          <a:xfrm>
            <a:off x="7006466" y="4326688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初期幅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0" name="Text Box 114"/>
          <p:cNvSpPr txBox="1">
            <a:spLocks noChangeArrowheads="1"/>
          </p:cNvSpPr>
          <p:nvPr/>
        </p:nvSpPr>
        <p:spPr bwMode="auto">
          <a:xfrm>
            <a:off x="5292080" y="3690756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横ひずみ：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6310376" y="4830596"/>
                <a:ext cx="1923813" cy="761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𝑑𝐷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76" y="4830596"/>
                <a:ext cx="1923813" cy="761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114">
            <a:extLst>
              <a:ext uri="{FF2B5EF4-FFF2-40B4-BE49-F238E27FC236}">
                <a16:creationId xmlns:a16="http://schemas.microsoft.com/office/drawing/2014/main" id="{FEEEF3D6-C72D-4C70-8DAD-3C0F49A10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178" y="567062"/>
            <a:ext cx="39573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>
                <a:solidFill>
                  <a:srgbClr val="0070C0"/>
                </a:solidFill>
              </a:rPr>
              <a:t>縦にのびたら横に</a:t>
            </a:r>
            <a:r>
              <a:rPr lang="ja-JP" altLang="en-US" b="1" u="sng" dirty="0" err="1">
                <a:solidFill>
                  <a:srgbClr val="0070C0"/>
                </a:solidFill>
              </a:rPr>
              <a:t>ちぢむの</a:t>
            </a:r>
            <a:r>
              <a:rPr lang="ja-JP" altLang="en-US" b="1" u="sng" dirty="0">
                <a:solidFill>
                  <a:srgbClr val="0070C0"/>
                </a:solidFill>
              </a:rPr>
              <a:t>話</a:t>
            </a:r>
            <a:endParaRPr lang="en-US" altLang="ja-JP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1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ポアソン比（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Poisson’s ratio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6392603" y="1624549"/>
                <a:ext cx="1227725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603" y="1624549"/>
                <a:ext cx="1227725" cy="723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114"/>
          <p:cNvSpPr txBox="1">
            <a:spLocks noChangeArrowheads="1"/>
          </p:cNvSpPr>
          <p:nvPr/>
        </p:nvSpPr>
        <p:spPr bwMode="auto">
          <a:xfrm>
            <a:off x="7006466" y="1223270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のび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6" name="Text Box 114"/>
          <p:cNvSpPr txBox="1">
            <a:spLocks noChangeArrowheads="1"/>
          </p:cNvSpPr>
          <p:nvPr/>
        </p:nvSpPr>
        <p:spPr bwMode="auto">
          <a:xfrm>
            <a:off x="7006466" y="2440766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初期長さ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7" name="Text Box 114"/>
          <p:cNvSpPr txBox="1">
            <a:spLocks noChangeArrowheads="1"/>
          </p:cNvSpPr>
          <p:nvPr/>
        </p:nvSpPr>
        <p:spPr bwMode="auto">
          <a:xfrm>
            <a:off x="5292080" y="1804834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縦ひずみ：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6228184" y="3510471"/>
                <a:ext cx="1923813" cy="761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𝑑𝐷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510471"/>
                <a:ext cx="1923813" cy="761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 Box 114"/>
          <p:cNvSpPr txBox="1">
            <a:spLocks noChangeArrowheads="1"/>
          </p:cNvSpPr>
          <p:nvPr/>
        </p:nvSpPr>
        <p:spPr bwMode="auto">
          <a:xfrm>
            <a:off x="7006466" y="3109192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縮み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9" name="Text Box 114"/>
          <p:cNvSpPr txBox="1">
            <a:spLocks noChangeArrowheads="1"/>
          </p:cNvSpPr>
          <p:nvPr/>
        </p:nvSpPr>
        <p:spPr bwMode="auto">
          <a:xfrm>
            <a:off x="7006466" y="4326688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初期幅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0" name="Text Box 114"/>
          <p:cNvSpPr txBox="1">
            <a:spLocks noChangeArrowheads="1"/>
          </p:cNvSpPr>
          <p:nvPr/>
        </p:nvSpPr>
        <p:spPr bwMode="auto">
          <a:xfrm>
            <a:off x="5292080" y="3690756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横ひずみ：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6228184" y="4830596"/>
                <a:ext cx="1923813" cy="761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𝑑𝐷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830596"/>
                <a:ext cx="1923813" cy="761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467544" y="1439349"/>
            <a:ext cx="4536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縦横のひずみには比例関係がある．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539552" y="2065386"/>
                <a:ext cx="192381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𝜐𝜀</m:t>
                      </m:r>
                    </m:oMath>
                  </m:oMathPara>
                </a14:m>
                <a:endParaRPr kumimoji="1" lang="en-US" altLang="ja-JP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5386"/>
                <a:ext cx="1923813" cy="738664"/>
              </a:xfrm>
              <a:prstGeom prst="rect">
                <a:avLst/>
              </a:prstGeom>
              <a:blipFill>
                <a:blip r:embed="rId6"/>
                <a:stretch>
                  <a:fillRect b="-8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 Box 114"/>
          <p:cNvSpPr txBox="1">
            <a:spLocks noChangeArrowheads="1"/>
          </p:cNvSpPr>
          <p:nvPr/>
        </p:nvSpPr>
        <p:spPr bwMode="auto">
          <a:xfrm>
            <a:off x="755576" y="3015950"/>
            <a:ext cx="4248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ν</a:t>
            </a:r>
            <a:r>
              <a:rPr lang="ja-JP" altLang="en-US" sz="2000" b="1" dirty="0">
                <a:solidFill>
                  <a:srgbClr val="FF0000"/>
                </a:solidFill>
              </a:rPr>
              <a:t>はポアソン比．無次元量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6" name="Text Box 114">
            <a:extLst>
              <a:ext uri="{FF2B5EF4-FFF2-40B4-BE49-F238E27FC236}">
                <a16:creationId xmlns:a16="http://schemas.microsoft.com/office/drawing/2014/main" id="{A850A056-221C-4363-A1EA-47E3E4E53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541" y="3861048"/>
            <a:ext cx="2411483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>
                <a:solidFill>
                  <a:srgbClr val="0070C0"/>
                </a:solidFill>
              </a:rPr>
              <a:t>（横にちぢんだ）</a:t>
            </a:r>
            <a:endParaRPr lang="en-US" altLang="ja-JP" b="1" u="sng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</a:rPr>
              <a:t>（縦にのびた）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17" name="Text Box 114">
            <a:extLst>
              <a:ext uri="{FF2B5EF4-FFF2-40B4-BE49-F238E27FC236}">
                <a16:creationId xmlns:a16="http://schemas.microsoft.com/office/drawing/2014/main" id="{AACCD72D-F3D2-484A-B479-369EA0AD7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82" y="4018334"/>
            <a:ext cx="2132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</a:rPr>
              <a:t>ポアソン比＝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6556F09-C6E0-49AA-90FB-DC1FBCB8C37C}"/>
              </a:ext>
            </a:extLst>
          </p:cNvPr>
          <p:cNvGrpSpPr/>
          <p:nvPr/>
        </p:nvGrpSpPr>
        <p:grpSpPr>
          <a:xfrm>
            <a:off x="395536" y="5189130"/>
            <a:ext cx="5688632" cy="1220891"/>
            <a:chOff x="395536" y="5189130"/>
            <a:chExt cx="5688632" cy="1220891"/>
          </a:xfrm>
        </p:grpSpPr>
        <p:sp>
          <p:nvSpPr>
            <p:cNvPr id="18" name="Text Box 114">
              <a:extLst>
                <a:ext uri="{FF2B5EF4-FFF2-40B4-BE49-F238E27FC236}">
                  <a16:creationId xmlns:a16="http://schemas.microsoft.com/office/drawing/2014/main" id="{F3345BCD-C029-4724-8EED-C9CAFA767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5189130"/>
              <a:ext cx="56886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ja-JP" altLang="en-US" sz="2000" b="1" dirty="0">
                  <a:solidFill>
                    <a:srgbClr val="FF0000"/>
                  </a:solidFill>
                </a:rPr>
                <a:t>ヤング率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E, </a:t>
              </a:r>
              <a:r>
                <a:rPr lang="ja-JP" altLang="en-US" sz="2000" b="1" dirty="0">
                  <a:solidFill>
                    <a:srgbClr val="FF0000"/>
                  </a:solidFill>
                </a:rPr>
                <a:t>せん断弾性係数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G</a:t>
              </a:r>
              <a:r>
                <a:rPr lang="ja-JP" altLang="en-US" sz="2000" b="1" dirty="0" err="1">
                  <a:solidFill>
                    <a:srgbClr val="FF0000"/>
                  </a:solidFill>
                </a:rPr>
                <a:t>，</a:t>
              </a:r>
              <a:r>
                <a:rPr lang="ja-JP" altLang="en-US" sz="2000" b="1" dirty="0">
                  <a:solidFill>
                    <a:srgbClr val="FF0000"/>
                  </a:solidFill>
                </a:rPr>
                <a:t>ポアソン比の関係：</a:t>
              </a:r>
              <a:endParaRPr lang="en-US" altLang="ja-JP" sz="20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" name="オブジェクト 1">
              <a:extLst>
                <a:ext uri="{FF2B5EF4-FFF2-40B4-BE49-F238E27FC236}">
                  <a16:creationId xmlns:a16="http://schemas.microsoft.com/office/drawing/2014/main" id="{D2C3E5B8-4F90-4C64-B6B0-7BA37EB7B3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754331"/>
                </p:ext>
              </p:extLst>
            </p:nvPr>
          </p:nvGraphicFramePr>
          <p:xfrm>
            <a:off x="820432" y="5720828"/>
            <a:ext cx="1315732" cy="689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quation" r:id="rId7" imgW="799920" imgH="419040" progId="Equation.DSMT4">
                    <p:embed/>
                  </p:oleObj>
                </mc:Choice>
                <mc:Fallback>
                  <p:oleObj name="Equation" r:id="rId7" imgW="79992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20432" y="5720828"/>
                          <a:ext cx="1315732" cy="6891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743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材料定数（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Constants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15252"/>
              </p:ext>
            </p:extLst>
          </p:nvPr>
        </p:nvGraphicFramePr>
        <p:xfrm>
          <a:off x="467544" y="1412776"/>
          <a:ext cx="7848872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824873724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36366931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47518554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562005970"/>
                    </a:ext>
                  </a:extLst>
                </a:gridCol>
              </a:tblGrid>
              <a:tr h="918102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ヤング率</a:t>
                      </a:r>
                      <a:endParaRPr kumimoji="1" lang="en-US" altLang="ja-JP" sz="2000" dirty="0"/>
                    </a:p>
                    <a:p>
                      <a:r>
                        <a:rPr kumimoji="1" lang="en-US" altLang="ja-JP" sz="2000" dirty="0"/>
                        <a:t>E [G Pa]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ポアソン比</a:t>
                      </a:r>
                      <a:endParaRPr kumimoji="1" lang="en-US" altLang="ja-JP" sz="2000" dirty="0"/>
                    </a:p>
                    <a:p>
                      <a:r>
                        <a:rPr kumimoji="1" lang="en-US" altLang="ja-JP" sz="2000" dirty="0"/>
                        <a:t>ν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せん断弾性係数</a:t>
                      </a:r>
                      <a:endParaRPr kumimoji="1" lang="en-US" altLang="ja-JP" sz="2000" dirty="0"/>
                    </a:p>
                    <a:p>
                      <a:r>
                        <a:rPr kumimoji="1" lang="en-US" altLang="ja-JP" sz="2000" dirty="0"/>
                        <a:t>G [G Pa]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70872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205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0.3 </a:t>
                      </a:r>
                      <a:r>
                        <a:rPr kumimoji="1" lang="ja-JP" altLang="en-US" sz="2000" dirty="0"/>
                        <a:t>～ </a:t>
                      </a:r>
                      <a:r>
                        <a:rPr kumimoji="1" lang="en-US" altLang="ja-JP" sz="2000" dirty="0"/>
                        <a:t>0.33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79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89239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アルミ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70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0.3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27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553527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10412"/>
                  </a:ext>
                </a:extLst>
              </a:tr>
            </a:tbl>
          </a:graphicData>
        </a:graphic>
      </p:graphicFrame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467544" y="5589240"/>
            <a:ext cx="744887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等方性（</a:t>
            </a:r>
            <a:r>
              <a:rPr lang="en-US" altLang="ja-JP" sz="2000" b="1" dirty="0">
                <a:solidFill>
                  <a:srgbClr val="FF0000"/>
                </a:solidFill>
              </a:rPr>
              <a:t>isotropic</a:t>
            </a:r>
            <a:r>
              <a:rPr lang="ja-JP" altLang="en-US" sz="2000" b="1" dirty="0">
                <a:solidFill>
                  <a:srgbClr val="FF0000"/>
                </a:solidFill>
              </a:rPr>
              <a:t>）： 方向によって材料定数が変化しない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　⇔異方性（</a:t>
            </a:r>
            <a:r>
              <a:rPr lang="en-US" altLang="ja-JP" sz="2000" b="1" dirty="0">
                <a:solidFill>
                  <a:srgbClr val="FF0000"/>
                </a:solidFill>
              </a:rPr>
              <a:t>anisotropic</a:t>
            </a:r>
            <a:r>
              <a:rPr lang="ja-JP" altLang="en-US" sz="2000" b="1" dirty="0">
                <a:solidFill>
                  <a:srgbClr val="FF0000"/>
                </a:solidFill>
              </a:rPr>
              <a:t>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4572000" y="4365104"/>
            <a:ext cx="24482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だいたい</a:t>
            </a:r>
            <a:r>
              <a:rPr lang="en-US" altLang="ja-JP" sz="2000" b="1" dirty="0">
                <a:solidFill>
                  <a:srgbClr val="FF0000"/>
                </a:solidFill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366034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許容応力と安全係数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8" name="Text Box 114">
            <a:extLst>
              <a:ext uri="{FF2B5EF4-FFF2-40B4-BE49-F238E27FC236}">
                <a16:creationId xmlns:a16="http://schemas.microsoft.com/office/drawing/2014/main" id="{B22EA884-5189-4848-A3F4-4AF977D3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340768"/>
            <a:ext cx="82809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ja-JP" b="1" dirty="0">
                <a:solidFill>
                  <a:srgbClr val="FF0000"/>
                </a:solidFill>
              </a:rPr>
              <a:t>許容応力（</a:t>
            </a:r>
            <a:r>
              <a:rPr lang="en-US" altLang="ja-JP" b="1" dirty="0">
                <a:solidFill>
                  <a:srgbClr val="FF0000"/>
                </a:solidFill>
              </a:rPr>
              <a:t>allowable stress</a:t>
            </a:r>
            <a:r>
              <a:rPr lang="ja-JP" altLang="ja-JP" b="1" dirty="0">
                <a:solidFill>
                  <a:srgbClr val="FF0000"/>
                </a:solidFill>
              </a:rPr>
              <a:t>）</a:t>
            </a:r>
            <a:r>
              <a:rPr lang="ja-JP" altLang="ja-JP" b="1" dirty="0"/>
              <a:t>：</a:t>
            </a:r>
            <a:r>
              <a:rPr lang="ja-JP" altLang="ja-JP" dirty="0"/>
              <a:t>応力が発生しても元に戻り</a:t>
            </a:r>
            <a:r>
              <a:rPr lang="ja-JP" altLang="en-US" dirty="0"/>
              <a:t>う</a:t>
            </a:r>
            <a:r>
              <a:rPr lang="ja-JP" altLang="ja-JP" dirty="0"/>
              <a:t>る（設計物がその機能を発揮し続けられる）限界値に，ある程度の余裕を見込んだ応力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607E0F-19F0-4021-AAF6-0E82C7FA9D7B}"/>
              </a:ext>
            </a:extLst>
          </p:cNvPr>
          <p:cNvSpPr/>
          <p:nvPr/>
        </p:nvSpPr>
        <p:spPr>
          <a:xfrm>
            <a:off x="539552" y="282883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基準強さ：</a:t>
            </a:r>
            <a:r>
              <a:rPr lang="ja-JP" altLang="ja-JP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ja-JP" dirty="0">
                <a:latin typeface="+mj-ea"/>
                <a:ea typeface="+mj-ea"/>
                <a:cs typeface="Times New Roman" panose="02020603050405020304" pitchFamily="18" charset="0"/>
              </a:rPr>
              <a:t>材料を安全に使う上で決められる材料固有の値．必ずしも破損を意味</a:t>
            </a:r>
            <a:r>
              <a:rPr lang="ja-JP" altLang="en-US" dirty="0">
                <a:latin typeface="+mj-ea"/>
                <a:ea typeface="+mj-ea"/>
                <a:cs typeface="Times New Roman" panose="02020603050405020304" pitchFamily="18" charset="0"/>
              </a:rPr>
              <a:t>しない．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静荷重</a:t>
            </a:r>
            <a:r>
              <a:rPr lang="ja-JP" altLang="en-US" dirty="0">
                <a:latin typeface="+mj-ea"/>
                <a:ea typeface="+mj-ea"/>
                <a:cs typeface="Times New Roman" panose="02020603050405020304" pitchFamily="18" charset="0"/>
              </a:rPr>
              <a:t>，衝撃荷重，繰り返し荷重などに準ずる．</a:t>
            </a: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86CACED-4FF3-4B2C-A64C-867E6B613B94}"/>
              </a:ext>
            </a:extLst>
          </p:cNvPr>
          <p:cNvSpPr/>
          <p:nvPr/>
        </p:nvSpPr>
        <p:spPr>
          <a:xfrm>
            <a:off x="539552" y="4279677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安全率（係数）＝（基準強さ）／（許容応力）</a:t>
            </a:r>
            <a:r>
              <a:rPr lang="ja-JP" altLang="ja-JP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endParaRPr lang="en-US" altLang="ja-JP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+mj-ea"/>
                <a:ea typeface="+mj-ea"/>
                <a:cs typeface="Times New Roman" panose="02020603050405020304" pitchFamily="18" charset="0"/>
              </a:rPr>
              <a:t>延性材料（</a:t>
            </a:r>
            <a:r>
              <a:rPr lang="en-US" altLang="ja-JP" dirty="0">
                <a:latin typeface="+mj-ea"/>
                <a:ea typeface="+mj-ea"/>
                <a:cs typeface="Times New Roman" panose="02020603050405020304" pitchFamily="18" charset="0"/>
              </a:rPr>
              <a:t>Ex. </a:t>
            </a:r>
            <a:r>
              <a:rPr lang="ja-JP" altLang="en-US" dirty="0">
                <a:latin typeface="+mj-ea"/>
                <a:ea typeface="+mj-ea"/>
                <a:cs typeface="Times New Roman" panose="02020603050405020304" pitchFamily="18" charset="0"/>
              </a:rPr>
              <a:t>軟鋼）の</a:t>
            </a:r>
            <a:r>
              <a:rPr lang="en-US" altLang="ja-JP" dirty="0">
                <a:latin typeface="+mj-ea"/>
                <a:ea typeface="+mj-ea"/>
                <a:cs typeface="Times New Roman" panose="02020603050405020304" pitchFamily="18" charset="0"/>
              </a:rPr>
              <a:t>CAE</a:t>
            </a:r>
            <a:r>
              <a:rPr lang="ja-JP" altLang="en-US" dirty="0">
                <a:latin typeface="+mj-ea"/>
                <a:ea typeface="+mj-ea"/>
                <a:cs typeface="Times New Roman" panose="02020603050405020304" pitchFamily="18" charset="0"/>
              </a:rPr>
              <a:t>解析の場合：</a:t>
            </a:r>
            <a:endParaRPr lang="en-US" altLang="ja-JP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+mj-ea"/>
                <a:ea typeface="+mj-ea"/>
                <a:cs typeface="Times New Roman" panose="02020603050405020304" pitchFamily="18" charset="0"/>
              </a:rPr>
              <a:t>	</a:t>
            </a:r>
            <a:r>
              <a:rPr lang="ja-JP" altLang="en-US" dirty="0">
                <a:latin typeface="+mj-ea"/>
                <a:ea typeface="+mj-ea"/>
                <a:cs typeface="Times New Roman" panose="02020603050405020304" pitchFamily="18" charset="0"/>
              </a:rPr>
              <a:t>安全率＝（降伏応力）／（フォンミーゼス（相当）応力）</a:t>
            </a:r>
            <a:endParaRPr lang="en-US" altLang="ja-JP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+mj-ea"/>
                <a:ea typeface="+mj-ea"/>
              </a:rPr>
              <a:t>	1.0</a:t>
            </a:r>
            <a:r>
              <a:rPr lang="ja-JP" altLang="en-US">
                <a:latin typeface="+mj-ea"/>
                <a:ea typeface="+mj-ea"/>
              </a:rPr>
              <a:t>を下まわると塑性域に入り，元に戻らなくなる</a:t>
            </a:r>
            <a:endParaRPr lang="en-US" altLang="ja-JP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4921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3" y="383004"/>
            <a:ext cx="8641531" cy="6588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Structural Analysis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611560" y="1412776"/>
            <a:ext cx="655272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 err="1"/>
              <a:t>．</a:t>
            </a:r>
            <a:r>
              <a:rPr lang="en-US" altLang="ja-JP" sz="2000" b="1" dirty="0">
                <a:solidFill>
                  <a:srgbClr val="FF0000"/>
                </a:solidFill>
              </a:rPr>
              <a:t>CAE</a:t>
            </a:r>
            <a:r>
              <a:rPr lang="en-US" altLang="ja-JP" sz="2000" b="1" dirty="0"/>
              <a:t>(Computational Aided Engineering)</a:t>
            </a:r>
            <a:r>
              <a:rPr lang="ja-JP" altLang="en-US" sz="2000" b="1" dirty="0"/>
              <a:t>のひとつ</a:t>
            </a:r>
            <a:endParaRPr lang="en-US" altLang="ja-JP" sz="2000" b="1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 err="1"/>
              <a:t>．</a:t>
            </a:r>
            <a:r>
              <a:rPr lang="ja-JP" altLang="en-US" sz="2000" b="1" dirty="0"/>
              <a:t>解析対象は一般的に弾性域のみ</a:t>
            </a:r>
            <a:endParaRPr lang="en-US" altLang="ja-JP" sz="2000" b="1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 err="1"/>
              <a:t>．</a:t>
            </a:r>
            <a:r>
              <a:rPr lang="en-US" altLang="ja-JP" sz="2000" b="1" dirty="0"/>
              <a:t>Ansys, Inventor</a:t>
            </a:r>
            <a:r>
              <a:rPr lang="ja-JP" altLang="en-US" sz="2000" b="1" dirty="0" err="1"/>
              <a:t>，</a:t>
            </a:r>
            <a:r>
              <a:rPr lang="en-US" altLang="ja-JP" sz="2000" b="1" dirty="0"/>
              <a:t>Fusion</a:t>
            </a:r>
            <a:r>
              <a:rPr lang="ja-JP" altLang="en-US" sz="2000" b="1" dirty="0"/>
              <a:t>で計算可</a:t>
            </a:r>
            <a:endParaRPr lang="en-US" altLang="ja-JP" sz="2000" b="1" dirty="0"/>
          </a:p>
        </p:txBody>
      </p:sp>
      <p:sp>
        <p:nvSpPr>
          <p:cNvPr id="7" name="直方体 6"/>
          <p:cNvSpPr/>
          <p:nvPr/>
        </p:nvSpPr>
        <p:spPr>
          <a:xfrm>
            <a:off x="1835697" y="3568919"/>
            <a:ext cx="1055532" cy="2231721"/>
          </a:xfrm>
          <a:prstGeom prst="cube">
            <a:avLst/>
          </a:prstGeom>
          <a:solidFill>
            <a:srgbClr val="5B9BD5">
              <a:alpha val="50196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755000" y="3014539"/>
                <a:ext cx="14235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=100 [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0" y="3014539"/>
                <a:ext cx="1423530" cy="307777"/>
              </a:xfrm>
              <a:prstGeom prst="rect">
                <a:avLst/>
              </a:prstGeom>
              <a:blipFill>
                <a:blip r:embed="rId2"/>
                <a:stretch>
                  <a:fillRect l="-3863" t="-2000" r="-6438" b="-3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下矢印 12"/>
          <p:cNvSpPr/>
          <p:nvPr/>
        </p:nvSpPr>
        <p:spPr>
          <a:xfrm>
            <a:off x="2178530" y="5877272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flipV="1">
            <a:off x="2202959" y="3014539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68867" y="4598880"/>
                <a:ext cx="14177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i="1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000" dirty="0"/>
                  <a:t>100 [mm]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7" y="4598880"/>
                <a:ext cx="1417760" cy="307777"/>
              </a:xfrm>
              <a:prstGeom prst="rect">
                <a:avLst/>
              </a:prstGeom>
              <a:blipFill>
                <a:blip r:embed="rId3"/>
                <a:stretch>
                  <a:fillRect l="-6466" t="-25490" r="-10776" b="-49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835697" y="5184980"/>
                <a:ext cx="1630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=10 [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7" y="5184980"/>
                <a:ext cx="1630511" cy="307777"/>
              </a:xfrm>
              <a:prstGeom prst="rect">
                <a:avLst/>
              </a:prstGeom>
              <a:blipFill>
                <a:blip r:embed="rId4"/>
                <a:stretch>
                  <a:fillRect l="-2985" t="-2000" r="-4851" b="-3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808752" y="5617191"/>
                <a:ext cx="13149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=10 [mm]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752" y="5617191"/>
                <a:ext cx="1314912" cy="307777"/>
              </a:xfrm>
              <a:prstGeom prst="rect">
                <a:avLst/>
              </a:prstGeom>
              <a:blipFill>
                <a:blip r:embed="rId5"/>
                <a:stretch>
                  <a:fillRect l="-6977" t="-25490" r="-12093" b="-49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656088" y="6201308"/>
                <a:ext cx="14235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=100 [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88" y="6201308"/>
                <a:ext cx="1423530" cy="307777"/>
              </a:xfrm>
              <a:prstGeom prst="rect">
                <a:avLst/>
              </a:prstGeom>
              <a:blipFill>
                <a:blip r:embed="rId6"/>
                <a:stretch>
                  <a:fillRect l="-3863" r="-6438" b="-35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4"/>
          <p:cNvSpPr txBox="1">
            <a:spLocks noChangeArrowheads="1"/>
          </p:cNvSpPr>
          <p:nvPr/>
        </p:nvSpPr>
        <p:spPr bwMode="auto">
          <a:xfrm>
            <a:off x="4063739" y="3745879"/>
            <a:ext cx="4660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 err="1"/>
              <a:t>．</a:t>
            </a:r>
            <a:r>
              <a:rPr lang="en-US" altLang="ja-JP" sz="2000" b="1" dirty="0"/>
              <a:t>Inventor </a:t>
            </a:r>
            <a:r>
              <a:rPr lang="ja-JP" altLang="en-US" sz="2000" b="1" dirty="0"/>
              <a:t>で構造解析をしてみましょう</a:t>
            </a:r>
            <a:endParaRPr lang="en-US" altLang="ja-JP" sz="2000" b="1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3203848" y="4509120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16200000">
            <a:off x="2843808" y="4149080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783857" y="4539273"/>
                <a:ext cx="2081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857" y="4539273"/>
                <a:ext cx="208134" cy="307777"/>
              </a:xfrm>
              <a:prstGeom prst="rect">
                <a:avLst/>
              </a:prstGeom>
              <a:blipFill>
                <a:blip r:embed="rId7"/>
                <a:stretch>
                  <a:fillRect l="-17647" r="-88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280314" y="3709525"/>
                <a:ext cx="1971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314" y="3709525"/>
                <a:ext cx="197170" cy="307777"/>
              </a:xfrm>
              <a:prstGeom prst="rect">
                <a:avLst/>
              </a:prstGeom>
              <a:blipFill>
                <a:blip r:embed="rId8"/>
                <a:stretch>
                  <a:fillRect l="-12500" r="-156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14">
            <a:extLst>
              <a:ext uri="{FF2B5EF4-FFF2-40B4-BE49-F238E27FC236}">
                <a16:creationId xmlns:a16="http://schemas.microsoft.com/office/drawing/2014/main" id="{F036D681-9C6E-4EF0-9D8F-24ABB355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3020765"/>
            <a:ext cx="4381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>
                <a:solidFill>
                  <a:srgbClr val="0070C0"/>
                </a:solidFill>
              </a:rPr>
              <a:t>引張るとどれぐらいのびる？</a:t>
            </a:r>
            <a:endParaRPr lang="en-US" altLang="ja-JP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8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676456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Structural Analysis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803380" cy="4702026"/>
          </a:xfrm>
          <a:prstGeom prst="rect">
            <a:avLst/>
          </a:prstGeom>
        </p:spPr>
      </p:pic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5976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en-US" altLang="ja-JP" sz="1800" b="1" dirty="0">
                <a:solidFill>
                  <a:srgbClr val="FF0000"/>
                </a:solidFill>
              </a:rPr>
              <a:t>3D</a:t>
            </a:r>
            <a:r>
              <a:rPr lang="ja-JP" altLang="en-US" sz="1800" b="1" dirty="0">
                <a:solidFill>
                  <a:srgbClr val="FF0000"/>
                </a:solidFill>
              </a:rPr>
              <a:t>モデルを作図したら，「構造解析」を選択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3" name="楕円 2"/>
          <p:cNvSpPr/>
          <p:nvPr/>
        </p:nvSpPr>
        <p:spPr>
          <a:xfrm>
            <a:off x="7524328" y="1484784"/>
            <a:ext cx="648072" cy="8640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39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3" y="383004"/>
            <a:ext cx="8641531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Structural Analysis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5976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「スタディを作成」を選択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7" y="1259960"/>
            <a:ext cx="8988842" cy="4801084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0" y="1517501"/>
            <a:ext cx="648072" cy="8640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54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676456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Structural Analysis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323528" y="1430297"/>
            <a:ext cx="36724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「名前」をつける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「単一解析」を選択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「静解析」を選択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940" y="-5477"/>
            <a:ext cx="4703579" cy="6863477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5BF3ACAC-A854-4EF1-9EF8-97B4E70BF103}"/>
              </a:ext>
            </a:extLst>
          </p:cNvPr>
          <p:cNvSpPr/>
          <p:nvPr/>
        </p:nvSpPr>
        <p:spPr>
          <a:xfrm>
            <a:off x="5724128" y="177900"/>
            <a:ext cx="1008112" cy="7861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D44AB44-7C1C-4936-B180-9F7641F96B91}"/>
              </a:ext>
            </a:extLst>
          </p:cNvPr>
          <p:cNvSpPr/>
          <p:nvPr/>
        </p:nvSpPr>
        <p:spPr>
          <a:xfrm>
            <a:off x="4275459" y="791474"/>
            <a:ext cx="1008112" cy="7861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788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材料の設定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1" y="1196752"/>
            <a:ext cx="9032750" cy="4824536"/>
          </a:xfrm>
          <a:prstGeom prst="rect">
            <a:avLst/>
          </a:prstGeom>
        </p:spPr>
      </p:pic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5976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「割り当て」で材料を選択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8" name="楕円 7"/>
          <p:cNvSpPr/>
          <p:nvPr/>
        </p:nvSpPr>
        <p:spPr>
          <a:xfrm>
            <a:off x="755576" y="1412776"/>
            <a:ext cx="648072" cy="8640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041613"/>
            <a:ext cx="5345620" cy="5760814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6372200" y="4005064"/>
            <a:ext cx="1440160" cy="5150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7541356" y="1216110"/>
            <a:ext cx="1440160" cy="5150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27F7155-8695-4B96-8E91-74A2C8DF9B1A}"/>
              </a:ext>
            </a:extLst>
          </p:cNvPr>
          <p:cNvCxnSpPr/>
          <p:nvPr/>
        </p:nvCxnSpPr>
        <p:spPr>
          <a:xfrm flipH="1" flipV="1">
            <a:off x="683568" y="2780928"/>
            <a:ext cx="504056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4">
            <a:extLst>
              <a:ext uri="{FF2B5EF4-FFF2-40B4-BE49-F238E27FC236}">
                <a16:creationId xmlns:a16="http://schemas.microsoft.com/office/drawing/2014/main" id="{18719070-F527-4175-9795-4E962147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3131676"/>
            <a:ext cx="2881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つけた名前になっている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0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応力（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）： 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N/m</a:t>
            </a:r>
            <a:r>
              <a:rPr lang="en-US" altLang="ja-JP" sz="4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ja-JP" altLang="en-US" sz="4000" b="1" baseline="30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" name="直方体 3"/>
          <p:cNvSpPr/>
          <p:nvPr/>
        </p:nvSpPr>
        <p:spPr>
          <a:xfrm>
            <a:off x="1052938" y="2570038"/>
            <a:ext cx="1368152" cy="3024336"/>
          </a:xfrm>
          <a:prstGeom prst="cube">
            <a:avLst/>
          </a:prstGeom>
          <a:solidFill>
            <a:srgbClr val="5B9BD5">
              <a:alpha val="50196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1412978" y="2570038"/>
            <a:ext cx="0" cy="266429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412978" y="5234334"/>
            <a:ext cx="10081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1052938" y="5234334"/>
            <a:ext cx="360040" cy="3709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412978" y="4010198"/>
            <a:ext cx="10081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1049691" y="3996203"/>
            <a:ext cx="360040" cy="3709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2067742" y="4010198"/>
            <a:ext cx="363287" cy="364911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049691" y="4375109"/>
            <a:ext cx="100811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フリーフォーム 31"/>
          <p:cNvSpPr/>
          <p:nvPr/>
        </p:nvSpPr>
        <p:spPr>
          <a:xfrm>
            <a:off x="1043608" y="4000867"/>
            <a:ext cx="1381539" cy="377687"/>
          </a:xfrm>
          <a:custGeom>
            <a:avLst/>
            <a:gdLst>
              <a:gd name="connsiteX0" fmla="*/ 0 w 1381539"/>
              <a:gd name="connsiteY0" fmla="*/ 367748 h 377687"/>
              <a:gd name="connsiteX1" fmla="*/ 367748 w 1381539"/>
              <a:gd name="connsiteY1" fmla="*/ 0 h 377687"/>
              <a:gd name="connsiteX2" fmla="*/ 1381539 w 1381539"/>
              <a:gd name="connsiteY2" fmla="*/ 9939 h 377687"/>
              <a:gd name="connsiteX3" fmla="*/ 1023730 w 1381539"/>
              <a:gd name="connsiteY3" fmla="*/ 377687 h 377687"/>
              <a:gd name="connsiteX4" fmla="*/ 0 w 1381539"/>
              <a:gd name="connsiteY4" fmla="*/ 367748 h 3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539" h="377687">
                <a:moveTo>
                  <a:pt x="0" y="367748"/>
                </a:moveTo>
                <a:lnTo>
                  <a:pt x="367748" y="0"/>
                </a:lnTo>
                <a:lnTo>
                  <a:pt x="1381539" y="9939"/>
                </a:lnTo>
                <a:lnTo>
                  <a:pt x="1023730" y="377687"/>
                </a:lnTo>
                <a:lnTo>
                  <a:pt x="0" y="367748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>
            <a:off x="1642230" y="1865711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/>
          <p:cNvSpPr/>
          <p:nvPr/>
        </p:nvSpPr>
        <p:spPr>
          <a:xfrm flipV="1">
            <a:off x="1560181" y="5670002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1133181" y="1772816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81" y="1772816"/>
                <a:ext cx="276550" cy="369332"/>
              </a:xfrm>
              <a:prstGeom prst="rect">
                <a:avLst/>
              </a:prstGeom>
              <a:blipFill>
                <a:blip r:embed="rId2"/>
                <a:stretch>
                  <a:fillRect l="-26667" r="-20000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133181" y="5968616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81" y="5968616"/>
                <a:ext cx="276550" cy="369332"/>
              </a:xfrm>
              <a:prstGeom prst="rect">
                <a:avLst/>
              </a:prstGeom>
              <a:blipFill>
                <a:blip r:embed="rId3"/>
                <a:stretch>
                  <a:fillRect l="-26667" r="-200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直方体 37"/>
          <p:cNvSpPr/>
          <p:nvPr/>
        </p:nvSpPr>
        <p:spPr>
          <a:xfrm>
            <a:off x="3635896" y="2570038"/>
            <a:ext cx="1368152" cy="3024336"/>
          </a:xfrm>
          <a:prstGeom prst="cube">
            <a:avLst/>
          </a:prstGeom>
          <a:solidFill>
            <a:srgbClr val="5B9BD5">
              <a:alpha val="50196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3995936" y="2570038"/>
            <a:ext cx="0" cy="266429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995936" y="5234334"/>
            <a:ext cx="10081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3635896" y="5234334"/>
            <a:ext cx="360040" cy="3709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995936" y="4010198"/>
            <a:ext cx="10081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3632649" y="3996203"/>
            <a:ext cx="360040" cy="3709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4650700" y="4010198"/>
            <a:ext cx="363287" cy="364911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632649" y="4375109"/>
            <a:ext cx="100811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フリーフォーム 45"/>
          <p:cNvSpPr/>
          <p:nvPr/>
        </p:nvSpPr>
        <p:spPr>
          <a:xfrm>
            <a:off x="3626566" y="4000867"/>
            <a:ext cx="1381539" cy="377687"/>
          </a:xfrm>
          <a:custGeom>
            <a:avLst/>
            <a:gdLst>
              <a:gd name="connsiteX0" fmla="*/ 0 w 1381539"/>
              <a:gd name="connsiteY0" fmla="*/ 367748 h 377687"/>
              <a:gd name="connsiteX1" fmla="*/ 367748 w 1381539"/>
              <a:gd name="connsiteY1" fmla="*/ 0 h 377687"/>
              <a:gd name="connsiteX2" fmla="*/ 1381539 w 1381539"/>
              <a:gd name="connsiteY2" fmla="*/ 9939 h 377687"/>
              <a:gd name="connsiteX3" fmla="*/ 1023730 w 1381539"/>
              <a:gd name="connsiteY3" fmla="*/ 377687 h 377687"/>
              <a:gd name="connsiteX4" fmla="*/ 0 w 1381539"/>
              <a:gd name="connsiteY4" fmla="*/ 367748 h 3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539" h="377687">
                <a:moveTo>
                  <a:pt x="0" y="367748"/>
                </a:moveTo>
                <a:lnTo>
                  <a:pt x="367748" y="0"/>
                </a:lnTo>
                <a:lnTo>
                  <a:pt x="1381539" y="9939"/>
                </a:lnTo>
                <a:lnTo>
                  <a:pt x="1023730" y="377687"/>
                </a:lnTo>
                <a:lnTo>
                  <a:pt x="0" y="367748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下矢印 46"/>
          <p:cNvSpPr/>
          <p:nvPr/>
        </p:nvSpPr>
        <p:spPr>
          <a:xfrm>
            <a:off x="4136705" y="5766079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 flipV="1">
            <a:off x="4156831" y="1818112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3716139" y="1835532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139" y="1835532"/>
                <a:ext cx="276550" cy="369332"/>
              </a:xfrm>
              <a:prstGeom prst="rect">
                <a:avLst/>
              </a:prstGeom>
              <a:blipFill>
                <a:blip r:embed="rId4"/>
                <a:stretch>
                  <a:fillRect l="-26667" r="-200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3716139" y="5968616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139" y="5968616"/>
                <a:ext cx="276550" cy="369332"/>
              </a:xfrm>
              <a:prstGeom prst="rect">
                <a:avLst/>
              </a:prstGeom>
              <a:blipFill>
                <a:blip r:embed="rId4"/>
                <a:stretch>
                  <a:fillRect l="-26667" r="-200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114"/>
          <p:cNvSpPr txBox="1">
            <a:spLocks noChangeArrowheads="1"/>
          </p:cNvSpPr>
          <p:nvPr/>
        </p:nvSpPr>
        <p:spPr bwMode="auto">
          <a:xfrm>
            <a:off x="611560" y="1334892"/>
            <a:ext cx="24482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圧縮：</a:t>
            </a:r>
            <a:r>
              <a:rPr lang="en-US" altLang="ja-JP" sz="2000" b="1" dirty="0">
                <a:solidFill>
                  <a:srgbClr val="FF0000"/>
                </a:solidFill>
              </a:rPr>
              <a:t>Compression</a:t>
            </a: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3419872" y="1334892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引張：</a:t>
            </a:r>
            <a:r>
              <a:rPr lang="en-US" altLang="ja-JP" sz="2000" b="1" dirty="0">
                <a:solidFill>
                  <a:srgbClr val="FF0000"/>
                </a:solidFill>
              </a:rPr>
              <a:t>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6080578" y="2513782"/>
                <a:ext cx="1227725" cy="691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578" y="2513782"/>
                <a:ext cx="1227725" cy="691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6876256" y="3335221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面積：</a:t>
            </a:r>
            <a:r>
              <a:rPr lang="en-US" altLang="ja-JP" sz="2000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36" name="フリーフォーム 35"/>
          <p:cNvSpPr/>
          <p:nvPr/>
        </p:nvSpPr>
        <p:spPr>
          <a:xfrm>
            <a:off x="4244009" y="3213294"/>
            <a:ext cx="2632247" cy="961141"/>
          </a:xfrm>
          <a:custGeom>
            <a:avLst/>
            <a:gdLst>
              <a:gd name="connsiteX0" fmla="*/ 2733261 w 2733261"/>
              <a:gd name="connsiteY0" fmla="*/ 0 h 884583"/>
              <a:gd name="connsiteX1" fmla="*/ 1560443 w 2733261"/>
              <a:gd name="connsiteY1" fmla="*/ 596348 h 884583"/>
              <a:gd name="connsiteX2" fmla="*/ 477078 w 2733261"/>
              <a:gd name="connsiteY2" fmla="*/ 496957 h 884583"/>
              <a:gd name="connsiteX3" fmla="*/ 0 w 2733261"/>
              <a:gd name="connsiteY3" fmla="*/ 884583 h 88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261" h="884583">
                <a:moveTo>
                  <a:pt x="2733261" y="0"/>
                </a:moveTo>
                <a:cubicBezTo>
                  <a:pt x="2334867" y="256761"/>
                  <a:pt x="1936473" y="513522"/>
                  <a:pt x="1560443" y="596348"/>
                </a:cubicBezTo>
                <a:cubicBezTo>
                  <a:pt x="1184413" y="679174"/>
                  <a:pt x="737152" y="448918"/>
                  <a:pt x="477078" y="496957"/>
                </a:cubicBezTo>
                <a:cubicBezTo>
                  <a:pt x="217004" y="544996"/>
                  <a:pt x="108502" y="714789"/>
                  <a:pt x="0" y="884583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 Box 114"/>
          <p:cNvSpPr txBox="1">
            <a:spLocks noChangeArrowheads="1"/>
          </p:cNvSpPr>
          <p:nvPr/>
        </p:nvSpPr>
        <p:spPr bwMode="auto">
          <a:xfrm>
            <a:off x="6324183" y="2105760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力：</a:t>
            </a:r>
            <a:r>
              <a:rPr lang="en-US" altLang="ja-JP" sz="2000" b="1" dirty="0">
                <a:solidFill>
                  <a:srgbClr val="FF0000"/>
                </a:solidFill>
              </a:rPr>
              <a:t>Force</a:t>
            </a:r>
          </a:p>
        </p:txBody>
      </p:sp>
      <p:sp>
        <p:nvSpPr>
          <p:cNvPr id="57" name="Text Box 114"/>
          <p:cNvSpPr txBox="1">
            <a:spLocks noChangeArrowheads="1"/>
          </p:cNvSpPr>
          <p:nvPr/>
        </p:nvSpPr>
        <p:spPr bwMode="auto">
          <a:xfrm>
            <a:off x="5493906" y="2708920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応力：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8" name="Text Box 114"/>
          <p:cNvSpPr txBox="1">
            <a:spLocks noChangeArrowheads="1"/>
          </p:cNvSpPr>
          <p:nvPr/>
        </p:nvSpPr>
        <p:spPr bwMode="auto">
          <a:xfrm>
            <a:off x="7308303" y="2660856"/>
            <a:ext cx="1800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[Pa]=[N/m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ja-JP" sz="20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55" name="Text Box 114">
            <a:extLst>
              <a:ext uri="{FF2B5EF4-FFF2-40B4-BE49-F238E27FC236}">
                <a16:creationId xmlns:a16="http://schemas.microsoft.com/office/drawing/2014/main" id="{AF38605B-7A64-4727-BDB8-F7AA3B18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359" y="4259403"/>
            <a:ext cx="3101242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/>
              <a:t>特に，断面の垂直（法線）方向に働く応力を</a:t>
            </a:r>
            <a:endParaRPr lang="en-US" altLang="ja-JP" sz="2000" b="1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垂直応力（</a:t>
            </a:r>
            <a:r>
              <a:rPr lang="en-US" altLang="ja-JP" sz="2000" b="1" dirty="0">
                <a:solidFill>
                  <a:srgbClr val="FF0000"/>
                </a:solidFill>
              </a:rPr>
              <a:t>Normal stress</a:t>
            </a:r>
            <a:r>
              <a:rPr lang="ja-JP" altLang="en-US" sz="2000" b="1" dirty="0">
                <a:solidFill>
                  <a:srgbClr val="FF0000"/>
                </a:solidFill>
              </a:rPr>
              <a:t>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9" name="Text Box 114">
            <a:extLst>
              <a:ext uri="{FF2B5EF4-FFF2-40B4-BE49-F238E27FC236}">
                <a16:creationId xmlns:a16="http://schemas.microsoft.com/office/drawing/2014/main" id="{40577950-6BC9-4B18-9ED5-E2912FC5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210" y="2144827"/>
            <a:ext cx="20980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Normal </a:t>
            </a:r>
            <a:r>
              <a:rPr lang="ja-JP" altLang="en-US" sz="2000" b="1" dirty="0">
                <a:solidFill>
                  <a:srgbClr val="FF0000"/>
                </a:solidFill>
              </a:rPr>
              <a:t>（法線）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0" name="Text Box 114">
            <a:extLst>
              <a:ext uri="{FF2B5EF4-FFF2-40B4-BE49-F238E27FC236}">
                <a16:creationId xmlns:a16="http://schemas.microsoft.com/office/drawing/2014/main" id="{40BE3477-4ED7-448C-9611-92D07C92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578" y="567062"/>
            <a:ext cx="28119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>
                <a:solidFill>
                  <a:srgbClr val="0070C0"/>
                </a:solidFill>
              </a:rPr>
              <a:t>のびる，ちぢむの話</a:t>
            </a:r>
            <a:endParaRPr lang="en-US" altLang="ja-JP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4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材料の設定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5976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「材料」で材料定数を確認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48951"/>
            <a:ext cx="5905500" cy="2590800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921905" y="3598776"/>
            <a:ext cx="1368152" cy="550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620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材料の設定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072593"/>
            <a:ext cx="6362700" cy="5572125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4139952" y="4437112"/>
            <a:ext cx="2520280" cy="550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179512" y="5877272"/>
            <a:ext cx="5976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「アルミニウム</a:t>
            </a:r>
            <a:r>
              <a:rPr lang="en-US" altLang="ja-JP" sz="1800" b="1" dirty="0">
                <a:solidFill>
                  <a:srgbClr val="FF0000"/>
                </a:solidFill>
              </a:rPr>
              <a:t>6061</a:t>
            </a:r>
            <a:r>
              <a:rPr lang="ja-JP" altLang="en-US" sz="1800" b="1" dirty="0">
                <a:solidFill>
                  <a:srgbClr val="FF0000"/>
                </a:solidFill>
              </a:rPr>
              <a:t>」をダブルクリック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45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材料の設定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179512" y="1412776"/>
            <a:ext cx="367240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「材質」タグを選択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「機械」特性を選択すると，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縦弾性係数（ヤング率：</a:t>
            </a:r>
            <a:r>
              <a:rPr lang="en-US" altLang="ja-JP" sz="1800" b="1" dirty="0">
                <a:solidFill>
                  <a:srgbClr val="FF0000"/>
                </a:solidFill>
              </a:rPr>
              <a:t>E</a:t>
            </a:r>
            <a:r>
              <a:rPr lang="ja-JP" altLang="en-US" sz="1800" b="1" dirty="0">
                <a:solidFill>
                  <a:srgbClr val="FF0000"/>
                </a:solidFill>
              </a:rPr>
              <a:t>）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ポアソン比：</a:t>
            </a:r>
            <a:r>
              <a:rPr lang="en-US" altLang="ja-JP" sz="1800" b="1" dirty="0">
                <a:solidFill>
                  <a:srgbClr val="FF0000"/>
                </a:solidFill>
              </a:rPr>
              <a:t>ν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せん断弾性係数：</a:t>
            </a:r>
            <a:r>
              <a:rPr lang="en-US" altLang="ja-JP" sz="1800" b="1" dirty="0">
                <a:solidFill>
                  <a:srgbClr val="FF0000"/>
                </a:solidFill>
              </a:rPr>
              <a:t>G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が表示される．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/>
              <a:t>注：</a:t>
            </a:r>
            <a:endParaRPr lang="en-US" altLang="ja-JP" sz="1800" b="1" dirty="0"/>
          </a:p>
          <a:p>
            <a:pPr marL="90488" indent="-90488"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/>
              <a:t>．</a:t>
            </a:r>
            <a:r>
              <a:rPr lang="ja-JP" altLang="en-US" sz="1800" b="1" dirty="0"/>
              <a:t>作図における</a:t>
            </a:r>
            <a:r>
              <a:rPr lang="en-US" altLang="ja-JP" sz="1800" b="1" dirty="0" err="1"/>
              <a:t>iProperty</a:t>
            </a:r>
            <a:r>
              <a:rPr lang="ja-JP" altLang="en-US" sz="1800" b="1" dirty="0"/>
              <a:t>の材料とは異なる材料が設定できる．</a:t>
            </a:r>
            <a:endParaRPr lang="en-US" altLang="ja-JP" sz="1800" b="1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/>
              <a:t>．</a:t>
            </a:r>
            <a:r>
              <a:rPr lang="ja-JP" altLang="en-US" sz="1800" b="1" dirty="0"/>
              <a:t>「強度」も確認しておく</a:t>
            </a:r>
            <a:endParaRPr lang="en-US" altLang="ja-JP" sz="1800" b="1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078" y="574326"/>
            <a:ext cx="5044524" cy="6095033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5371238" y="824702"/>
            <a:ext cx="1008112" cy="4903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3687924" y="2852936"/>
            <a:ext cx="1008112" cy="4903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3851920" y="4807018"/>
            <a:ext cx="1008112" cy="4903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Box 114"/>
          <p:cNvSpPr txBox="1">
            <a:spLocks noChangeArrowheads="1"/>
          </p:cNvSpPr>
          <p:nvPr/>
        </p:nvSpPr>
        <p:spPr bwMode="auto">
          <a:xfrm>
            <a:off x="6515835" y="1484784"/>
            <a:ext cx="2801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実は熱の解析もできる．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3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拘束条件の設定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03744"/>
            <a:ext cx="8856984" cy="4989552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2317439" y="1454967"/>
            <a:ext cx="576064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7948872" y="2438331"/>
            <a:ext cx="411474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229" y="2132856"/>
            <a:ext cx="3571875" cy="3238500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4247964" y="2787012"/>
            <a:ext cx="684076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4951715" y="2779710"/>
            <a:ext cx="556389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1839190" y="3283766"/>
            <a:ext cx="478249" cy="4332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2175353" y="3598519"/>
            <a:ext cx="478249" cy="8700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「固定」を選択し，底面の一つの頂点を</a:t>
            </a:r>
            <a:r>
              <a:rPr lang="en-US" altLang="ja-JP" sz="1800" b="1" dirty="0">
                <a:solidFill>
                  <a:srgbClr val="FF0000"/>
                </a:solidFill>
              </a:rPr>
              <a:t>x, y, z</a:t>
            </a:r>
            <a:r>
              <a:rPr lang="ja-JP" altLang="en-US" sz="1800" b="1" dirty="0">
                <a:solidFill>
                  <a:srgbClr val="FF0000"/>
                </a:solidFill>
              </a:rPr>
              <a:t>方向移動拘束する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2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拘束条件の設定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03744"/>
            <a:ext cx="8856984" cy="4989552"/>
          </a:xfrm>
          <a:prstGeom prst="rect">
            <a:avLst/>
          </a:prstGeom>
        </p:spPr>
      </p:pic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「固定」を選択し，底面の一つの頂点を</a:t>
            </a:r>
            <a:r>
              <a:rPr lang="en-US" altLang="ja-JP" sz="1800" b="1" dirty="0">
                <a:solidFill>
                  <a:srgbClr val="FF0000"/>
                </a:solidFill>
              </a:rPr>
              <a:t>x</a:t>
            </a:r>
            <a:r>
              <a:rPr lang="ja-JP" altLang="en-US" sz="1800" b="1" dirty="0">
                <a:solidFill>
                  <a:srgbClr val="FF0000"/>
                </a:solidFill>
              </a:rPr>
              <a:t>方向移動拘束する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7947526" y="2987416"/>
            <a:ext cx="411474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95" y="2132856"/>
            <a:ext cx="3176824" cy="2880320"/>
          </a:xfrm>
          <a:prstGeom prst="rect">
            <a:avLst/>
          </a:prstGeom>
        </p:spPr>
      </p:pic>
      <p:sp>
        <p:nvSpPr>
          <p:cNvPr id="19" name="楕円 18"/>
          <p:cNvSpPr/>
          <p:nvPr/>
        </p:nvSpPr>
        <p:spPr>
          <a:xfrm>
            <a:off x="1930955" y="5177070"/>
            <a:ext cx="686889" cy="6137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8152522" y="3129275"/>
            <a:ext cx="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8145374" y="3136577"/>
            <a:ext cx="649322" cy="3852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14"/>
          <p:cNvSpPr txBox="1">
            <a:spLocks noChangeArrowheads="1"/>
          </p:cNvSpPr>
          <p:nvPr/>
        </p:nvSpPr>
        <p:spPr bwMode="auto">
          <a:xfrm>
            <a:off x="7039605" y="3851761"/>
            <a:ext cx="13193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Y</a:t>
            </a:r>
            <a:r>
              <a:rPr lang="ja-JP" altLang="en-US" sz="1600" b="1" dirty="0">
                <a:solidFill>
                  <a:srgbClr val="FF0000"/>
                </a:solidFill>
              </a:rPr>
              <a:t>方向には動く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22" name="Text Box 114"/>
          <p:cNvSpPr txBox="1">
            <a:spLocks noChangeArrowheads="1"/>
          </p:cNvSpPr>
          <p:nvPr/>
        </p:nvSpPr>
        <p:spPr bwMode="auto">
          <a:xfrm>
            <a:off x="8324408" y="3546527"/>
            <a:ext cx="8982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x</a:t>
            </a:r>
            <a:r>
              <a:rPr lang="ja-JP" altLang="en-US" sz="1600" b="1" dirty="0">
                <a:solidFill>
                  <a:srgbClr val="FF0000"/>
                </a:solidFill>
              </a:rPr>
              <a:t>方向には動かない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6372200" y="4893902"/>
            <a:ext cx="2412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975" indent="-180975"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dirty="0" err="1">
                <a:solidFill>
                  <a:srgbClr val="FF0000"/>
                </a:solidFill>
              </a:rPr>
              <a:t>．</a:t>
            </a:r>
            <a:r>
              <a:rPr lang="ja-JP" altLang="en-US" sz="2000" dirty="0">
                <a:solidFill>
                  <a:srgbClr val="FF0000"/>
                </a:solidFill>
              </a:rPr>
              <a:t>横歪みを許容する拘束という意味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31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拘束条件の設定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03744"/>
            <a:ext cx="8856984" cy="4989552"/>
          </a:xfrm>
          <a:prstGeom prst="rect">
            <a:avLst/>
          </a:prstGeom>
        </p:spPr>
      </p:pic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「固定」を選択し，底面の一つの頂点を</a:t>
            </a:r>
            <a:r>
              <a:rPr lang="en-US" altLang="ja-JP" sz="1800" b="1" dirty="0">
                <a:solidFill>
                  <a:srgbClr val="FF0000"/>
                </a:solidFill>
              </a:rPr>
              <a:t>y</a:t>
            </a:r>
            <a:r>
              <a:rPr lang="ja-JP" altLang="en-US" sz="1800" b="1" dirty="0">
                <a:solidFill>
                  <a:srgbClr val="FF0000"/>
                </a:solidFill>
              </a:rPr>
              <a:t>方向移動拘束する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7517172" y="2189141"/>
            <a:ext cx="411474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1930955" y="5177070"/>
            <a:ext cx="686889" cy="6137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7722909" y="2369161"/>
            <a:ext cx="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7713215" y="2369161"/>
            <a:ext cx="649322" cy="3852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14"/>
          <p:cNvSpPr txBox="1">
            <a:spLocks noChangeArrowheads="1"/>
          </p:cNvSpPr>
          <p:nvPr/>
        </p:nvSpPr>
        <p:spPr bwMode="auto">
          <a:xfrm>
            <a:off x="7173143" y="3091647"/>
            <a:ext cx="13193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Y</a:t>
            </a:r>
            <a:r>
              <a:rPr lang="ja-JP" altLang="en-US" sz="1600" b="1" dirty="0">
                <a:solidFill>
                  <a:srgbClr val="FF0000"/>
                </a:solidFill>
              </a:rPr>
              <a:t>方向には動かない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22" name="Text Box 114"/>
          <p:cNvSpPr txBox="1">
            <a:spLocks noChangeArrowheads="1"/>
          </p:cNvSpPr>
          <p:nvPr/>
        </p:nvSpPr>
        <p:spPr bwMode="auto">
          <a:xfrm>
            <a:off x="8195568" y="2108422"/>
            <a:ext cx="8982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x</a:t>
            </a:r>
            <a:r>
              <a:rPr lang="ja-JP" altLang="en-US" sz="1600" b="1" dirty="0">
                <a:solidFill>
                  <a:srgbClr val="FF0000"/>
                </a:solidFill>
              </a:rPr>
              <a:t>方向には動く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286" y="2024565"/>
            <a:ext cx="3357268" cy="3043923"/>
          </a:xfrm>
          <a:prstGeom prst="rect">
            <a:avLst/>
          </a:prstGeom>
        </p:spPr>
      </p:pic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6616400" y="3830954"/>
            <a:ext cx="2412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975" indent="-180975"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dirty="0" err="1">
                <a:solidFill>
                  <a:srgbClr val="FF0000"/>
                </a:solidFill>
              </a:rPr>
              <a:t>．</a:t>
            </a:r>
            <a:r>
              <a:rPr lang="ja-JP" altLang="en-US" sz="2000" dirty="0">
                <a:solidFill>
                  <a:srgbClr val="FF0000"/>
                </a:solidFill>
              </a:rPr>
              <a:t>横歪みを許容する拘束という意味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43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0" y="1204673"/>
            <a:ext cx="8962915" cy="5619504"/>
          </a:xfrm>
          <a:prstGeom prst="rect">
            <a:avLst/>
          </a:prstGeom>
        </p:spPr>
      </p:pic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拘束条件の設定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「固定」を選択し，底面を</a:t>
            </a:r>
            <a:r>
              <a:rPr lang="en-US" altLang="ja-JP" sz="1800" b="1" dirty="0">
                <a:solidFill>
                  <a:srgbClr val="FF0000"/>
                </a:solidFill>
              </a:rPr>
              <a:t> z</a:t>
            </a:r>
            <a:r>
              <a:rPr lang="ja-JP" altLang="en-US" sz="1800" b="1" dirty="0">
                <a:solidFill>
                  <a:srgbClr val="FF0000"/>
                </a:solidFill>
              </a:rPr>
              <a:t>方向移動拘束する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2123728" y="1484784"/>
            <a:ext cx="576064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92" y="2226989"/>
            <a:ext cx="3571875" cy="3238500"/>
          </a:xfrm>
          <a:prstGeom prst="rect">
            <a:avLst/>
          </a:prstGeom>
        </p:spPr>
      </p:pic>
      <p:sp>
        <p:nvSpPr>
          <p:cNvPr id="19" name="楕円 18"/>
          <p:cNvSpPr/>
          <p:nvPr/>
        </p:nvSpPr>
        <p:spPr>
          <a:xfrm>
            <a:off x="4191980" y="2852936"/>
            <a:ext cx="812068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/>
          <p:nvPr/>
        </p:nvSpPr>
        <p:spPr>
          <a:xfrm>
            <a:off x="5004047" y="2852936"/>
            <a:ext cx="464097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/>
          <p:cNvSpPr/>
          <p:nvPr/>
        </p:nvSpPr>
        <p:spPr>
          <a:xfrm>
            <a:off x="1933592" y="3372002"/>
            <a:ext cx="464097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2113178" y="4156556"/>
            <a:ext cx="514606" cy="4093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312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荷重の設定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「荷重」を選択し，方向を引張に設定し，</a:t>
            </a:r>
            <a:r>
              <a:rPr lang="en-US" altLang="ja-JP" sz="1800" b="1" dirty="0">
                <a:solidFill>
                  <a:srgbClr val="FF0000"/>
                </a:solidFill>
              </a:rPr>
              <a:t>100 N</a:t>
            </a:r>
            <a:r>
              <a:rPr lang="ja-JP" altLang="en-US" sz="1800" b="1" dirty="0">
                <a:solidFill>
                  <a:srgbClr val="FF0000"/>
                </a:solidFill>
              </a:rPr>
              <a:t>に設定する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00382"/>
            <a:ext cx="8943545" cy="4776890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2987824" y="1412776"/>
            <a:ext cx="504056" cy="44442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369" y="2133441"/>
            <a:ext cx="5601469" cy="3346900"/>
          </a:xfrm>
          <a:prstGeom prst="rect">
            <a:avLst/>
          </a:prstGeom>
        </p:spPr>
      </p:pic>
      <p:sp>
        <p:nvSpPr>
          <p:cNvPr id="15" name="楕円 14"/>
          <p:cNvSpPr/>
          <p:nvPr/>
        </p:nvSpPr>
        <p:spPr>
          <a:xfrm>
            <a:off x="5940152" y="2708920"/>
            <a:ext cx="504056" cy="44442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5688124" y="2985159"/>
            <a:ext cx="540060" cy="44442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49" y="2063868"/>
            <a:ext cx="24193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96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格子生成（メッシング）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「メッシュ表示」で，自動生成した格子を表示する（粗い</a:t>
            </a:r>
            <a:r>
              <a:rPr lang="ja-JP" altLang="en-US" sz="1800" b="1" dirty="0" err="1">
                <a:solidFill>
                  <a:srgbClr val="FF0000"/>
                </a:solidFill>
              </a:rPr>
              <a:t>．．．</a:t>
            </a:r>
            <a:r>
              <a:rPr lang="ja-JP" altLang="en-US" sz="1800" b="1" dirty="0">
                <a:solidFill>
                  <a:srgbClr val="FF0000"/>
                </a:solidFill>
              </a:rPr>
              <a:t>）．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00783"/>
            <a:ext cx="8890386" cy="4748497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4067944" y="1479414"/>
            <a:ext cx="648072" cy="5814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8" y="2165108"/>
            <a:ext cx="24193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7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解析の実行（シミュレーション）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「シミュレーション」を選択し，「実行」する．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2" y="1268760"/>
            <a:ext cx="8832930" cy="4824536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7452320" y="1772816"/>
            <a:ext cx="1008112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4572000" y="4725144"/>
            <a:ext cx="1224136" cy="6480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6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ひずみ（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）：</a:t>
            </a:r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無次元量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" name="直方体 3"/>
          <p:cNvSpPr/>
          <p:nvPr/>
        </p:nvSpPr>
        <p:spPr>
          <a:xfrm>
            <a:off x="1052938" y="2570038"/>
            <a:ext cx="1368152" cy="3024336"/>
          </a:xfrm>
          <a:prstGeom prst="cube">
            <a:avLst/>
          </a:prstGeom>
          <a:solidFill>
            <a:srgbClr val="5B9BD5">
              <a:alpha val="50196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1412978" y="2570038"/>
            <a:ext cx="0" cy="266429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412978" y="5234334"/>
            <a:ext cx="10081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1052938" y="5234334"/>
            <a:ext cx="360040" cy="3709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1271456" y="1823597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56" y="1823597"/>
                <a:ext cx="276550" cy="369332"/>
              </a:xfrm>
              <a:prstGeom prst="rect">
                <a:avLst/>
              </a:prstGeom>
              <a:blipFill>
                <a:blip r:embed="rId2"/>
                <a:stretch>
                  <a:fillRect l="-26667" r="-200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133181" y="5968616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81" y="5968616"/>
                <a:ext cx="276550" cy="369332"/>
              </a:xfrm>
              <a:prstGeom prst="rect">
                <a:avLst/>
              </a:prstGeom>
              <a:blipFill>
                <a:blip r:embed="rId3"/>
                <a:stretch>
                  <a:fillRect l="-26667" r="-200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直方体 37"/>
          <p:cNvSpPr/>
          <p:nvPr/>
        </p:nvSpPr>
        <p:spPr>
          <a:xfrm>
            <a:off x="3635896" y="2142148"/>
            <a:ext cx="1368152" cy="3452226"/>
          </a:xfrm>
          <a:prstGeom prst="cube">
            <a:avLst/>
          </a:prstGeom>
          <a:solidFill>
            <a:srgbClr val="5B9BD5">
              <a:alpha val="50196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3992689" y="2142148"/>
            <a:ext cx="3247" cy="30921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995936" y="5234334"/>
            <a:ext cx="10081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3635896" y="5234334"/>
            <a:ext cx="360040" cy="3709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下矢印 46"/>
          <p:cNvSpPr/>
          <p:nvPr/>
        </p:nvSpPr>
        <p:spPr>
          <a:xfrm>
            <a:off x="1535198" y="5682969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 flipV="1">
            <a:off x="1675192" y="1857798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3785013" y="1466595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13" y="1466595"/>
                <a:ext cx="276550" cy="369332"/>
              </a:xfrm>
              <a:prstGeom prst="rect">
                <a:avLst/>
              </a:prstGeom>
              <a:blipFill>
                <a:blip r:embed="rId4"/>
                <a:stretch>
                  <a:fillRect l="-26667" r="-20000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3716139" y="5968616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139" y="5968616"/>
                <a:ext cx="276550" cy="369332"/>
              </a:xfrm>
              <a:prstGeom prst="rect">
                <a:avLst/>
              </a:prstGeom>
              <a:blipFill>
                <a:blip r:embed="rId5"/>
                <a:stretch>
                  <a:fillRect l="-26667" r="-200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114"/>
          <p:cNvSpPr txBox="1">
            <a:spLocks noChangeArrowheads="1"/>
          </p:cNvSpPr>
          <p:nvPr/>
        </p:nvSpPr>
        <p:spPr bwMode="auto">
          <a:xfrm>
            <a:off x="611560" y="1334892"/>
            <a:ext cx="24482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Ex. </a:t>
            </a:r>
            <a:r>
              <a:rPr lang="ja-JP" altLang="en-US" sz="2000" b="1" dirty="0">
                <a:solidFill>
                  <a:srgbClr val="FF0000"/>
                </a:solidFill>
              </a:rPr>
              <a:t>引張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5" name="下矢印 54"/>
          <p:cNvSpPr/>
          <p:nvPr/>
        </p:nvSpPr>
        <p:spPr>
          <a:xfrm flipV="1">
            <a:off x="4223275" y="1412776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下矢印 57"/>
          <p:cNvSpPr/>
          <p:nvPr/>
        </p:nvSpPr>
        <p:spPr>
          <a:xfrm>
            <a:off x="4083505" y="5689876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827584" y="2924944"/>
            <a:ext cx="0" cy="266943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490533" y="4056851"/>
                <a:ext cx="2420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3" y="4056851"/>
                <a:ext cx="242053" cy="369332"/>
              </a:xfrm>
              <a:prstGeom prst="rect">
                <a:avLst/>
              </a:prstGeom>
              <a:blipFill>
                <a:blip r:embed="rId6"/>
                <a:stretch>
                  <a:fillRect l="-27500" r="-275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コネクタ 59"/>
          <p:cNvCxnSpPr/>
          <p:nvPr/>
        </p:nvCxnSpPr>
        <p:spPr>
          <a:xfrm>
            <a:off x="3419872" y="2924944"/>
            <a:ext cx="0" cy="266943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3420683" y="2440766"/>
            <a:ext cx="0" cy="50405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3073595" y="4056851"/>
                <a:ext cx="2420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95" y="4056851"/>
                <a:ext cx="242053" cy="369332"/>
              </a:xfrm>
              <a:prstGeom prst="rect">
                <a:avLst/>
              </a:prstGeom>
              <a:blipFill>
                <a:blip r:embed="rId7"/>
                <a:stretch>
                  <a:fillRect l="-27500" r="-275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2915816" y="2508128"/>
                <a:ext cx="4199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508128"/>
                <a:ext cx="419987" cy="369332"/>
              </a:xfrm>
              <a:prstGeom prst="rect">
                <a:avLst/>
              </a:prstGeom>
              <a:blipFill>
                <a:blip r:embed="rId8"/>
                <a:stretch>
                  <a:fillRect l="-15942" r="-17391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6392603" y="1780625"/>
                <a:ext cx="1227725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603" y="1780625"/>
                <a:ext cx="1227725" cy="7233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114"/>
          <p:cNvSpPr txBox="1">
            <a:spLocks noChangeArrowheads="1"/>
          </p:cNvSpPr>
          <p:nvPr/>
        </p:nvSpPr>
        <p:spPr bwMode="auto">
          <a:xfrm>
            <a:off x="6876256" y="1379346"/>
            <a:ext cx="18722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のび </a:t>
            </a:r>
            <a:r>
              <a:rPr lang="en-US" altLang="ja-JP" sz="2000" b="1" dirty="0">
                <a:solidFill>
                  <a:srgbClr val="FF0000"/>
                </a:solidFill>
              </a:rPr>
              <a:t>or </a:t>
            </a:r>
            <a:r>
              <a:rPr lang="ja-JP" altLang="en-US" sz="2000" b="1" dirty="0">
                <a:solidFill>
                  <a:srgbClr val="FF0000"/>
                </a:solidFill>
              </a:rPr>
              <a:t>ちぢみ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6" name="Text Box 114"/>
          <p:cNvSpPr txBox="1">
            <a:spLocks noChangeArrowheads="1"/>
          </p:cNvSpPr>
          <p:nvPr/>
        </p:nvSpPr>
        <p:spPr bwMode="auto">
          <a:xfrm>
            <a:off x="7006466" y="2596842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初期長さ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7" name="Text Box 114"/>
          <p:cNvSpPr txBox="1">
            <a:spLocks noChangeArrowheads="1"/>
          </p:cNvSpPr>
          <p:nvPr/>
        </p:nvSpPr>
        <p:spPr bwMode="auto">
          <a:xfrm>
            <a:off x="5538692" y="1960910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1" name="Text Box 114">
            <a:extLst>
              <a:ext uri="{FF2B5EF4-FFF2-40B4-BE49-F238E27FC236}">
                <a16:creationId xmlns:a16="http://schemas.microsoft.com/office/drawing/2014/main" id="{424C1238-0D37-4EEF-B592-C9EE5F1EB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865207"/>
            <a:ext cx="20980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Normal </a:t>
            </a:r>
            <a:r>
              <a:rPr lang="ja-JP" altLang="en-US" sz="2000" b="1" dirty="0">
                <a:solidFill>
                  <a:srgbClr val="FF0000"/>
                </a:solidFill>
              </a:rPr>
              <a:t>（法線）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2" name="Text Box 114">
            <a:extLst>
              <a:ext uri="{FF2B5EF4-FFF2-40B4-BE49-F238E27FC236}">
                <a16:creationId xmlns:a16="http://schemas.microsoft.com/office/drawing/2014/main" id="{FD6382B3-2092-4B37-AFA1-0EB6C401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4259403"/>
            <a:ext cx="3312367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/>
              <a:t>特に，力の方向に伸びた（縮んだ）ひずみを</a:t>
            </a:r>
            <a:endParaRPr lang="en-US" altLang="ja-JP" sz="2000" b="1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垂直ひずみ（</a:t>
            </a:r>
            <a:r>
              <a:rPr lang="en-US" altLang="ja-JP" sz="2000" b="1" dirty="0">
                <a:solidFill>
                  <a:srgbClr val="FF0000"/>
                </a:solidFill>
              </a:rPr>
              <a:t>Normal strain</a:t>
            </a:r>
            <a:r>
              <a:rPr lang="ja-JP" altLang="en-US" sz="2000" b="1" dirty="0">
                <a:solidFill>
                  <a:srgbClr val="FF0000"/>
                </a:solidFill>
              </a:rPr>
              <a:t>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97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可視化（変位）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「変位」を選択（ダブルクリック）すると，最大変位</a:t>
            </a:r>
            <a:r>
              <a:rPr lang="en-US" altLang="ja-JP" sz="1800" b="1" dirty="0">
                <a:solidFill>
                  <a:srgbClr val="FF0000"/>
                </a:solidFill>
              </a:rPr>
              <a:t>0.001453mm</a:t>
            </a:r>
            <a:r>
              <a:rPr lang="ja-JP" altLang="en-US" sz="1800" b="1" dirty="0">
                <a:solidFill>
                  <a:srgbClr val="FF0000"/>
                </a:solidFill>
              </a:rPr>
              <a:t>と表示される．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8" y="1072593"/>
            <a:ext cx="8995574" cy="4804679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323528" y="4384982"/>
            <a:ext cx="792088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AF8981-E038-4178-B375-1AACC7867A9B}"/>
                  </a:ext>
                </a:extLst>
              </p:cNvPr>
              <p:cNvSpPr txBox="1"/>
              <p:nvPr/>
            </p:nvSpPr>
            <p:spPr>
              <a:xfrm>
                <a:off x="4932040" y="2153063"/>
                <a:ext cx="2233161" cy="701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AF8981-E038-4178-B375-1AACC7867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153063"/>
                <a:ext cx="2233161" cy="70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29FDE51-0D97-4603-AC6E-C0769648C5B2}"/>
                  </a:ext>
                </a:extLst>
              </p:cNvPr>
              <p:cNvSpPr txBox="1"/>
              <p:nvPr/>
            </p:nvSpPr>
            <p:spPr>
              <a:xfrm>
                <a:off x="5148064" y="2981890"/>
                <a:ext cx="3528392" cy="89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𝑑𝐿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𝐹𝐿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den>
                    </m:f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100∗0.1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0.01∗0.01∗68.9∗10^6</m:t>
                        </m:r>
                      </m:den>
                    </m:f>
                  </m:oMath>
                </a14:m>
                <a:endParaRPr lang="en-US" altLang="ja-JP" dirty="0"/>
              </a:p>
              <a:p>
                <a:r>
                  <a:rPr kumimoji="1" lang="en-US" altLang="ja-JP" dirty="0"/>
                  <a:t>      =0.0014513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29FDE51-0D97-4603-AC6E-C0769648C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981890"/>
                <a:ext cx="3528392" cy="894219"/>
              </a:xfrm>
              <a:prstGeom prst="rect">
                <a:avLst/>
              </a:prstGeom>
              <a:blipFill>
                <a:blip r:embed="rId4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14">
            <a:extLst>
              <a:ext uri="{FF2B5EF4-FFF2-40B4-BE49-F238E27FC236}">
                <a16:creationId xmlns:a16="http://schemas.microsoft.com/office/drawing/2014/main" id="{0E348B81-4D9A-4E48-B1D5-241A9A36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3934943"/>
            <a:ext cx="3456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必ず，理論値と比較，検証する．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32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可視化（変位）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「実寸」を選択すると，デフォルメ表示（</a:t>
            </a:r>
            <a:r>
              <a:rPr lang="en-US" altLang="ja-JP" sz="1800" b="1" dirty="0">
                <a:solidFill>
                  <a:srgbClr val="FF0000"/>
                </a:solidFill>
              </a:rPr>
              <a:t>5x</a:t>
            </a:r>
            <a:r>
              <a:rPr lang="ja-JP" altLang="en-US" sz="1800" b="1" dirty="0">
                <a:solidFill>
                  <a:srgbClr val="FF0000"/>
                </a:solidFill>
              </a:rPr>
              <a:t>倍表示）が解除され実寸で表示される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04642"/>
            <a:ext cx="5600476" cy="48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69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可視化（応力）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79512" y="6167710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「応力</a:t>
            </a:r>
            <a:r>
              <a:rPr lang="en-US" altLang="ja-JP" sz="1800" b="1" dirty="0">
                <a:solidFill>
                  <a:srgbClr val="FF0000"/>
                </a:solidFill>
              </a:rPr>
              <a:t>ZZ</a:t>
            </a:r>
            <a:r>
              <a:rPr lang="ja-JP" altLang="en-US" sz="1800" b="1" dirty="0">
                <a:solidFill>
                  <a:srgbClr val="FF0000"/>
                </a:solidFill>
              </a:rPr>
              <a:t>」を選択すると，</a:t>
            </a:r>
            <a:r>
              <a:rPr lang="en-US" altLang="ja-JP" sz="1800" b="1" dirty="0">
                <a:solidFill>
                  <a:srgbClr val="FF0000"/>
                </a:solidFill>
              </a:rPr>
              <a:t>Z</a:t>
            </a:r>
            <a:r>
              <a:rPr lang="ja-JP" altLang="en-US" sz="1800" b="1" dirty="0">
                <a:solidFill>
                  <a:srgbClr val="FF0000"/>
                </a:solidFill>
              </a:rPr>
              <a:t>方向の応力が示される．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73040"/>
            <a:ext cx="8994736" cy="4804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355976" y="2276872"/>
                <a:ext cx="4176464" cy="524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0.01∗0.01</m:t>
                        </m:r>
                      </m:den>
                    </m:f>
                  </m:oMath>
                </a14:m>
                <a:r>
                  <a:rPr kumimoji="1" lang="en-US" altLang="ja-JP" dirty="0"/>
                  <a:t>=1.0*10^6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76872"/>
                <a:ext cx="4176464" cy="524887"/>
              </a:xfrm>
              <a:prstGeom prst="rect">
                <a:avLst/>
              </a:prstGeom>
              <a:blipFill>
                <a:blip r:embed="rId3"/>
                <a:stretch>
                  <a:fillRect t="-4651" b="-186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14"/>
          <p:cNvSpPr txBox="1">
            <a:spLocks noChangeArrowheads="1"/>
          </p:cNvSpPr>
          <p:nvPr/>
        </p:nvSpPr>
        <p:spPr bwMode="auto">
          <a:xfrm>
            <a:off x="4639558" y="2892142"/>
            <a:ext cx="409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必ず，理論値と比較，検証する．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35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可視化（応力）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t="61030" r="82970"/>
          <a:stretch/>
        </p:blipFill>
        <p:spPr>
          <a:xfrm>
            <a:off x="323527" y="1380773"/>
            <a:ext cx="2736305" cy="3344371"/>
          </a:xfrm>
          <a:prstGeom prst="rect">
            <a:avLst/>
          </a:prstGeom>
        </p:spPr>
      </p:pic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784453"/>
              </p:ext>
            </p:extLst>
          </p:nvPr>
        </p:nvGraphicFramePr>
        <p:xfrm>
          <a:off x="3275856" y="1704880"/>
          <a:ext cx="2160240" cy="21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" name="Equation" r:id="rId4" imgW="799920" imgH="787320" progId="Equation.DSMT4">
                  <p:embed/>
                </p:oleObj>
              </mc:Choice>
              <mc:Fallback>
                <p:oleObj name="Equation" r:id="rId4" imgW="7999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1704880"/>
                        <a:ext cx="2160240" cy="212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4"/>
          <p:cNvSpPr txBox="1">
            <a:spLocks noChangeArrowheads="1"/>
          </p:cNvSpPr>
          <p:nvPr/>
        </p:nvSpPr>
        <p:spPr bwMode="auto">
          <a:xfrm>
            <a:off x="3275856" y="1251371"/>
            <a:ext cx="54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応力テンソル＝流体で学んだものと同じ．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218607" y="2964950"/>
            <a:ext cx="2497409" cy="432048"/>
          </a:xfrm>
          <a:prstGeom prst="straightConnector1">
            <a:avLst/>
          </a:prstGeom>
          <a:ln w="19050">
            <a:solidFill>
              <a:srgbClr val="FF0000">
                <a:alpha val="50196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1919140" y="2738007"/>
            <a:ext cx="3012900" cy="270708"/>
          </a:xfrm>
          <a:prstGeom prst="straightConnector1">
            <a:avLst/>
          </a:prstGeom>
          <a:ln w="19050">
            <a:solidFill>
              <a:srgbClr val="FF0000">
                <a:alpha val="50196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1960861" y="2498642"/>
            <a:ext cx="2107083" cy="233154"/>
          </a:xfrm>
          <a:prstGeom prst="straightConnector1">
            <a:avLst/>
          </a:prstGeom>
          <a:ln w="19050">
            <a:solidFill>
              <a:srgbClr val="FF0000">
                <a:alpha val="50196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1919140" y="2224493"/>
            <a:ext cx="2868884" cy="34784"/>
          </a:xfrm>
          <a:prstGeom prst="straightConnector1">
            <a:avLst/>
          </a:prstGeom>
          <a:ln w="19050">
            <a:solidFill>
              <a:srgbClr val="FF0000">
                <a:alpha val="50196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919140" y="1989477"/>
            <a:ext cx="2272840" cy="117508"/>
          </a:xfrm>
          <a:prstGeom prst="straightConnector1">
            <a:avLst/>
          </a:prstGeom>
          <a:ln w="19050">
            <a:solidFill>
              <a:srgbClr val="FF0000">
                <a:alpha val="50196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957412" y="1750889"/>
            <a:ext cx="1606476" cy="178436"/>
          </a:xfrm>
          <a:prstGeom prst="straightConnector1">
            <a:avLst/>
          </a:prstGeom>
          <a:ln w="19050">
            <a:solidFill>
              <a:srgbClr val="FF0000">
                <a:alpha val="50196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516258"/>
              </p:ext>
            </p:extLst>
          </p:nvPr>
        </p:nvGraphicFramePr>
        <p:xfrm>
          <a:off x="3457114" y="4556707"/>
          <a:ext cx="1221660" cy="138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" name="Equation" r:id="rId6" imgW="583920" imgH="660240" progId="Equation.DSMT4">
                  <p:embed/>
                </p:oleObj>
              </mc:Choice>
              <mc:Fallback>
                <p:oleObj name="Equation" r:id="rId6" imgW="583920" imgH="66024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7114" y="4556707"/>
                        <a:ext cx="1221660" cy="1381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3275856" y="4088879"/>
            <a:ext cx="540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ここでは，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3275856" y="6165304"/>
            <a:ext cx="4032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せん断に</a:t>
            </a:r>
            <a:r>
              <a:rPr lang="en-US" altLang="ja-JP" sz="1800" b="1" dirty="0">
                <a:solidFill>
                  <a:srgbClr val="FF0000"/>
                </a:solidFill>
              </a:rPr>
              <a:t>τ</a:t>
            </a:r>
            <a:r>
              <a:rPr lang="ja-JP" altLang="en-US" sz="1800" b="1" dirty="0">
                <a:solidFill>
                  <a:srgbClr val="FF0000"/>
                </a:solidFill>
              </a:rPr>
              <a:t>を使って区別している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4" name="直方体 3">
            <a:extLst>
              <a:ext uri="{FF2B5EF4-FFF2-40B4-BE49-F238E27FC236}">
                <a16:creationId xmlns:a16="http://schemas.microsoft.com/office/drawing/2014/main" id="{6F50A263-E3CF-442E-AA81-D2A8C905DB43}"/>
              </a:ext>
            </a:extLst>
          </p:cNvPr>
          <p:cNvSpPr/>
          <p:nvPr/>
        </p:nvSpPr>
        <p:spPr>
          <a:xfrm>
            <a:off x="5906280" y="2964950"/>
            <a:ext cx="2088231" cy="1976218"/>
          </a:xfrm>
          <a:prstGeom prst="cube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8F151BC-A0FB-4359-A46B-343DCE20DBED}"/>
              </a:ext>
            </a:extLst>
          </p:cNvPr>
          <p:cNvCxnSpPr/>
          <p:nvPr/>
        </p:nvCxnSpPr>
        <p:spPr>
          <a:xfrm flipV="1">
            <a:off x="6400956" y="2234432"/>
            <a:ext cx="0" cy="740457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9338ADE-73FF-4845-940D-BF206E8FA7F4}"/>
              </a:ext>
            </a:extLst>
          </p:cNvPr>
          <p:cNvCxnSpPr/>
          <p:nvPr/>
        </p:nvCxnSpPr>
        <p:spPr>
          <a:xfrm>
            <a:off x="6400956" y="2994767"/>
            <a:ext cx="0" cy="14001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D88DA45-83BE-4E7E-AA08-C0AF1CEC024B}"/>
              </a:ext>
            </a:extLst>
          </p:cNvPr>
          <p:cNvCxnSpPr>
            <a:cxnSpLocks/>
          </p:cNvCxnSpPr>
          <p:nvPr/>
        </p:nvCxnSpPr>
        <p:spPr>
          <a:xfrm rot="5400000" flipV="1">
            <a:off x="8364740" y="4077133"/>
            <a:ext cx="0" cy="740457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052E8A9-CD6A-4BA7-946F-946AE2BCDE20}"/>
              </a:ext>
            </a:extLst>
          </p:cNvPr>
          <p:cNvCxnSpPr>
            <a:cxnSpLocks/>
          </p:cNvCxnSpPr>
          <p:nvPr/>
        </p:nvCxnSpPr>
        <p:spPr>
          <a:xfrm flipH="1">
            <a:off x="5416311" y="4941169"/>
            <a:ext cx="481200" cy="501898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0DFE11C-CDC5-457C-AF7C-CB2E795E579D}"/>
              </a:ext>
            </a:extLst>
          </p:cNvPr>
          <p:cNvCxnSpPr>
            <a:cxnSpLocks/>
          </p:cNvCxnSpPr>
          <p:nvPr/>
        </p:nvCxnSpPr>
        <p:spPr>
          <a:xfrm flipH="1">
            <a:off x="6400956" y="4447361"/>
            <a:ext cx="1515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4EF4ECF-8ACA-4507-9B6A-1D72C7E65CA6}"/>
              </a:ext>
            </a:extLst>
          </p:cNvPr>
          <p:cNvCxnSpPr>
            <a:cxnSpLocks/>
          </p:cNvCxnSpPr>
          <p:nvPr/>
        </p:nvCxnSpPr>
        <p:spPr>
          <a:xfrm flipH="1">
            <a:off x="5897511" y="4454555"/>
            <a:ext cx="503445" cy="4866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オブジェクト 28">
            <a:extLst>
              <a:ext uri="{FF2B5EF4-FFF2-40B4-BE49-F238E27FC236}">
                <a16:creationId xmlns:a16="http://schemas.microsoft.com/office/drawing/2014/main" id="{8FA368F8-8A20-4500-A8EE-D50D08DA6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27461"/>
              </p:ext>
            </p:extLst>
          </p:nvPr>
        </p:nvGraphicFramePr>
        <p:xfrm>
          <a:off x="6229506" y="1777503"/>
          <a:ext cx="286704" cy="28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" name="Equation" r:id="rId8" imgW="126720" imgH="126720" progId="Equation.DSMT4">
                  <p:embed/>
                </p:oleObj>
              </mc:Choice>
              <mc:Fallback>
                <p:oleObj name="Equation" r:id="rId8" imgW="126720" imgH="12672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29506" y="1777503"/>
                        <a:ext cx="286704" cy="28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>
            <a:extLst>
              <a:ext uri="{FF2B5EF4-FFF2-40B4-BE49-F238E27FC236}">
                <a16:creationId xmlns:a16="http://schemas.microsoft.com/office/drawing/2014/main" id="{CE1EDDDA-B9B1-4182-8658-942D6BC8B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722068"/>
              </p:ext>
            </p:extLst>
          </p:nvPr>
        </p:nvGraphicFramePr>
        <p:xfrm>
          <a:off x="5508625" y="5481638"/>
          <a:ext cx="335193" cy="369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29" name="オブジェクト 28">
                        <a:extLst>
                          <a:ext uri="{FF2B5EF4-FFF2-40B4-BE49-F238E27FC236}">
                            <a16:creationId xmlns:a16="http://schemas.microsoft.com/office/drawing/2014/main" id="{8FA368F8-8A20-4500-A8EE-D50D08DA6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08625" y="5481638"/>
                        <a:ext cx="335193" cy="369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オブジェクト 30">
            <a:extLst>
              <a:ext uri="{FF2B5EF4-FFF2-40B4-BE49-F238E27FC236}">
                <a16:creationId xmlns:a16="http://schemas.microsoft.com/office/drawing/2014/main" id="{B53B2029-7244-4DE9-ACCB-89366ED30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173761"/>
              </p:ext>
            </p:extLst>
          </p:nvPr>
        </p:nvGraphicFramePr>
        <p:xfrm>
          <a:off x="8489900" y="4583114"/>
          <a:ext cx="303263" cy="35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" name="Equation" r:id="rId12" imgW="139680" imgH="164880" progId="Equation.DSMT4">
                  <p:embed/>
                </p:oleObj>
              </mc:Choice>
              <mc:Fallback>
                <p:oleObj name="Equation" r:id="rId12" imgW="139680" imgH="164880" progId="Equation.DSMT4">
                  <p:embed/>
                  <p:pic>
                    <p:nvPicPr>
                      <p:cNvPr id="30" name="オブジェクト 29">
                        <a:extLst>
                          <a:ext uri="{FF2B5EF4-FFF2-40B4-BE49-F238E27FC236}">
                            <a16:creationId xmlns:a16="http://schemas.microsoft.com/office/drawing/2014/main" id="{CE1EDDDA-B9B1-4182-8658-942D6BC8B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89900" y="4583114"/>
                        <a:ext cx="303263" cy="358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DCFDE24-DC1D-4218-97D6-E8B4334164ED}"/>
              </a:ext>
            </a:extLst>
          </p:cNvPr>
          <p:cNvCxnSpPr>
            <a:cxnSpLocks/>
          </p:cNvCxnSpPr>
          <p:nvPr/>
        </p:nvCxnSpPr>
        <p:spPr>
          <a:xfrm flipV="1">
            <a:off x="6950395" y="2731796"/>
            <a:ext cx="0" cy="432545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AF58128C-D5A3-4EA9-87D0-3F9946D43B0B}"/>
              </a:ext>
            </a:extLst>
          </p:cNvPr>
          <p:cNvCxnSpPr>
            <a:cxnSpLocks/>
          </p:cNvCxnSpPr>
          <p:nvPr/>
        </p:nvCxnSpPr>
        <p:spPr>
          <a:xfrm>
            <a:off x="6940456" y="3158972"/>
            <a:ext cx="405986" cy="6102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AC7C19DC-CFA4-4C09-8025-68D6FD7581DC}"/>
              </a:ext>
            </a:extLst>
          </p:cNvPr>
          <p:cNvCxnSpPr>
            <a:cxnSpLocks/>
          </p:cNvCxnSpPr>
          <p:nvPr/>
        </p:nvCxnSpPr>
        <p:spPr>
          <a:xfrm flipH="1">
            <a:off x="6758609" y="3160435"/>
            <a:ext cx="181847" cy="198991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オブジェクト 38">
            <a:extLst>
              <a:ext uri="{FF2B5EF4-FFF2-40B4-BE49-F238E27FC236}">
                <a16:creationId xmlns:a16="http://schemas.microsoft.com/office/drawing/2014/main" id="{5F53E14E-D0A2-4DDA-A9F6-0E080A11D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117546"/>
              </p:ext>
            </p:extLst>
          </p:nvPr>
        </p:nvGraphicFramePr>
        <p:xfrm>
          <a:off x="6824664" y="2348101"/>
          <a:ext cx="358476" cy="43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" name="Equation" r:id="rId14" imgW="190440" imgH="228600" progId="Equation.DSMT4">
                  <p:embed/>
                </p:oleObj>
              </mc:Choice>
              <mc:Fallback>
                <p:oleObj name="Equation" r:id="rId14" imgW="190440" imgH="228600" progId="Equation.DSMT4">
                  <p:embed/>
                  <p:pic>
                    <p:nvPicPr>
                      <p:cNvPr id="29" name="オブジェクト 28">
                        <a:extLst>
                          <a:ext uri="{FF2B5EF4-FFF2-40B4-BE49-F238E27FC236}">
                            <a16:creationId xmlns:a16="http://schemas.microsoft.com/office/drawing/2014/main" id="{8FA368F8-8A20-4500-A8EE-D50D08DA6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24664" y="2348101"/>
                        <a:ext cx="358476" cy="432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オブジェクト 39">
            <a:extLst>
              <a:ext uri="{FF2B5EF4-FFF2-40B4-BE49-F238E27FC236}">
                <a16:creationId xmlns:a16="http://schemas.microsoft.com/office/drawing/2014/main" id="{FEFAB5FA-07FA-480C-9814-D0EC2913E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855944"/>
              </p:ext>
            </p:extLst>
          </p:nvPr>
        </p:nvGraphicFramePr>
        <p:xfrm>
          <a:off x="7346950" y="2896842"/>
          <a:ext cx="3825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" name="Equation" r:id="rId16" imgW="203040" imgH="241200" progId="Equation.DSMT4">
                  <p:embed/>
                </p:oleObj>
              </mc:Choice>
              <mc:Fallback>
                <p:oleObj name="Equation" r:id="rId16" imgW="203040" imgH="241200" progId="Equation.DSMT4">
                  <p:embed/>
                  <p:pic>
                    <p:nvPicPr>
                      <p:cNvPr id="39" name="オブジェクト 38">
                        <a:extLst>
                          <a:ext uri="{FF2B5EF4-FFF2-40B4-BE49-F238E27FC236}">
                            <a16:creationId xmlns:a16="http://schemas.microsoft.com/office/drawing/2014/main" id="{5F53E14E-D0A2-4DDA-A9F6-0E080A11D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46950" y="2896842"/>
                        <a:ext cx="382588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>
            <a:extLst>
              <a:ext uri="{FF2B5EF4-FFF2-40B4-BE49-F238E27FC236}">
                <a16:creationId xmlns:a16="http://schemas.microsoft.com/office/drawing/2014/main" id="{B0532ECC-59E4-4251-A982-239239A42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564259"/>
              </p:ext>
            </p:extLst>
          </p:nvPr>
        </p:nvGraphicFramePr>
        <p:xfrm>
          <a:off x="6375400" y="3019425"/>
          <a:ext cx="3571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" name="Equation" r:id="rId18" imgW="190440" imgH="228600" progId="Equation.DSMT4">
                  <p:embed/>
                </p:oleObj>
              </mc:Choice>
              <mc:Fallback>
                <p:oleObj name="Equation" r:id="rId18" imgW="190440" imgH="228600" progId="Equation.DSMT4">
                  <p:embed/>
                  <p:pic>
                    <p:nvPicPr>
                      <p:cNvPr id="40" name="オブジェクト 39">
                        <a:extLst>
                          <a:ext uri="{FF2B5EF4-FFF2-40B4-BE49-F238E27FC236}">
                            <a16:creationId xmlns:a16="http://schemas.microsoft.com/office/drawing/2014/main" id="{FEFAB5FA-07FA-480C-9814-D0EC2913E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75400" y="3019425"/>
                        <a:ext cx="35718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4AF7526-3E9A-4399-9DFA-7A5BAEBF088F}"/>
              </a:ext>
            </a:extLst>
          </p:cNvPr>
          <p:cNvCxnSpPr>
            <a:cxnSpLocks/>
          </p:cNvCxnSpPr>
          <p:nvPr/>
        </p:nvCxnSpPr>
        <p:spPr>
          <a:xfrm flipV="1">
            <a:off x="7791518" y="3935896"/>
            <a:ext cx="497717" cy="10985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42463DD8-6B72-460E-8FC0-76A028FD8901}"/>
              </a:ext>
            </a:extLst>
          </p:cNvPr>
          <p:cNvCxnSpPr>
            <a:cxnSpLocks/>
          </p:cNvCxnSpPr>
          <p:nvPr/>
        </p:nvCxnSpPr>
        <p:spPr>
          <a:xfrm flipV="1">
            <a:off x="7801457" y="3513290"/>
            <a:ext cx="0" cy="432545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60867B8-00D2-42C5-B782-6EEC2D3CE295}"/>
              </a:ext>
            </a:extLst>
          </p:cNvPr>
          <p:cNvCxnSpPr>
            <a:cxnSpLocks/>
          </p:cNvCxnSpPr>
          <p:nvPr/>
        </p:nvCxnSpPr>
        <p:spPr>
          <a:xfrm flipH="1">
            <a:off x="7616091" y="3945835"/>
            <a:ext cx="181847" cy="198991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オブジェクト 45">
            <a:extLst>
              <a:ext uri="{FF2B5EF4-FFF2-40B4-BE49-F238E27FC236}">
                <a16:creationId xmlns:a16="http://schemas.microsoft.com/office/drawing/2014/main" id="{7515388D-D59B-4849-A2F2-2F1D68A3E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66577"/>
              </p:ext>
            </p:extLst>
          </p:nvPr>
        </p:nvGraphicFramePr>
        <p:xfrm>
          <a:off x="8451850" y="3635375"/>
          <a:ext cx="384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" name="Equation" r:id="rId20" imgW="203040" imgH="241200" progId="Equation.DSMT4">
                  <p:embed/>
                </p:oleObj>
              </mc:Choice>
              <mc:Fallback>
                <p:oleObj name="Equation" r:id="rId20" imgW="203040" imgH="241200" progId="Equation.DSMT4">
                  <p:embed/>
                  <p:pic>
                    <p:nvPicPr>
                      <p:cNvPr id="39" name="オブジェクト 38">
                        <a:extLst>
                          <a:ext uri="{FF2B5EF4-FFF2-40B4-BE49-F238E27FC236}">
                            <a16:creationId xmlns:a16="http://schemas.microsoft.com/office/drawing/2014/main" id="{5F53E14E-D0A2-4DDA-A9F6-0E080A11D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451850" y="3635375"/>
                        <a:ext cx="3841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オブジェクト 47">
            <a:extLst>
              <a:ext uri="{FF2B5EF4-FFF2-40B4-BE49-F238E27FC236}">
                <a16:creationId xmlns:a16="http://schemas.microsoft.com/office/drawing/2014/main" id="{2B93C843-A626-4876-AA03-F1B2225EB6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41197"/>
              </p:ext>
            </p:extLst>
          </p:nvPr>
        </p:nvGraphicFramePr>
        <p:xfrm>
          <a:off x="7655549" y="3104970"/>
          <a:ext cx="3825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" name="Equation" r:id="rId22" imgW="203040" imgH="241200" progId="Equation.DSMT4">
                  <p:embed/>
                </p:oleObj>
              </mc:Choice>
              <mc:Fallback>
                <p:oleObj name="Equation" r:id="rId22" imgW="203040" imgH="241200" progId="Equation.DSMT4">
                  <p:embed/>
                  <p:pic>
                    <p:nvPicPr>
                      <p:cNvPr id="40" name="オブジェクト 39">
                        <a:extLst>
                          <a:ext uri="{FF2B5EF4-FFF2-40B4-BE49-F238E27FC236}">
                            <a16:creationId xmlns:a16="http://schemas.microsoft.com/office/drawing/2014/main" id="{FEFAB5FA-07FA-480C-9814-D0EC2913E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655549" y="3104970"/>
                        <a:ext cx="382588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0B180AD-92F9-4A11-A2A2-FF962FCE802E}"/>
              </a:ext>
            </a:extLst>
          </p:cNvPr>
          <p:cNvCxnSpPr>
            <a:cxnSpLocks/>
          </p:cNvCxnSpPr>
          <p:nvPr/>
        </p:nvCxnSpPr>
        <p:spPr>
          <a:xfrm flipV="1">
            <a:off x="6746957" y="4144826"/>
            <a:ext cx="497717" cy="10985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950078B-5177-47D3-BF09-B337291BCA48}"/>
              </a:ext>
            </a:extLst>
          </p:cNvPr>
          <p:cNvCxnSpPr>
            <a:cxnSpLocks/>
          </p:cNvCxnSpPr>
          <p:nvPr/>
        </p:nvCxnSpPr>
        <p:spPr>
          <a:xfrm flipV="1">
            <a:off x="6742527" y="3723266"/>
            <a:ext cx="0" cy="432545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B50029D7-1B61-4924-8D3E-79BB9684ED54}"/>
              </a:ext>
            </a:extLst>
          </p:cNvPr>
          <p:cNvCxnSpPr>
            <a:cxnSpLocks/>
          </p:cNvCxnSpPr>
          <p:nvPr/>
        </p:nvCxnSpPr>
        <p:spPr>
          <a:xfrm flipH="1">
            <a:off x="6553994" y="4153707"/>
            <a:ext cx="181847" cy="198991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オブジェクト 51">
            <a:extLst>
              <a:ext uri="{FF2B5EF4-FFF2-40B4-BE49-F238E27FC236}">
                <a16:creationId xmlns:a16="http://schemas.microsoft.com/office/drawing/2014/main" id="{F3A36E07-1DA0-4736-B20B-47CDDA1ED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106850"/>
              </p:ext>
            </p:extLst>
          </p:nvPr>
        </p:nvGraphicFramePr>
        <p:xfrm>
          <a:off x="6409725" y="4437703"/>
          <a:ext cx="358476" cy="43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" name="Equation" r:id="rId24" imgW="190440" imgH="228600" progId="Equation.DSMT4">
                  <p:embed/>
                </p:oleObj>
              </mc:Choice>
              <mc:Fallback>
                <p:oleObj name="Equation" r:id="rId24" imgW="190440" imgH="228600" progId="Equation.DSMT4">
                  <p:embed/>
                  <p:pic>
                    <p:nvPicPr>
                      <p:cNvPr id="39" name="オブジェクト 38">
                        <a:extLst>
                          <a:ext uri="{FF2B5EF4-FFF2-40B4-BE49-F238E27FC236}">
                            <a16:creationId xmlns:a16="http://schemas.microsoft.com/office/drawing/2014/main" id="{5F53E14E-D0A2-4DDA-A9F6-0E080A11D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09725" y="4437703"/>
                        <a:ext cx="358476" cy="432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2">
            <a:extLst>
              <a:ext uri="{FF2B5EF4-FFF2-40B4-BE49-F238E27FC236}">
                <a16:creationId xmlns:a16="http://schemas.microsoft.com/office/drawing/2014/main" id="{A873434E-7F06-437A-94C6-084A699DD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213881"/>
              </p:ext>
            </p:extLst>
          </p:nvPr>
        </p:nvGraphicFramePr>
        <p:xfrm>
          <a:off x="6292850" y="3455988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41" name="オブジェクト 40">
                        <a:extLst>
                          <a:ext uri="{FF2B5EF4-FFF2-40B4-BE49-F238E27FC236}">
                            <a16:creationId xmlns:a16="http://schemas.microsoft.com/office/drawing/2014/main" id="{B0532ECC-59E4-4251-A982-239239A42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292850" y="3455988"/>
                        <a:ext cx="381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オブジェクト 53">
            <a:extLst>
              <a:ext uri="{FF2B5EF4-FFF2-40B4-BE49-F238E27FC236}">
                <a16:creationId xmlns:a16="http://schemas.microsoft.com/office/drawing/2014/main" id="{C965FA3B-45D6-41FF-9578-25A44581C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02252"/>
              </p:ext>
            </p:extLst>
          </p:nvPr>
        </p:nvGraphicFramePr>
        <p:xfrm>
          <a:off x="7021513" y="3656013"/>
          <a:ext cx="3810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" name="Equation" r:id="rId28" imgW="203040" imgH="241200" progId="Equation.DSMT4">
                  <p:embed/>
                </p:oleObj>
              </mc:Choice>
              <mc:Fallback>
                <p:oleObj name="Equation" r:id="rId28" imgW="203040" imgH="241200" progId="Equation.DSMT4">
                  <p:embed/>
                  <p:pic>
                    <p:nvPicPr>
                      <p:cNvPr id="53" name="オブジェクト 52">
                        <a:extLst>
                          <a:ext uri="{FF2B5EF4-FFF2-40B4-BE49-F238E27FC236}">
                            <a16:creationId xmlns:a16="http://schemas.microsoft.com/office/drawing/2014/main" id="{A873434E-7F06-437A-94C6-084A699DD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021513" y="3656013"/>
                        <a:ext cx="3810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オブジェクト 54">
            <a:extLst>
              <a:ext uri="{FF2B5EF4-FFF2-40B4-BE49-F238E27FC236}">
                <a16:creationId xmlns:a16="http://schemas.microsoft.com/office/drawing/2014/main" id="{E1BE927B-6121-464F-A43F-4CD87D151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556782"/>
              </p:ext>
            </p:extLst>
          </p:nvPr>
        </p:nvGraphicFramePr>
        <p:xfrm>
          <a:off x="7529800" y="4093342"/>
          <a:ext cx="3810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" name="Equation" r:id="rId30" imgW="203040" imgH="241200" progId="Equation.DSMT4">
                  <p:embed/>
                </p:oleObj>
              </mc:Choice>
              <mc:Fallback>
                <p:oleObj name="Equation" r:id="rId30" imgW="203040" imgH="241200" progId="Equation.DSMT4">
                  <p:embed/>
                  <p:pic>
                    <p:nvPicPr>
                      <p:cNvPr id="54" name="オブジェクト 53">
                        <a:extLst>
                          <a:ext uri="{FF2B5EF4-FFF2-40B4-BE49-F238E27FC236}">
                            <a16:creationId xmlns:a16="http://schemas.microsoft.com/office/drawing/2014/main" id="{C965FA3B-45D6-41FF-9578-25A44581C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529800" y="4093342"/>
                        <a:ext cx="3810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14">
            <a:extLst>
              <a:ext uri="{FF2B5EF4-FFF2-40B4-BE49-F238E27FC236}">
                <a16:creationId xmlns:a16="http://schemas.microsoft.com/office/drawing/2014/main" id="{5C05E336-6B4C-4F13-BC17-5C7A36F4A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1962169"/>
            <a:ext cx="1364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垂直応力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56" name="Text Box 114">
            <a:extLst>
              <a:ext uri="{FF2B5EF4-FFF2-40B4-BE49-F238E27FC236}">
                <a16:creationId xmlns:a16="http://schemas.microsoft.com/office/drawing/2014/main" id="{74907B4C-6448-4A51-82D3-DF785F25B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737" y="2379463"/>
            <a:ext cx="1364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せん断力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126B733-EB92-4B99-BBD2-93B30A69654E}"/>
              </a:ext>
            </a:extLst>
          </p:cNvPr>
          <p:cNvCxnSpPr>
            <a:cxnSpLocks/>
          </p:cNvCxnSpPr>
          <p:nvPr/>
        </p:nvCxnSpPr>
        <p:spPr>
          <a:xfrm flipH="1">
            <a:off x="6940456" y="2288136"/>
            <a:ext cx="202993" cy="148599"/>
          </a:xfrm>
          <a:prstGeom prst="straightConnector1">
            <a:avLst/>
          </a:prstGeom>
          <a:ln w="19050">
            <a:solidFill>
              <a:srgbClr val="FF0000">
                <a:alpha val="50196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19A45855-CAAD-4DFF-92EA-A1197E5A8793}"/>
              </a:ext>
            </a:extLst>
          </p:cNvPr>
          <p:cNvCxnSpPr>
            <a:cxnSpLocks/>
          </p:cNvCxnSpPr>
          <p:nvPr/>
        </p:nvCxnSpPr>
        <p:spPr>
          <a:xfrm flipH="1">
            <a:off x="7569616" y="2692271"/>
            <a:ext cx="228322" cy="351923"/>
          </a:xfrm>
          <a:prstGeom prst="straightConnector1">
            <a:avLst/>
          </a:prstGeom>
          <a:ln w="19050">
            <a:solidFill>
              <a:srgbClr val="FF0000">
                <a:alpha val="50196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114">
            <a:extLst>
              <a:ext uri="{FF2B5EF4-FFF2-40B4-BE49-F238E27FC236}">
                <a16:creationId xmlns:a16="http://schemas.microsoft.com/office/drawing/2014/main" id="{403E6868-04B6-4991-837C-E433BD821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556525"/>
            <a:ext cx="24643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1800" b="1" dirty="0">
                <a:solidFill>
                  <a:srgbClr val="0070C0"/>
                </a:solidFill>
              </a:rPr>
              <a:t>Inventor </a:t>
            </a:r>
            <a:r>
              <a:rPr lang="ja-JP" altLang="en-US" sz="1800" b="1" dirty="0">
                <a:solidFill>
                  <a:srgbClr val="0070C0"/>
                </a:solidFill>
              </a:rPr>
              <a:t>の表現では，</a:t>
            </a:r>
            <a:endParaRPr lang="en-US" altLang="ja-JP" sz="1800" b="1" dirty="0">
              <a:solidFill>
                <a:srgbClr val="0070C0"/>
              </a:solidFill>
            </a:endParaRPr>
          </a:p>
        </p:txBody>
      </p:sp>
      <p:sp>
        <p:nvSpPr>
          <p:cNvPr id="60" name="Text Box 114">
            <a:extLst>
              <a:ext uri="{FF2B5EF4-FFF2-40B4-BE49-F238E27FC236}">
                <a16:creationId xmlns:a16="http://schemas.microsoft.com/office/drawing/2014/main" id="{E6D09B7B-F4A0-4C3B-B406-73A00F3DA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091" y="1961264"/>
            <a:ext cx="1435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>
                <a:solidFill>
                  <a:srgbClr val="0070C0"/>
                </a:solidFill>
              </a:rPr>
              <a:t>＝応力</a:t>
            </a:r>
            <a:r>
              <a:rPr lang="en-US" altLang="ja-JP" sz="1800" b="1" dirty="0">
                <a:solidFill>
                  <a:srgbClr val="0070C0"/>
                </a:solidFill>
              </a:rPr>
              <a:t>XX</a:t>
            </a:r>
          </a:p>
        </p:txBody>
      </p:sp>
      <p:sp>
        <p:nvSpPr>
          <p:cNvPr id="61" name="Text Box 114">
            <a:extLst>
              <a:ext uri="{FF2B5EF4-FFF2-40B4-BE49-F238E27FC236}">
                <a16:creationId xmlns:a16="http://schemas.microsoft.com/office/drawing/2014/main" id="{845A4628-9015-448A-AE4E-FC156C8F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031" y="2658254"/>
            <a:ext cx="1252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>
                <a:solidFill>
                  <a:srgbClr val="0070C0"/>
                </a:solidFill>
              </a:rPr>
              <a:t>＝応力</a:t>
            </a:r>
            <a:r>
              <a:rPr lang="en-US" altLang="ja-JP" sz="1800" b="1" dirty="0">
                <a:solidFill>
                  <a:srgbClr val="0070C0"/>
                </a:solidFill>
              </a:rPr>
              <a:t>ZY</a:t>
            </a:r>
          </a:p>
        </p:txBody>
      </p:sp>
      <p:sp>
        <p:nvSpPr>
          <p:cNvPr id="62" name="Text Box 114">
            <a:extLst>
              <a:ext uri="{FF2B5EF4-FFF2-40B4-BE49-F238E27FC236}">
                <a16:creationId xmlns:a16="http://schemas.microsoft.com/office/drawing/2014/main" id="{AF61932A-7FD2-46EF-8EAF-8908838AF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911" y="615060"/>
            <a:ext cx="3279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>
                <a:solidFill>
                  <a:srgbClr val="0070C0"/>
                </a:solidFill>
              </a:rPr>
              <a:t>＊テンソル＝</a:t>
            </a:r>
            <a:r>
              <a:rPr lang="en-US" altLang="ja-JP" sz="1800" b="1" dirty="0">
                <a:solidFill>
                  <a:srgbClr val="0070C0"/>
                </a:solidFill>
              </a:rPr>
              <a:t>3*3</a:t>
            </a:r>
            <a:r>
              <a:rPr lang="ja-JP" altLang="en-US" sz="1800" b="1" dirty="0">
                <a:solidFill>
                  <a:srgbClr val="0070C0"/>
                </a:solidFill>
              </a:rPr>
              <a:t>の対称行列．</a:t>
            </a:r>
            <a:endParaRPr lang="en-US" altLang="ja-JP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96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可視化（応力）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323528" y="1224695"/>
            <a:ext cx="84216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 err="1">
                <a:solidFill>
                  <a:srgbClr val="FF0000"/>
                </a:solidFill>
              </a:rPr>
              <a:t>．</a:t>
            </a:r>
            <a:r>
              <a:rPr lang="ja-JP" altLang="en-US" sz="2000" b="1" dirty="0">
                <a:solidFill>
                  <a:srgbClr val="FF0000"/>
                </a:solidFill>
              </a:rPr>
              <a:t>フォンミーゼスの応力（＝相当応力：材料の降伏にかかわるスカラ量）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510033"/>
              </p:ext>
            </p:extLst>
          </p:nvPr>
        </p:nvGraphicFramePr>
        <p:xfrm>
          <a:off x="294319" y="1914284"/>
          <a:ext cx="6192688" cy="132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3" imgW="4152600" imgH="888840" progId="Equation.DSMT4">
                  <p:embed/>
                </p:oleObj>
              </mc:Choice>
              <mc:Fallback>
                <p:oleObj name="Equation" r:id="rId3" imgW="4152600" imgH="888840" progId="Equation.DSMT4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319" y="1914284"/>
                        <a:ext cx="6192688" cy="132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683567" y="3585276"/>
            <a:ext cx="580343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主応力（ベクトル量）：（</a:t>
            </a:r>
            <a:r>
              <a:rPr lang="en-US" altLang="ja-JP" sz="2000" b="1" dirty="0">
                <a:solidFill>
                  <a:srgbClr val="FF0000"/>
                </a:solidFill>
              </a:rPr>
              <a:t>σ</a:t>
            </a:r>
            <a:r>
              <a:rPr lang="en-US" altLang="ja-JP" sz="1400" b="1" dirty="0">
                <a:solidFill>
                  <a:srgbClr val="FF0000"/>
                </a:solidFill>
              </a:rPr>
              <a:t>1, </a:t>
            </a:r>
            <a:r>
              <a:rPr lang="en-US" altLang="ja-JP" sz="2000" b="1" dirty="0">
                <a:solidFill>
                  <a:srgbClr val="FF0000"/>
                </a:solidFill>
              </a:rPr>
              <a:t>σ</a:t>
            </a:r>
            <a:r>
              <a:rPr lang="en-US" altLang="ja-JP" sz="1400" b="1" dirty="0">
                <a:solidFill>
                  <a:srgbClr val="FF0000"/>
                </a:solidFill>
              </a:rPr>
              <a:t>2, </a:t>
            </a:r>
            <a:r>
              <a:rPr lang="en-US" altLang="ja-JP" sz="2000" b="1" dirty="0">
                <a:solidFill>
                  <a:srgbClr val="FF0000"/>
                </a:solidFill>
              </a:rPr>
              <a:t>σ</a:t>
            </a:r>
            <a:r>
              <a:rPr lang="en-US" altLang="ja-JP" sz="1400" b="1" dirty="0">
                <a:solidFill>
                  <a:srgbClr val="FF0000"/>
                </a:solidFill>
              </a:rPr>
              <a:t>3 </a:t>
            </a:r>
            <a:r>
              <a:rPr lang="ja-JP" altLang="en-US" sz="1400" b="1" dirty="0">
                <a:solidFill>
                  <a:srgbClr val="FF0000"/>
                </a:solidFill>
              </a:rPr>
              <a:t> ）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せん断力</a:t>
            </a:r>
            <a:r>
              <a:rPr lang="en-US" altLang="ja-JP" sz="2000" b="1" dirty="0">
                <a:solidFill>
                  <a:srgbClr val="FF0000"/>
                </a:solidFill>
              </a:rPr>
              <a:t>τ</a:t>
            </a:r>
            <a:r>
              <a:rPr lang="ja-JP" altLang="en-US" sz="2000" b="1" dirty="0">
                <a:solidFill>
                  <a:srgbClr val="FF0000"/>
                </a:solidFill>
              </a:rPr>
              <a:t>が</a:t>
            </a:r>
            <a:r>
              <a:rPr lang="en-US" altLang="ja-JP" sz="2000" b="1" dirty="0">
                <a:solidFill>
                  <a:srgbClr val="FF0000"/>
                </a:solidFill>
              </a:rPr>
              <a:t>0</a:t>
            </a:r>
            <a:r>
              <a:rPr lang="ja-JP" altLang="en-US" sz="2000" b="1" dirty="0">
                <a:solidFill>
                  <a:srgbClr val="FF0000"/>
                </a:solidFill>
              </a:rPr>
              <a:t>になる座標系に回転で変換されている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/>
              <a:t>→固有値問題</a:t>
            </a:r>
            <a:endParaRPr lang="en-US" altLang="ja-JP" sz="20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993" y="1844824"/>
            <a:ext cx="2472503" cy="3552199"/>
          </a:xfrm>
          <a:prstGeom prst="rect">
            <a:avLst/>
          </a:prstGeom>
        </p:spPr>
      </p:pic>
      <p:sp>
        <p:nvSpPr>
          <p:cNvPr id="20" name="楕円 19"/>
          <p:cNvSpPr/>
          <p:nvPr/>
        </p:nvSpPr>
        <p:spPr>
          <a:xfrm>
            <a:off x="7008116" y="2071122"/>
            <a:ext cx="1514050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4A944D6F-68C4-41EF-A623-3AFB480F9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352718"/>
              </p:ext>
            </p:extLst>
          </p:nvPr>
        </p:nvGraphicFramePr>
        <p:xfrm>
          <a:off x="899592" y="5004142"/>
          <a:ext cx="1464196" cy="1279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6" imgW="812520" imgH="711000" progId="Equation.DSMT4">
                  <p:embed/>
                </p:oleObj>
              </mc:Choice>
              <mc:Fallback>
                <p:oleObj name="Equation" r:id="rId6" imgW="812520" imgH="71100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5004142"/>
                        <a:ext cx="1464196" cy="1279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C515083-E8BC-4845-B5CE-4E72C664B5AC}"/>
              </a:ext>
            </a:extLst>
          </p:cNvPr>
          <p:cNvSpPr/>
          <p:nvPr/>
        </p:nvSpPr>
        <p:spPr>
          <a:xfrm>
            <a:off x="3686641" y="6105664"/>
            <a:ext cx="512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/>
              <a:t>線形代数で学んだ行列の対角化を覚えているか？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4057575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可視化（安全率）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41817"/>
            <a:ext cx="8860890" cy="5555536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251520" y="4077072"/>
            <a:ext cx="864096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t="72827" r="34338" b="7088"/>
          <a:stretch/>
        </p:blipFill>
        <p:spPr>
          <a:xfrm>
            <a:off x="5508104" y="4941168"/>
            <a:ext cx="3312368" cy="122413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915816" y="2060848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800" dirty="0">
                <a:latin typeface="+mj-ea"/>
                <a:ea typeface="+mj-ea"/>
                <a:cs typeface="Times New Roman" panose="02020603050405020304" pitchFamily="18" charset="0"/>
              </a:rPr>
              <a:t>安全係数＝降伏応力／</a:t>
            </a:r>
            <a:r>
              <a:rPr lang="ja-JP" altLang="en-US" sz="1800" dirty="0">
                <a:latin typeface="+mj-ea"/>
                <a:ea typeface="+mj-ea"/>
                <a:cs typeface="Times New Roman" panose="02020603050405020304" pitchFamily="18" charset="0"/>
              </a:rPr>
              <a:t>ミーゼス</a:t>
            </a:r>
            <a:r>
              <a:rPr lang="ja-JP" altLang="ja-JP" sz="1800" dirty="0">
                <a:latin typeface="+mj-ea"/>
                <a:ea typeface="+mj-ea"/>
                <a:cs typeface="Times New Roman" panose="02020603050405020304" pitchFamily="18" charset="0"/>
              </a:rPr>
              <a:t>応力</a:t>
            </a:r>
            <a:endParaRPr lang="en-US" altLang="ja-JP" sz="1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ja-JP" altLang="en-US" sz="1800" dirty="0">
                <a:latin typeface="+mj-ea"/>
                <a:ea typeface="+mj-ea"/>
                <a:cs typeface="Times New Roman" panose="02020603050405020304" pitchFamily="18" charset="0"/>
              </a:rPr>
              <a:t>　　　　＝　</a:t>
            </a:r>
            <a:r>
              <a:rPr lang="en-US" altLang="ja-JP" sz="1800" dirty="0">
                <a:latin typeface="+mj-ea"/>
                <a:ea typeface="+mj-ea"/>
                <a:cs typeface="Times New Roman" panose="02020603050405020304" pitchFamily="18" charset="0"/>
              </a:rPr>
              <a:t>275 / 1 = 275 &gt; 15</a:t>
            </a:r>
          </a:p>
          <a:p>
            <a:r>
              <a:rPr lang="ja-JP" altLang="en-US" sz="1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振り切っているので</a:t>
            </a:r>
            <a:r>
              <a:rPr lang="en-US" altLang="ja-JP" sz="1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15</a:t>
            </a:r>
            <a:r>
              <a:rPr lang="ja-JP" altLang="en-US" sz="1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になっている</a:t>
            </a:r>
            <a:r>
              <a:rPr lang="en-US" altLang="ja-JP" sz="1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endParaRPr lang="ja-JP" altLang="en-US" sz="1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1763689" y="2312452"/>
            <a:ext cx="648072" cy="3045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614248" y="1893800"/>
            <a:ext cx="2167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err="1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ul</a:t>
            </a:r>
            <a:r>
              <a:rPr lang="en-US" altLang="ja-JP" sz="1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 = </a:t>
            </a:r>
            <a:r>
              <a:rPr lang="ja-JP" altLang="en-US" sz="1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単位無し</a:t>
            </a:r>
            <a:endParaRPr lang="ja-JP" altLang="en-US" sz="1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7020068" y="5234778"/>
            <a:ext cx="864096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786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課題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67544" y="155679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err="1">
                <a:solidFill>
                  <a:srgbClr val="FF0000"/>
                </a:solidFill>
                <a:latin typeface="+mj-ea"/>
                <a:ea typeface="+mj-ea"/>
              </a:rPr>
              <a:t>．</a:t>
            </a:r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拘束条件を，</a:t>
            </a:r>
            <a:r>
              <a:rPr lang="en-US" altLang="ja-JP" sz="2000" dirty="0">
                <a:solidFill>
                  <a:srgbClr val="FF0000"/>
                </a:solidFill>
                <a:latin typeface="+mj-ea"/>
                <a:ea typeface="+mj-ea"/>
              </a:rPr>
              <a:t>z=0</a:t>
            </a:r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面で</a:t>
            </a:r>
            <a:r>
              <a:rPr lang="en-US" altLang="ja-JP" sz="2000" dirty="0">
                <a:solidFill>
                  <a:srgbClr val="FF0000"/>
                </a:solidFill>
                <a:latin typeface="+mj-ea"/>
                <a:ea typeface="+mj-ea"/>
              </a:rPr>
              <a:t>x, y, z</a:t>
            </a:r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位置拘束にするとどうなる？</a:t>
            </a:r>
            <a:endParaRPr lang="en-US" altLang="ja-JP" sz="20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ja-JP" sz="20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000" dirty="0" err="1">
                <a:solidFill>
                  <a:srgbClr val="FF0000"/>
                </a:solidFill>
                <a:latin typeface="+mj-ea"/>
                <a:ea typeface="+mj-ea"/>
              </a:rPr>
              <a:t>．</a:t>
            </a:r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荷重を</a:t>
            </a:r>
            <a:r>
              <a:rPr lang="en-US" altLang="ja-JP" sz="2000" dirty="0">
                <a:solidFill>
                  <a:srgbClr val="FF0000"/>
                </a:solidFill>
                <a:latin typeface="+mj-ea"/>
                <a:ea typeface="+mj-ea"/>
              </a:rPr>
              <a:t>100</a:t>
            </a:r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倍にすると，安全率はどうなる？</a:t>
            </a:r>
          </a:p>
        </p:txBody>
      </p:sp>
    </p:spTree>
    <p:extLst>
      <p:ext uri="{BB962C8B-B14F-4D97-AF65-F5344CB8AC3E}">
        <p14:creationId xmlns:p14="http://schemas.microsoft.com/office/powerpoint/2010/main" val="1588477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課題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41816"/>
            <a:ext cx="8162925" cy="5781675"/>
          </a:xfrm>
          <a:prstGeom prst="rect">
            <a:avLst/>
          </a:prstGeom>
        </p:spPr>
      </p:pic>
      <p:pic>
        <p:nvPicPr>
          <p:cNvPr id="4" name="図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389011"/>
            <a:ext cx="1970237" cy="15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89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課題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23812"/>
            <a:ext cx="9039225" cy="681037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308304" y="2276872"/>
            <a:ext cx="178330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164288" y="5517232"/>
            <a:ext cx="19273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44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せん断応力（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Shear Stress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）： 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N/m</a:t>
            </a:r>
            <a:r>
              <a:rPr lang="en-US" altLang="ja-JP" sz="4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33" name="下矢印 32"/>
          <p:cNvSpPr/>
          <p:nvPr/>
        </p:nvSpPr>
        <p:spPr>
          <a:xfrm rot="5400000">
            <a:off x="2610538" y="3947671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/>
          <p:cNvSpPr/>
          <p:nvPr/>
        </p:nvSpPr>
        <p:spPr>
          <a:xfrm rot="5400000" flipV="1">
            <a:off x="660942" y="3690167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497410" y="3443405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10" y="3443405"/>
                <a:ext cx="276550" cy="369332"/>
              </a:xfrm>
              <a:prstGeom prst="rect">
                <a:avLst/>
              </a:prstGeom>
              <a:blipFill>
                <a:blip r:embed="rId2"/>
                <a:stretch>
                  <a:fillRect l="-26667" r="-20000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2834549" y="4506043"/>
                <a:ext cx="276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549" y="4506043"/>
                <a:ext cx="276550" cy="369332"/>
              </a:xfrm>
              <a:prstGeom prst="rect">
                <a:avLst/>
              </a:prstGeom>
              <a:blipFill>
                <a:blip r:embed="rId3"/>
                <a:stretch>
                  <a:fillRect l="-26667" r="-20000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直方体 37"/>
          <p:cNvSpPr/>
          <p:nvPr/>
        </p:nvSpPr>
        <p:spPr>
          <a:xfrm>
            <a:off x="1217490" y="2483899"/>
            <a:ext cx="1368152" cy="3024336"/>
          </a:xfrm>
          <a:prstGeom prst="cube">
            <a:avLst/>
          </a:prstGeom>
          <a:solidFill>
            <a:srgbClr val="5B9BD5">
              <a:alpha val="50196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1577530" y="2483899"/>
            <a:ext cx="0" cy="266429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1577530" y="5148195"/>
            <a:ext cx="10081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1217490" y="5148195"/>
            <a:ext cx="360040" cy="3709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577530" y="3924059"/>
            <a:ext cx="10081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1214243" y="3910064"/>
            <a:ext cx="360040" cy="3709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2232294" y="3924059"/>
            <a:ext cx="363287" cy="364911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1214243" y="4288970"/>
            <a:ext cx="100811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フリーフォーム 45"/>
          <p:cNvSpPr/>
          <p:nvPr/>
        </p:nvSpPr>
        <p:spPr>
          <a:xfrm>
            <a:off x="1208160" y="3914728"/>
            <a:ext cx="1381539" cy="377687"/>
          </a:xfrm>
          <a:custGeom>
            <a:avLst/>
            <a:gdLst>
              <a:gd name="connsiteX0" fmla="*/ 0 w 1381539"/>
              <a:gd name="connsiteY0" fmla="*/ 367748 h 377687"/>
              <a:gd name="connsiteX1" fmla="*/ 367748 w 1381539"/>
              <a:gd name="connsiteY1" fmla="*/ 0 h 377687"/>
              <a:gd name="connsiteX2" fmla="*/ 1381539 w 1381539"/>
              <a:gd name="connsiteY2" fmla="*/ 9939 h 377687"/>
              <a:gd name="connsiteX3" fmla="*/ 1023730 w 1381539"/>
              <a:gd name="connsiteY3" fmla="*/ 377687 h 377687"/>
              <a:gd name="connsiteX4" fmla="*/ 0 w 1381539"/>
              <a:gd name="connsiteY4" fmla="*/ 367748 h 3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539" h="377687">
                <a:moveTo>
                  <a:pt x="0" y="367748"/>
                </a:moveTo>
                <a:lnTo>
                  <a:pt x="367748" y="0"/>
                </a:lnTo>
                <a:lnTo>
                  <a:pt x="1381539" y="9939"/>
                </a:lnTo>
                <a:lnTo>
                  <a:pt x="1023730" y="377687"/>
                </a:lnTo>
                <a:lnTo>
                  <a:pt x="0" y="367748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1001466" y="1427121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せん断：</a:t>
            </a:r>
            <a:r>
              <a:rPr lang="en-US" altLang="ja-JP" sz="2000" b="1" dirty="0">
                <a:solidFill>
                  <a:srgbClr val="FF0000"/>
                </a:solidFill>
              </a:rPr>
              <a:t>Shear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4160355" y="2324854"/>
                <a:ext cx="1227725" cy="691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55" y="2324854"/>
                <a:ext cx="1227725" cy="691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4337724" y="3036618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面積：</a:t>
            </a:r>
            <a:r>
              <a:rPr lang="en-US" altLang="ja-JP" sz="2000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36" name="フリーフォーム 35"/>
          <p:cNvSpPr/>
          <p:nvPr/>
        </p:nvSpPr>
        <p:spPr>
          <a:xfrm>
            <a:off x="1794975" y="3266185"/>
            <a:ext cx="2532856" cy="851810"/>
          </a:xfrm>
          <a:custGeom>
            <a:avLst/>
            <a:gdLst>
              <a:gd name="connsiteX0" fmla="*/ 2733261 w 2733261"/>
              <a:gd name="connsiteY0" fmla="*/ 0 h 884583"/>
              <a:gd name="connsiteX1" fmla="*/ 1560443 w 2733261"/>
              <a:gd name="connsiteY1" fmla="*/ 596348 h 884583"/>
              <a:gd name="connsiteX2" fmla="*/ 477078 w 2733261"/>
              <a:gd name="connsiteY2" fmla="*/ 496957 h 884583"/>
              <a:gd name="connsiteX3" fmla="*/ 0 w 2733261"/>
              <a:gd name="connsiteY3" fmla="*/ 884583 h 884583"/>
              <a:gd name="connsiteX0" fmla="*/ 2630056 w 2630056"/>
              <a:gd name="connsiteY0" fmla="*/ 0 h 783961"/>
              <a:gd name="connsiteX1" fmla="*/ 1560443 w 2630056"/>
              <a:gd name="connsiteY1" fmla="*/ 495726 h 783961"/>
              <a:gd name="connsiteX2" fmla="*/ 477078 w 2630056"/>
              <a:gd name="connsiteY2" fmla="*/ 396335 h 783961"/>
              <a:gd name="connsiteX3" fmla="*/ 0 w 2630056"/>
              <a:gd name="connsiteY3" fmla="*/ 783961 h 78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056" h="783961">
                <a:moveTo>
                  <a:pt x="2630056" y="0"/>
                </a:moveTo>
                <a:cubicBezTo>
                  <a:pt x="2231662" y="256761"/>
                  <a:pt x="1919273" y="429670"/>
                  <a:pt x="1560443" y="495726"/>
                </a:cubicBezTo>
                <a:cubicBezTo>
                  <a:pt x="1201613" y="561782"/>
                  <a:pt x="737152" y="348296"/>
                  <a:pt x="477078" y="396335"/>
                </a:cubicBezTo>
                <a:cubicBezTo>
                  <a:pt x="217004" y="444374"/>
                  <a:pt x="108502" y="614167"/>
                  <a:pt x="0" y="783961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 Box 114"/>
          <p:cNvSpPr txBox="1">
            <a:spLocks noChangeArrowheads="1"/>
          </p:cNvSpPr>
          <p:nvPr/>
        </p:nvSpPr>
        <p:spPr bwMode="auto">
          <a:xfrm>
            <a:off x="4403960" y="1916832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力：</a:t>
            </a:r>
            <a:r>
              <a:rPr lang="en-US" altLang="ja-JP" sz="2000" b="1" dirty="0">
                <a:solidFill>
                  <a:srgbClr val="FF0000"/>
                </a:solidFill>
              </a:rPr>
              <a:t>Force</a:t>
            </a:r>
          </a:p>
        </p:txBody>
      </p:sp>
      <p:sp>
        <p:nvSpPr>
          <p:cNvPr id="57" name="Text Box 114"/>
          <p:cNvSpPr txBox="1">
            <a:spLocks noChangeArrowheads="1"/>
          </p:cNvSpPr>
          <p:nvPr/>
        </p:nvSpPr>
        <p:spPr bwMode="auto">
          <a:xfrm>
            <a:off x="2817695" y="2507001"/>
            <a:ext cx="196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せん断応力：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6677705" y="2720162"/>
            <a:ext cx="1032503" cy="1273158"/>
          </a:xfrm>
          <a:prstGeom prst="rect">
            <a:avLst/>
          </a:prstGeom>
          <a:solidFill>
            <a:srgbClr val="0070C0">
              <a:alpha val="4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6321774" y="4492237"/>
            <a:ext cx="1032503" cy="1010524"/>
          </a:xfrm>
          <a:prstGeom prst="rect">
            <a:avLst/>
          </a:prstGeom>
          <a:solidFill>
            <a:srgbClr val="0070C0">
              <a:alpha val="4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>
            <a:off x="6311348" y="3996067"/>
            <a:ext cx="1411356" cy="496956"/>
          </a:xfrm>
          <a:custGeom>
            <a:avLst/>
            <a:gdLst>
              <a:gd name="connsiteX0" fmla="*/ 357809 w 1411356"/>
              <a:gd name="connsiteY0" fmla="*/ 0 h 496956"/>
              <a:gd name="connsiteX1" fmla="*/ 0 w 1411356"/>
              <a:gd name="connsiteY1" fmla="*/ 496956 h 496956"/>
              <a:gd name="connsiteX2" fmla="*/ 1053548 w 1411356"/>
              <a:gd name="connsiteY2" fmla="*/ 496956 h 496956"/>
              <a:gd name="connsiteX3" fmla="*/ 1411356 w 1411356"/>
              <a:gd name="connsiteY3" fmla="*/ 0 h 496956"/>
              <a:gd name="connsiteX4" fmla="*/ 357809 w 1411356"/>
              <a:gd name="connsiteY4" fmla="*/ 0 h 49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356" h="496956">
                <a:moveTo>
                  <a:pt x="357809" y="0"/>
                </a:moveTo>
                <a:lnTo>
                  <a:pt x="0" y="496956"/>
                </a:lnTo>
                <a:lnTo>
                  <a:pt x="1053548" y="496956"/>
                </a:lnTo>
                <a:lnTo>
                  <a:pt x="1411356" y="0"/>
                </a:lnTo>
                <a:lnTo>
                  <a:pt x="357809" y="0"/>
                </a:lnTo>
                <a:close/>
              </a:path>
            </a:pathLst>
          </a:custGeom>
          <a:solidFill>
            <a:srgbClr val="0070C0">
              <a:alpha val="4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下矢印 60"/>
          <p:cNvSpPr/>
          <p:nvPr/>
        </p:nvSpPr>
        <p:spPr>
          <a:xfrm rot="5400000" flipV="1">
            <a:off x="5815652" y="3303124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下矢印 61"/>
          <p:cNvSpPr/>
          <p:nvPr/>
        </p:nvSpPr>
        <p:spPr>
          <a:xfrm rot="5400000">
            <a:off x="7615852" y="4431978"/>
            <a:ext cx="321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>
            <a:stCxn id="3" idx="0"/>
          </p:cNvCxnSpPr>
          <p:nvPr/>
        </p:nvCxnSpPr>
        <p:spPr>
          <a:xfrm flipH="1" flipV="1">
            <a:off x="6276147" y="3994236"/>
            <a:ext cx="393010" cy="1831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 flipV="1">
            <a:off x="6289937" y="3999607"/>
            <a:ext cx="11472" cy="4934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5862836" y="4041274"/>
                <a:ext cx="39146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36" y="4041274"/>
                <a:ext cx="391461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6288257" y="3627912"/>
                <a:ext cx="39146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257" y="3627912"/>
                <a:ext cx="391461" cy="369332"/>
              </a:xfrm>
              <a:prstGeom prst="rect">
                <a:avLst/>
              </a:prstGeom>
              <a:blipFill>
                <a:blip r:embed="rId6"/>
                <a:stretch>
                  <a:fillRect l="-21875" r="-20313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14"/>
          <p:cNvSpPr txBox="1">
            <a:spLocks noChangeArrowheads="1"/>
          </p:cNvSpPr>
          <p:nvPr/>
        </p:nvSpPr>
        <p:spPr bwMode="auto">
          <a:xfrm>
            <a:off x="3785022" y="3945250"/>
            <a:ext cx="19682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せん断ひずみ</a:t>
            </a:r>
            <a:br>
              <a:rPr lang="en-US" altLang="ja-JP" sz="2000" b="1" dirty="0">
                <a:solidFill>
                  <a:srgbClr val="FF0000"/>
                </a:solidFill>
              </a:rPr>
            </a:br>
            <a:r>
              <a:rPr lang="ja-JP" altLang="en-US" sz="2000" b="1" dirty="0">
                <a:solidFill>
                  <a:srgbClr val="FF0000"/>
                </a:solidFill>
              </a:rPr>
              <a:t>（</a:t>
            </a:r>
            <a:r>
              <a:rPr lang="en-US" altLang="ja-JP" sz="2000" b="1" dirty="0">
                <a:solidFill>
                  <a:srgbClr val="FF0000"/>
                </a:solidFill>
              </a:rPr>
              <a:t>Shear strain</a:t>
            </a:r>
            <a:r>
              <a:rPr lang="ja-JP" altLang="en-US" sz="2000" b="1" dirty="0">
                <a:solidFill>
                  <a:srgbClr val="FF0000"/>
                </a:solidFill>
              </a:rPr>
              <a:t>）：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4035255" y="4743814"/>
                <a:ext cx="1227725" cy="701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55" y="4743814"/>
                <a:ext cx="1227725" cy="7014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114">
            <a:extLst>
              <a:ext uri="{FF2B5EF4-FFF2-40B4-BE49-F238E27FC236}">
                <a16:creationId xmlns:a16="http://schemas.microsoft.com/office/drawing/2014/main" id="{7523998D-59E1-448C-977D-D8129689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355" y="5513300"/>
            <a:ext cx="1771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無次元量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8" name="Text Box 114">
            <a:extLst>
              <a:ext uri="{FF2B5EF4-FFF2-40B4-BE49-F238E27FC236}">
                <a16:creationId xmlns:a16="http://schemas.microsoft.com/office/drawing/2014/main" id="{F5919281-7958-435F-A1D8-91A1986B4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704" y="1154399"/>
            <a:ext cx="2226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 err="1">
                <a:solidFill>
                  <a:srgbClr val="0070C0"/>
                </a:solidFill>
              </a:rPr>
              <a:t>ずれるの</a:t>
            </a:r>
            <a:r>
              <a:rPr lang="ja-JP" altLang="en-US" b="1" u="sng" dirty="0">
                <a:solidFill>
                  <a:srgbClr val="0070C0"/>
                </a:solidFill>
              </a:rPr>
              <a:t>話</a:t>
            </a:r>
            <a:endParaRPr lang="en-US" altLang="ja-JP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8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136904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応力</a:t>
            </a:r>
            <a:r>
              <a:rPr lang="ja-JP" alt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ー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ひずみ線図（軟鋼の典型例）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6392603" y="2284681"/>
                <a:ext cx="1227725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603" y="2284681"/>
                <a:ext cx="1227725" cy="7233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114"/>
          <p:cNvSpPr txBox="1">
            <a:spLocks noChangeArrowheads="1"/>
          </p:cNvSpPr>
          <p:nvPr/>
        </p:nvSpPr>
        <p:spPr bwMode="auto">
          <a:xfrm>
            <a:off x="7006466" y="1883402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のび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6" name="Text Box 114"/>
          <p:cNvSpPr txBox="1">
            <a:spLocks noChangeArrowheads="1"/>
          </p:cNvSpPr>
          <p:nvPr/>
        </p:nvSpPr>
        <p:spPr bwMode="auto">
          <a:xfrm>
            <a:off x="1189455" y="1395269"/>
            <a:ext cx="13663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弾性域：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Elastic</a:t>
            </a:r>
          </a:p>
        </p:txBody>
      </p:sp>
      <p:sp>
        <p:nvSpPr>
          <p:cNvPr id="67" name="Text Box 114"/>
          <p:cNvSpPr txBox="1">
            <a:spLocks noChangeArrowheads="1"/>
          </p:cNvSpPr>
          <p:nvPr/>
        </p:nvSpPr>
        <p:spPr bwMode="auto">
          <a:xfrm>
            <a:off x="5538692" y="2464966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491066" y="2243523"/>
            <a:ext cx="0" cy="3888432"/>
          </a:xfrm>
          <a:prstGeom prst="line">
            <a:avLst/>
          </a:prstGeom>
          <a:ln w="19050">
            <a:solidFill>
              <a:srgbClr val="0A367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 flipV="1">
            <a:off x="3435282" y="4187739"/>
            <a:ext cx="0" cy="3888432"/>
          </a:xfrm>
          <a:prstGeom prst="line">
            <a:avLst/>
          </a:prstGeom>
          <a:ln w="19050">
            <a:solidFill>
              <a:srgbClr val="0A367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491066" y="3095559"/>
            <a:ext cx="720080" cy="30363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2206678" y="2990065"/>
            <a:ext cx="2315823" cy="437456"/>
          </a:xfrm>
          <a:custGeom>
            <a:avLst/>
            <a:gdLst>
              <a:gd name="connsiteX0" fmla="*/ 166 w 2315983"/>
              <a:gd name="connsiteY0" fmla="*/ 112888 h 500558"/>
              <a:gd name="connsiteX1" fmla="*/ 79679 w 2315983"/>
              <a:gd name="connsiteY1" fmla="*/ 421001 h 500558"/>
              <a:gd name="connsiteX2" fmla="*/ 487183 w 2315983"/>
              <a:gd name="connsiteY2" fmla="*/ 470697 h 500558"/>
              <a:gd name="connsiteX3" fmla="*/ 1441340 w 2315983"/>
              <a:gd name="connsiteY3" fmla="*/ 23436 h 500558"/>
              <a:gd name="connsiteX4" fmla="*/ 2315983 w 2315983"/>
              <a:gd name="connsiteY4" fmla="*/ 102949 h 500558"/>
              <a:gd name="connsiteX0" fmla="*/ 3689 w 2319506"/>
              <a:gd name="connsiteY0" fmla="*/ 107208 h 443969"/>
              <a:gd name="connsiteX1" fmla="*/ 83202 w 2319506"/>
              <a:gd name="connsiteY1" fmla="*/ 415321 h 443969"/>
              <a:gd name="connsiteX2" fmla="*/ 649732 w 2319506"/>
              <a:gd name="connsiteY2" fmla="*/ 385504 h 443969"/>
              <a:gd name="connsiteX3" fmla="*/ 1444863 w 2319506"/>
              <a:gd name="connsiteY3" fmla="*/ 17756 h 443969"/>
              <a:gd name="connsiteX4" fmla="*/ 2319506 w 2319506"/>
              <a:gd name="connsiteY4" fmla="*/ 97269 h 443969"/>
              <a:gd name="connsiteX0" fmla="*/ 6 w 2315823"/>
              <a:gd name="connsiteY0" fmla="*/ 107208 h 437456"/>
              <a:gd name="connsiteX1" fmla="*/ 198789 w 2315823"/>
              <a:gd name="connsiteY1" fmla="*/ 405382 h 437456"/>
              <a:gd name="connsiteX2" fmla="*/ 646049 w 2315823"/>
              <a:gd name="connsiteY2" fmla="*/ 385504 h 437456"/>
              <a:gd name="connsiteX3" fmla="*/ 1441180 w 2315823"/>
              <a:gd name="connsiteY3" fmla="*/ 17756 h 437456"/>
              <a:gd name="connsiteX4" fmla="*/ 2315823 w 2315823"/>
              <a:gd name="connsiteY4" fmla="*/ 97269 h 43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823" h="437456">
                <a:moveTo>
                  <a:pt x="6" y="107208"/>
                </a:moveTo>
                <a:cubicBezTo>
                  <a:pt x="-822" y="231447"/>
                  <a:pt x="91115" y="358999"/>
                  <a:pt x="198789" y="405382"/>
                </a:cubicBezTo>
                <a:cubicBezTo>
                  <a:pt x="306463" y="451765"/>
                  <a:pt x="438984" y="450108"/>
                  <a:pt x="646049" y="385504"/>
                </a:cubicBezTo>
                <a:cubicBezTo>
                  <a:pt x="853114" y="320900"/>
                  <a:pt x="1162884" y="65795"/>
                  <a:pt x="1441180" y="17756"/>
                </a:cubicBezTo>
                <a:cubicBezTo>
                  <a:pt x="1719476" y="-30283"/>
                  <a:pt x="2030901" y="26867"/>
                  <a:pt x="2315823" y="9726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4875442" y="627597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42" y="6275971"/>
                <a:ext cx="7200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126146" y="6269250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253124" y="2341295"/>
            <a:ext cx="862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応力：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877203" y="2344575"/>
                <a:ext cx="6138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03" y="2344575"/>
                <a:ext cx="6138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/>
          <p:cNvCxnSpPr/>
          <p:nvPr/>
        </p:nvCxnSpPr>
        <p:spPr>
          <a:xfrm>
            <a:off x="2206678" y="2240902"/>
            <a:ext cx="0" cy="389105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下矢印 45"/>
          <p:cNvSpPr/>
          <p:nvPr/>
        </p:nvSpPr>
        <p:spPr>
          <a:xfrm rot="5400000">
            <a:off x="1706904" y="2374313"/>
            <a:ext cx="321008" cy="495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2298539" y="1395269"/>
            <a:ext cx="13663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塑性域：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Plastic</a:t>
            </a:r>
          </a:p>
        </p:txBody>
      </p:sp>
      <p:sp>
        <p:nvSpPr>
          <p:cNvPr id="54" name="下矢印 53"/>
          <p:cNvSpPr/>
          <p:nvPr/>
        </p:nvSpPr>
        <p:spPr>
          <a:xfrm rot="16200000" flipH="1">
            <a:off x="2384794" y="2374314"/>
            <a:ext cx="321008" cy="495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 Box 114"/>
          <p:cNvSpPr txBox="1">
            <a:spLocks noChangeArrowheads="1"/>
          </p:cNvSpPr>
          <p:nvPr/>
        </p:nvSpPr>
        <p:spPr bwMode="auto">
          <a:xfrm>
            <a:off x="7006466" y="3100898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初期長さ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4522501" y="2990065"/>
            <a:ext cx="121507" cy="222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4523463" y="2994042"/>
            <a:ext cx="121507" cy="222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14"/>
          <p:cNvSpPr txBox="1">
            <a:spLocks noChangeArrowheads="1"/>
          </p:cNvSpPr>
          <p:nvPr/>
        </p:nvSpPr>
        <p:spPr bwMode="auto">
          <a:xfrm>
            <a:off x="4290498" y="3291603"/>
            <a:ext cx="947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dirty="0"/>
              <a:t>破断</a:t>
            </a:r>
            <a:endParaRPr lang="en-US" altLang="ja-JP" sz="1800" dirty="0"/>
          </a:p>
        </p:txBody>
      </p:sp>
      <p:sp>
        <p:nvSpPr>
          <p:cNvPr id="70" name="Text Box 114"/>
          <p:cNvSpPr txBox="1">
            <a:spLocks noChangeArrowheads="1"/>
          </p:cNvSpPr>
          <p:nvPr/>
        </p:nvSpPr>
        <p:spPr bwMode="auto">
          <a:xfrm>
            <a:off x="1672277" y="2779446"/>
            <a:ext cx="13649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600" dirty="0"/>
              <a:t>上降伏点</a:t>
            </a:r>
            <a:endParaRPr lang="en-US" altLang="ja-JP" sz="1600" dirty="0"/>
          </a:p>
        </p:txBody>
      </p:sp>
      <p:sp>
        <p:nvSpPr>
          <p:cNvPr id="15" name="楕円 14"/>
          <p:cNvSpPr/>
          <p:nvPr/>
        </p:nvSpPr>
        <p:spPr>
          <a:xfrm>
            <a:off x="2125670" y="3075680"/>
            <a:ext cx="144016" cy="144016"/>
          </a:xfrm>
          <a:prstGeom prst="ellipse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/>
          <p:cNvSpPr/>
          <p:nvPr/>
        </p:nvSpPr>
        <p:spPr>
          <a:xfrm>
            <a:off x="2534055" y="3352152"/>
            <a:ext cx="144016" cy="144016"/>
          </a:xfrm>
          <a:prstGeom prst="ellipse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Text Box 114"/>
          <p:cNvSpPr txBox="1">
            <a:spLocks noChangeArrowheads="1"/>
          </p:cNvSpPr>
          <p:nvPr/>
        </p:nvSpPr>
        <p:spPr bwMode="auto">
          <a:xfrm>
            <a:off x="2392789" y="3561043"/>
            <a:ext cx="13649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600" dirty="0"/>
              <a:t>下降伏点</a:t>
            </a:r>
            <a:endParaRPr lang="en-US" altLang="ja-JP" sz="1600" dirty="0"/>
          </a:p>
        </p:txBody>
      </p:sp>
      <p:cxnSp>
        <p:nvCxnSpPr>
          <p:cNvPr id="73" name="直線コネクタ 72"/>
          <p:cNvCxnSpPr/>
          <p:nvPr/>
        </p:nvCxnSpPr>
        <p:spPr>
          <a:xfrm flipH="1">
            <a:off x="1491065" y="3160062"/>
            <a:ext cx="706613" cy="54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114"/>
          <p:cNvSpPr txBox="1">
            <a:spLocks noChangeArrowheads="1"/>
          </p:cNvSpPr>
          <p:nvPr/>
        </p:nvSpPr>
        <p:spPr bwMode="auto">
          <a:xfrm>
            <a:off x="90057" y="2877748"/>
            <a:ext cx="153199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降伏応力：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Yield stress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1728799" y="4738133"/>
                <a:ext cx="122772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99" y="4738133"/>
                <a:ext cx="1227725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 Box 114"/>
          <p:cNvSpPr txBox="1">
            <a:spLocks noChangeArrowheads="1"/>
          </p:cNvSpPr>
          <p:nvPr/>
        </p:nvSpPr>
        <p:spPr bwMode="auto">
          <a:xfrm>
            <a:off x="2392788" y="5150303"/>
            <a:ext cx="59956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E: </a:t>
            </a:r>
            <a:r>
              <a:rPr lang="ja-JP" altLang="en-US" sz="2000" b="1" dirty="0">
                <a:solidFill>
                  <a:srgbClr val="FF0000"/>
                </a:solidFill>
              </a:rPr>
              <a:t>傾き＝縦弾性係数（ヤング率</a:t>
            </a:r>
            <a:r>
              <a:rPr lang="en-US" altLang="ja-JP" sz="2000" b="1" dirty="0">
                <a:solidFill>
                  <a:srgbClr val="FF0000"/>
                </a:solidFill>
              </a:rPr>
              <a:t>:Young’s modulus</a:t>
            </a:r>
            <a:r>
              <a:rPr lang="ja-JP" altLang="en-US" sz="2000" b="1" dirty="0">
                <a:solidFill>
                  <a:srgbClr val="FF0000"/>
                </a:solidFill>
              </a:rPr>
              <a:t>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7" name="楕円 76"/>
          <p:cNvSpPr/>
          <p:nvPr/>
        </p:nvSpPr>
        <p:spPr>
          <a:xfrm>
            <a:off x="3707834" y="2918057"/>
            <a:ext cx="144016" cy="144016"/>
          </a:xfrm>
          <a:prstGeom prst="ellipse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Text Box 114"/>
          <p:cNvSpPr txBox="1">
            <a:spLocks noChangeArrowheads="1"/>
          </p:cNvSpPr>
          <p:nvPr/>
        </p:nvSpPr>
        <p:spPr bwMode="auto">
          <a:xfrm>
            <a:off x="3241665" y="2484471"/>
            <a:ext cx="13649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600" dirty="0"/>
              <a:t>引張強さ</a:t>
            </a:r>
            <a:endParaRPr lang="en-US" altLang="ja-JP" sz="1600" dirty="0"/>
          </a:p>
        </p:txBody>
      </p:sp>
      <p:sp>
        <p:nvSpPr>
          <p:cNvPr id="34" name="Text Box 114">
            <a:extLst>
              <a:ext uri="{FF2B5EF4-FFF2-40B4-BE49-F238E27FC236}">
                <a16:creationId xmlns:a16="http://schemas.microsoft.com/office/drawing/2014/main" id="{20EFAE05-D5AF-4FA5-A20E-FD8779D49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687" y="4298669"/>
            <a:ext cx="34364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フックの法則（</a:t>
            </a:r>
            <a:r>
              <a:rPr lang="en-US" altLang="ja-JP" sz="2000" b="1" dirty="0">
                <a:solidFill>
                  <a:srgbClr val="FF0000"/>
                </a:solidFill>
              </a:rPr>
              <a:t>Hooke’s law</a:t>
            </a:r>
            <a:r>
              <a:rPr lang="ja-JP" altLang="en-US" sz="2000" b="1" dirty="0">
                <a:solidFill>
                  <a:srgbClr val="FF0000"/>
                </a:solidFill>
              </a:rPr>
              <a:t>）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6" name="Text Box 114">
            <a:extLst>
              <a:ext uri="{FF2B5EF4-FFF2-40B4-BE49-F238E27FC236}">
                <a16:creationId xmlns:a16="http://schemas.microsoft.com/office/drawing/2014/main" id="{9FDDEFAD-FCE8-4CC6-B993-F614F023B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1239143"/>
            <a:ext cx="3206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>
                <a:solidFill>
                  <a:srgbClr val="0070C0"/>
                </a:solidFill>
              </a:rPr>
              <a:t>引張ると</a:t>
            </a:r>
            <a:r>
              <a:rPr lang="ja-JP" altLang="en-US" b="1" u="sng" dirty="0" err="1">
                <a:solidFill>
                  <a:srgbClr val="0070C0"/>
                </a:solidFill>
              </a:rPr>
              <a:t>のびるの</a:t>
            </a:r>
            <a:r>
              <a:rPr lang="ja-JP" altLang="en-US" b="1" u="sng" dirty="0">
                <a:solidFill>
                  <a:srgbClr val="0070C0"/>
                </a:solidFill>
              </a:rPr>
              <a:t>関係</a:t>
            </a:r>
            <a:endParaRPr lang="en-US" altLang="ja-JP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136904" cy="658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応力</a:t>
            </a:r>
            <a:r>
              <a:rPr lang="ja-JP" alt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ー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ひずみ線図（アルミ，ステンの例）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6392603" y="2284681"/>
                <a:ext cx="1227725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603" y="2284681"/>
                <a:ext cx="1227725" cy="7233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114"/>
          <p:cNvSpPr txBox="1">
            <a:spLocks noChangeArrowheads="1"/>
          </p:cNvSpPr>
          <p:nvPr/>
        </p:nvSpPr>
        <p:spPr bwMode="auto">
          <a:xfrm>
            <a:off x="7006466" y="1883402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のび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6" name="Text Box 114"/>
          <p:cNvSpPr txBox="1">
            <a:spLocks noChangeArrowheads="1"/>
          </p:cNvSpPr>
          <p:nvPr/>
        </p:nvSpPr>
        <p:spPr bwMode="auto">
          <a:xfrm>
            <a:off x="1189455" y="1395269"/>
            <a:ext cx="13663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弾性域：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Elastic</a:t>
            </a:r>
          </a:p>
        </p:txBody>
      </p:sp>
      <p:sp>
        <p:nvSpPr>
          <p:cNvPr id="67" name="Text Box 114"/>
          <p:cNvSpPr txBox="1">
            <a:spLocks noChangeArrowheads="1"/>
          </p:cNvSpPr>
          <p:nvPr/>
        </p:nvSpPr>
        <p:spPr bwMode="auto">
          <a:xfrm>
            <a:off x="5538692" y="2464966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491066" y="2243523"/>
            <a:ext cx="0" cy="3888432"/>
          </a:xfrm>
          <a:prstGeom prst="line">
            <a:avLst/>
          </a:prstGeom>
          <a:ln w="19050">
            <a:solidFill>
              <a:srgbClr val="0A367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 flipV="1">
            <a:off x="3435282" y="4187739"/>
            <a:ext cx="0" cy="3888432"/>
          </a:xfrm>
          <a:prstGeom prst="line">
            <a:avLst/>
          </a:prstGeom>
          <a:ln w="19050">
            <a:solidFill>
              <a:srgbClr val="0A367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601952" y="3624931"/>
            <a:ext cx="603763" cy="252365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1501005" y="3002966"/>
            <a:ext cx="3021495" cy="3145618"/>
          </a:xfrm>
          <a:custGeom>
            <a:avLst/>
            <a:gdLst>
              <a:gd name="connsiteX0" fmla="*/ 166 w 2315983"/>
              <a:gd name="connsiteY0" fmla="*/ 112888 h 500558"/>
              <a:gd name="connsiteX1" fmla="*/ 79679 w 2315983"/>
              <a:gd name="connsiteY1" fmla="*/ 421001 h 500558"/>
              <a:gd name="connsiteX2" fmla="*/ 487183 w 2315983"/>
              <a:gd name="connsiteY2" fmla="*/ 470697 h 500558"/>
              <a:gd name="connsiteX3" fmla="*/ 1441340 w 2315983"/>
              <a:gd name="connsiteY3" fmla="*/ 23436 h 500558"/>
              <a:gd name="connsiteX4" fmla="*/ 2315983 w 2315983"/>
              <a:gd name="connsiteY4" fmla="*/ 102949 h 500558"/>
              <a:gd name="connsiteX0" fmla="*/ 3689 w 2319506"/>
              <a:gd name="connsiteY0" fmla="*/ 107208 h 443969"/>
              <a:gd name="connsiteX1" fmla="*/ 83202 w 2319506"/>
              <a:gd name="connsiteY1" fmla="*/ 415321 h 443969"/>
              <a:gd name="connsiteX2" fmla="*/ 649732 w 2319506"/>
              <a:gd name="connsiteY2" fmla="*/ 385504 h 443969"/>
              <a:gd name="connsiteX3" fmla="*/ 1444863 w 2319506"/>
              <a:gd name="connsiteY3" fmla="*/ 17756 h 443969"/>
              <a:gd name="connsiteX4" fmla="*/ 2319506 w 2319506"/>
              <a:gd name="connsiteY4" fmla="*/ 97269 h 443969"/>
              <a:gd name="connsiteX0" fmla="*/ 6 w 2315823"/>
              <a:gd name="connsiteY0" fmla="*/ 107208 h 437456"/>
              <a:gd name="connsiteX1" fmla="*/ 198789 w 2315823"/>
              <a:gd name="connsiteY1" fmla="*/ 405382 h 437456"/>
              <a:gd name="connsiteX2" fmla="*/ 646049 w 2315823"/>
              <a:gd name="connsiteY2" fmla="*/ 385504 h 437456"/>
              <a:gd name="connsiteX3" fmla="*/ 1441180 w 2315823"/>
              <a:gd name="connsiteY3" fmla="*/ 17756 h 437456"/>
              <a:gd name="connsiteX4" fmla="*/ 2315823 w 2315823"/>
              <a:gd name="connsiteY4" fmla="*/ 97269 h 437456"/>
              <a:gd name="connsiteX0" fmla="*/ 5 w 2325761"/>
              <a:gd name="connsiteY0" fmla="*/ 693616 h 719470"/>
              <a:gd name="connsiteX1" fmla="*/ 208727 w 2325761"/>
              <a:gd name="connsiteY1" fmla="*/ 405382 h 719470"/>
              <a:gd name="connsiteX2" fmla="*/ 655987 w 2325761"/>
              <a:gd name="connsiteY2" fmla="*/ 385504 h 719470"/>
              <a:gd name="connsiteX3" fmla="*/ 1451118 w 2325761"/>
              <a:gd name="connsiteY3" fmla="*/ 17756 h 719470"/>
              <a:gd name="connsiteX4" fmla="*/ 2325761 w 2325761"/>
              <a:gd name="connsiteY4" fmla="*/ 97269 h 719470"/>
              <a:gd name="connsiteX0" fmla="*/ 1862 w 2327618"/>
              <a:gd name="connsiteY0" fmla="*/ 693616 h 723226"/>
              <a:gd name="connsiteX1" fmla="*/ 210584 w 2327618"/>
              <a:gd name="connsiteY1" fmla="*/ 405382 h 723226"/>
              <a:gd name="connsiteX2" fmla="*/ 1452975 w 2327618"/>
              <a:gd name="connsiteY2" fmla="*/ 17756 h 723226"/>
              <a:gd name="connsiteX3" fmla="*/ 2327618 w 2327618"/>
              <a:gd name="connsiteY3" fmla="*/ 97269 h 723226"/>
              <a:gd name="connsiteX0" fmla="*/ 2 w 2325758"/>
              <a:gd name="connsiteY0" fmla="*/ 686660 h 709445"/>
              <a:gd name="connsiteX1" fmla="*/ 506897 w 2325758"/>
              <a:gd name="connsiteY1" fmla="*/ 279156 h 709445"/>
              <a:gd name="connsiteX2" fmla="*/ 1451115 w 2325758"/>
              <a:gd name="connsiteY2" fmla="*/ 10800 h 709445"/>
              <a:gd name="connsiteX3" fmla="*/ 2325758 w 2325758"/>
              <a:gd name="connsiteY3" fmla="*/ 90313 h 709445"/>
              <a:gd name="connsiteX0" fmla="*/ 2 w 2325758"/>
              <a:gd name="connsiteY0" fmla="*/ 656842 h 680793"/>
              <a:gd name="connsiteX1" fmla="*/ 506897 w 2325758"/>
              <a:gd name="connsiteY1" fmla="*/ 279156 h 680793"/>
              <a:gd name="connsiteX2" fmla="*/ 1451115 w 2325758"/>
              <a:gd name="connsiteY2" fmla="*/ 10800 h 680793"/>
              <a:gd name="connsiteX3" fmla="*/ 2325758 w 2325758"/>
              <a:gd name="connsiteY3" fmla="*/ 90313 h 680793"/>
              <a:gd name="connsiteX0" fmla="*/ 2 w 2325758"/>
              <a:gd name="connsiteY0" fmla="*/ 656842 h 680793"/>
              <a:gd name="connsiteX1" fmla="*/ 506897 w 2325758"/>
              <a:gd name="connsiteY1" fmla="*/ 279156 h 680793"/>
              <a:gd name="connsiteX2" fmla="*/ 1451115 w 2325758"/>
              <a:gd name="connsiteY2" fmla="*/ 10800 h 680793"/>
              <a:gd name="connsiteX3" fmla="*/ 2325758 w 2325758"/>
              <a:gd name="connsiteY3" fmla="*/ 90313 h 680793"/>
              <a:gd name="connsiteX0" fmla="*/ 0 w 2325756"/>
              <a:gd name="connsiteY0" fmla="*/ 656842 h 656842"/>
              <a:gd name="connsiteX1" fmla="*/ 506895 w 2325756"/>
              <a:gd name="connsiteY1" fmla="*/ 279156 h 656842"/>
              <a:gd name="connsiteX2" fmla="*/ 1451113 w 2325756"/>
              <a:gd name="connsiteY2" fmla="*/ 10800 h 656842"/>
              <a:gd name="connsiteX3" fmla="*/ 2325756 w 2325756"/>
              <a:gd name="connsiteY3" fmla="*/ 90313 h 656842"/>
              <a:gd name="connsiteX0" fmla="*/ 0 w 2325756"/>
              <a:gd name="connsiteY0" fmla="*/ 656842 h 656842"/>
              <a:gd name="connsiteX1" fmla="*/ 506895 w 2325756"/>
              <a:gd name="connsiteY1" fmla="*/ 279156 h 656842"/>
              <a:gd name="connsiteX2" fmla="*/ 1451113 w 2325756"/>
              <a:gd name="connsiteY2" fmla="*/ 10800 h 656842"/>
              <a:gd name="connsiteX3" fmla="*/ 2325756 w 2325756"/>
              <a:gd name="connsiteY3" fmla="*/ 90313 h 656842"/>
              <a:gd name="connsiteX0" fmla="*/ 0 w 2325756"/>
              <a:gd name="connsiteY0" fmla="*/ 650896 h 650896"/>
              <a:gd name="connsiteX1" fmla="*/ 626165 w 2325756"/>
              <a:gd name="connsiteY1" fmla="*/ 183758 h 650896"/>
              <a:gd name="connsiteX2" fmla="*/ 1451113 w 2325756"/>
              <a:gd name="connsiteY2" fmla="*/ 4854 h 650896"/>
              <a:gd name="connsiteX3" fmla="*/ 2325756 w 2325756"/>
              <a:gd name="connsiteY3" fmla="*/ 84367 h 650896"/>
              <a:gd name="connsiteX0" fmla="*/ 0 w 3021495"/>
              <a:gd name="connsiteY0" fmla="*/ 3246838 h 3246838"/>
              <a:gd name="connsiteX1" fmla="*/ 1321904 w 3021495"/>
              <a:gd name="connsiteY1" fmla="*/ 284978 h 3246838"/>
              <a:gd name="connsiteX2" fmla="*/ 2146852 w 3021495"/>
              <a:gd name="connsiteY2" fmla="*/ 106074 h 3246838"/>
              <a:gd name="connsiteX3" fmla="*/ 3021495 w 3021495"/>
              <a:gd name="connsiteY3" fmla="*/ 185587 h 3246838"/>
              <a:gd name="connsiteX0" fmla="*/ 0 w 3021495"/>
              <a:gd name="connsiteY0" fmla="*/ 3145618 h 3145618"/>
              <a:gd name="connsiteX1" fmla="*/ 536517 w 3021495"/>
              <a:gd name="connsiteY1" fmla="*/ 1052199 h 3145618"/>
              <a:gd name="connsiteX2" fmla="*/ 1321904 w 3021495"/>
              <a:gd name="connsiteY2" fmla="*/ 183758 h 3145618"/>
              <a:gd name="connsiteX3" fmla="*/ 2146852 w 3021495"/>
              <a:gd name="connsiteY3" fmla="*/ 4854 h 3145618"/>
              <a:gd name="connsiteX4" fmla="*/ 3021495 w 3021495"/>
              <a:gd name="connsiteY4" fmla="*/ 84367 h 3145618"/>
              <a:gd name="connsiteX0" fmla="*/ 0 w 3021495"/>
              <a:gd name="connsiteY0" fmla="*/ 3145618 h 3145618"/>
              <a:gd name="connsiteX1" fmla="*/ 536517 w 3021495"/>
              <a:gd name="connsiteY1" fmla="*/ 1052199 h 3145618"/>
              <a:gd name="connsiteX2" fmla="*/ 1202635 w 3021495"/>
              <a:gd name="connsiteY2" fmla="*/ 263271 h 3145618"/>
              <a:gd name="connsiteX3" fmla="*/ 2146852 w 3021495"/>
              <a:gd name="connsiteY3" fmla="*/ 4854 h 3145618"/>
              <a:gd name="connsiteX4" fmla="*/ 3021495 w 3021495"/>
              <a:gd name="connsiteY4" fmla="*/ 84367 h 3145618"/>
              <a:gd name="connsiteX0" fmla="*/ 0 w 3021495"/>
              <a:gd name="connsiteY0" fmla="*/ 3145618 h 3145618"/>
              <a:gd name="connsiteX1" fmla="*/ 506699 w 3021495"/>
              <a:gd name="connsiteY1" fmla="*/ 1032320 h 3145618"/>
              <a:gd name="connsiteX2" fmla="*/ 1202635 w 3021495"/>
              <a:gd name="connsiteY2" fmla="*/ 263271 h 3145618"/>
              <a:gd name="connsiteX3" fmla="*/ 2146852 w 3021495"/>
              <a:gd name="connsiteY3" fmla="*/ 4854 h 3145618"/>
              <a:gd name="connsiteX4" fmla="*/ 3021495 w 3021495"/>
              <a:gd name="connsiteY4" fmla="*/ 84367 h 3145618"/>
              <a:gd name="connsiteX0" fmla="*/ 0 w 3021495"/>
              <a:gd name="connsiteY0" fmla="*/ 3145618 h 3145618"/>
              <a:gd name="connsiteX1" fmla="*/ 506699 w 3021495"/>
              <a:gd name="connsiteY1" fmla="*/ 1032320 h 3145618"/>
              <a:gd name="connsiteX2" fmla="*/ 1123122 w 3021495"/>
              <a:gd name="connsiteY2" fmla="*/ 283149 h 3145618"/>
              <a:gd name="connsiteX3" fmla="*/ 2146852 w 3021495"/>
              <a:gd name="connsiteY3" fmla="*/ 4854 h 3145618"/>
              <a:gd name="connsiteX4" fmla="*/ 3021495 w 3021495"/>
              <a:gd name="connsiteY4" fmla="*/ 84367 h 314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495" h="3145618">
                <a:moveTo>
                  <a:pt x="0" y="3145618"/>
                </a:moveTo>
                <a:cubicBezTo>
                  <a:pt x="112611" y="2887824"/>
                  <a:pt x="286382" y="1525963"/>
                  <a:pt x="506699" y="1032320"/>
                </a:cubicBezTo>
                <a:cubicBezTo>
                  <a:pt x="727016" y="538677"/>
                  <a:pt x="849763" y="454393"/>
                  <a:pt x="1123122" y="283149"/>
                </a:cubicBezTo>
                <a:cubicBezTo>
                  <a:pt x="1396481" y="111905"/>
                  <a:pt x="1863587" y="21419"/>
                  <a:pt x="2146852" y="4854"/>
                </a:cubicBezTo>
                <a:cubicBezTo>
                  <a:pt x="2430117" y="-11711"/>
                  <a:pt x="2736573" y="13965"/>
                  <a:pt x="3021495" y="84367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4875442" y="627597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42" y="6275971"/>
                <a:ext cx="7200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126146" y="6269250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253124" y="2341295"/>
            <a:ext cx="862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応力：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877203" y="2344575"/>
                <a:ext cx="6138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03" y="2344575"/>
                <a:ext cx="6138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/>
          <p:cNvCxnSpPr/>
          <p:nvPr/>
        </p:nvCxnSpPr>
        <p:spPr>
          <a:xfrm>
            <a:off x="2206678" y="2240902"/>
            <a:ext cx="0" cy="389105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下矢印 45"/>
          <p:cNvSpPr/>
          <p:nvPr/>
        </p:nvSpPr>
        <p:spPr>
          <a:xfrm rot="5400000">
            <a:off x="1706904" y="2374313"/>
            <a:ext cx="321008" cy="495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2298539" y="1395269"/>
            <a:ext cx="13663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塑性域：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Plastic</a:t>
            </a:r>
          </a:p>
        </p:txBody>
      </p:sp>
      <p:sp>
        <p:nvSpPr>
          <p:cNvPr id="54" name="下矢印 53"/>
          <p:cNvSpPr/>
          <p:nvPr/>
        </p:nvSpPr>
        <p:spPr>
          <a:xfrm rot="16200000" flipH="1">
            <a:off x="2384794" y="2374314"/>
            <a:ext cx="321008" cy="495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 Box 114"/>
          <p:cNvSpPr txBox="1">
            <a:spLocks noChangeArrowheads="1"/>
          </p:cNvSpPr>
          <p:nvPr/>
        </p:nvSpPr>
        <p:spPr bwMode="auto">
          <a:xfrm>
            <a:off x="7006466" y="3100898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初期長さ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4522501" y="2990065"/>
            <a:ext cx="121507" cy="222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4523463" y="2994042"/>
            <a:ext cx="121507" cy="222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14"/>
          <p:cNvSpPr txBox="1">
            <a:spLocks noChangeArrowheads="1"/>
          </p:cNvSpPr>
          <p:nvPr/>
        </p:nvSpPr>
        <p:spPr bwMode="auto">
          <a:xfrm>
            <a:off x="4290498" y="3291603"/>
            <a:ext cx="947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dirty="0"/>
              <a:t>破断</a:t>
            </a:r>
            <a:endParaRPr lang="en-US" altLang="ja-JP" sz="1800" dirty="0"/>
          </a:p>
        </p:txBody>
      </p:sp>
      <p:cxnSp>
        <p:nvCxnSpPr>
          <p:cNvPr id="73" name="直線コネクタ 72"/>
          <p:cNvCxnSpPr/>
          <p:nvPr/>
        </p:nvCxnSpPr>
        <p:spPr>
          <a:xfrm flipH="1">
            <a:off x="1491065" y="3648256"/>
            <a:ext cx="706613" cy="54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114"/>
          <p:cNvSpPr txBox="1">
            <a:spLocks noChangeArrowheads="1"/>
          </p:cNvSpPr>
          <p:nvPr/>
        </p:nvSpPr>
        <p:spPr bwMode="auto">
          <a:xfrm>
            <a:off x="2317564" y="3460813"/>
            <a:ext cx="1531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耐力：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6" name="Text Box 114"/>
          <p:cNvSpPr txBox="1">
            <a:spLocks noChangeArrowheads="1"/>
          </p:cNvSpPr>
          <p:nvPr/>
        </p:nvSpPr>
        <p:spPr bwMode="auto">
          <a:xfrm>
            <a:off x="2555776" y="4296138"/>
            <a:ext cx="49175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明確な降伏点が無い材料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7" name="楕円 76"/>
          <p:cNvSpPr/>
          <p:nvPr/>
        </p:nvSpPr>
        <p:spPr>
          <a:xfrm>
            <a:off x="3557433" y="2930958"/>
            <a:ext cx="144016" cy="144016"/>
          </a:xfrm>
          <a:prstGeom prst="ellipse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Text Box 114"/>
          <p:cNvSpPr txBox="1">
            <a:spLocks noChangeArrowheads="1"/>
          </p:cNvSpPr>
          <p:nvPr/>
        </p:nvSpPr>
        <p:spPr bwMode="auto">
          <a:xfrm>
            <a:off x="3241665" y="2484471"/>
            <a:ext cx="13649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600" dirty="0"/>
              <a:t>引張強さ</a:t>
            </a:r>
            <a:endParaRPr lang="en-US" altLang="ja-JP" sz="1600" dirty="0"/>
          </a:p>
        </p:txBody>
      </p:sp>
      <p:sp>
        <p:nvSpPr>
          <p:cNvPr id="31" name="Text Box 114"/>
          <p:cNvSpPr txBox="1">
            <a:spLocks noChangeArrowheads="1"/>
          </p:cNvSpPr>
          <p:nvPr/>
        </p:nvSpPr>
        <p:spPr bwMode="auto">
          <a:xfrm>
            <a:off x="1261040" y="6213346"/>
            <a:ext cx="2588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0.2%</a:t>
            </a:r>
            <a:r>
              <a:rPr lang="ja-JP" altLang="en-US" sz="2000" b="1" dirty="0">
                <a:solidFill>
                  <a:srgbClr val="FF0000"/>
                </a:solidFill>
              </a:rPr>
              <a:t>の永久ひずみ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2" name="楕円 31"/>
          <p:cNvSpPr/>
          <p:nvPr/>
        </p:nvSpPr>
        <p:spPr>
          <a:xfrm>
            <a:off x="2133708" y="3601466"/>
            <a:ext cx="144016" cy="144016"/>
          </a:xfrm>
          <a:prstGeom prst="ellipse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Text Box 114">
            <a:extLst>
              <a:ext uri="{FF2B5EF4-FFF2-40B4-BE49-F238E27FC236}">
                <a16:creationId xmlns:a16="http://schemas.microsoft.com/office/drawing/2014/main" id="{A90E45E6-553C-44BF-AFFF-EE0419159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1239143"/>
            <a:ext cx="3206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>
                <a:solidFill>
                  <a:srgbClr val="0070C0"/>
                </a:solidFill>
              </a:rPr>
              <a:t>引張ると</a:t>
            </a:r>
            <a:r>
              <a:rPr lang="ja-JP" altLang="en-US" b="1" u="sng" dirty="0" err="1">
                <a:solidFill>
                  <a:srgbClr val="0070C0"/>
                </a:solidFill>
              </a:rPr>
              <a:t>のびるの</a:t>
            </a:r>
            <a:r>
              <a:rPr lang="ja-JP" altLang="en-US" b="1" u="sng" dirty="0">
                <a:solidFill>
                  <a:srgbClr val="0070C0"/>
                </a:solidFill>
              </a:rPr>
              <a:t>関係</a:t>
            </a:r>
            <a:endParaRPr lang="en-US" altLang="ja-JP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5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13690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応力</a:t>
            </a:r>
            <a:r>
              <a:rPr lang="ja-JP" alt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ー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ひずみ線図（脆性材料の例）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66" name="Text Box 114"/>
          <p:cNvSpPr txBox="1">
            <a:spLocks noChangeArrowheads="1"/>
          </p:cNvSpPr>
          <p:nvPr/>
        </p:nvSpPr>
        <p:spPr bwMode="auto">
          <a:xfrm>
            <a:off x="1714328" y="1523508"/>
            <a:ext cx="13663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弾性域：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Elastic</a:t>
            </a: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491066" y="2243523"/>
            <a:ext cx="0" cy="3888432"/>
          </a:xfrm>
          <a:prstGeom prst="line">
            <a:avLst/>
          </a:prstGeom>
          <a:ln w="19050">
            <a:solidFill>
              <a:srgbClr val="0A367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 flipV="1">
            <a:off x="3435282" y="4187739"/>
            <a:ext cx="0" cy="3888432"/>
          </a:xfrm>
          <a:prstGeom prst="line">
            <a:avLst/>
          </a:prstGeom>
          <a:ln w="19050">
            <a:solidFill>
              <a:srgbClr val="0A367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4875442" y="627597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42" y="6275971"/>
                <a:ext cx="7200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126146" y="6269250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253124" y="2341295"/>
            <a:ext cx="862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応力：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877203" y="2344575"/>
                <a:ext cx="6138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03" y="2344575"/>
                <a:ext cx="6138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0233B2F-90C0-4517-B2A4-53FB60BC2F41}"/>
              </a:ext>
            </a:extLst>
          </p:cNvPr>
          <p:cNvGrpSpPr/>
          <p:nvPr/>
        </p:nvGrpSpPr>
        <p:grpSpPr>
          <a:xfrm>
            <a:off x="2862164" y="2721324"/>
            <a:ext cx="122469" cy="226888"/>
            <a:chOff x="4522501" y="2990065"/>
            <a:chExt cx="122469" cy="226888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4522501" y="2990065"/>
              <a:ext cx="121507" cy="2229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4523463" y="2994042"/>
              <a:ext cx="121507" cy="2229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 Box 114"/>
          <p:cNvSpPr txBox="1">
            <a:spLocks noChangeArrowheads="1"/>
          </p:cNvSpPr>
          <p:nvPr/>
        </p:nvSpPr>
        <p:spPr bwMode="auto">
          <a:xfrm>
            <a:off x="3080649" y="2782554"/>
            <a:ext cx="947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dirty="0"/>
              <a:t>破断</a:t>
            </a:r>
            <a:endParaRPr lang="en-US" altLang="ja-JP" sz="1800" dirty="0"/>
          </a:p>
        </p:txBody>
      </p:sp>
      <p:sp>
        <p:nvSpPr>
          <p:cNvPr id="33" name="Text Box 114">
            <a:extLst>
              <a:ext uri="{FF2B5EF4-FFF2-40B4-BE49-F238E27FC236}">
                <a16:creationId xmlns:a16="http://schemas.microsoft.com/office/drawing/2014/main" id="{E34A8812-AC52-4AFB-805D-42E144036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596" y="1807656"/>
            <a:ext cx="386983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脆性材料（ぜいせい，</a:t>
            </a:r>
            <a:r>
              <a:rPr lang="en-US" altLang="ja-JP" sz="2000" b="1" dirty="0">
                <a:solidFill>
                  <a:srgbClr val="FF0000"/>
                </a:solidFill>
              </a:rPr>
              <a:t>Brittle Material</a:t>
            </a:r>
            <a:r>
              <a:rPr lang="ja-JP" altLang="en-US" sz="2000" b="1" dirty="0">
                <a:solidFill>
                  <a:srgbClr val="FF0000"/>
                </a:solidFill>
              </a:rPr>
              <a:t>）：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/>
              <a:t>塑性変形がほとんど生じずに破断</a:t>
            </a:r>
            <a:endParaRPr lang="en-US" altLang="ja-JP" sz="2000" b="1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/>
              <a:t>Ex. </a:t>
            </a:r>
            <a:r>
              <a:rPr lang="ja-JP" altLang="en-US" sz="2000" b="1" dirty="0"/>
              <a:t>ガラス</a:t>
            </a:r>
            <a:endParaRPr lang="en-US" altLang="ja-JP" sz="2000" b="1" dirty="0"/>
          </a:p>
        </p:txBody>
      </p:sp>
      <p:sp>
        <p:nvSpPr>
          <p:cNvPr id="34" name="Text Box 114">
            <a:extLst>
              <a:ext uri="{FF2B5EF4-FFF2-40B4-BE49-F238E27FC236}">
                <a16:creationId xmlns:a16="http://schemas.microsoft.com/office/drawing/2014/main" id="{9F9F54D7-831A-4CCC-8304-CEC1EEB82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082" y="3664805"/>
            <a:ext cx="3747334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/>
              <a:t>脆性破壊に対する抵抗の程度は</a:t>
            </a:r>
            <a:endParaRPr lang="en-US" altLang="ja-JP" sz="2000" b="1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靭性（じんせい，</a:t>
            </a:r>
            <a:r>
              <a:rPr lang="en-US" altLang="ja-JP" sz="2000" b="1" dirty="0">
                <a:solidFill>
                  <a:srgbClr val="FF0000"/>
                </a:solidFill>
              </a:rPr>
              <a:t>Toughness</a:t>
            </a:r>
            <a:r>
              <a:rPr lang="ja-JP" altLang="en-US" sz="2000" b="1" dirty="0">
                <a:solidFill>
                  <a:srgbClr val="FF0000"/>
                </a:solidFill>
              </a:rPr>
              <a:t>）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/>
              <a:t>という</a:t>
            </a:r>
            <a:endParaRPr lang="en-US" altLang="ja-JP" sz="2000" b="1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/>
              <a:t>「靭性が高い」→延性が大きい．伸びて破断を耐える</a:t>
            </a:r>
            <a:endParaRPr lang="en-US" altLang="ja-JP" sz="2000" b="1" dirty="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12B1D3B-476C-44AC-B071-90F86DDCA2D4}"/>
              </a:ext>
            </a:extLst>
          </p:cNvPr>
          <p:cNvCxnSpPr>
            <a:cxnSpLocks/>
          </p:cNvCxnSpPr>
          <p:nvPr/>
        </p:nvCxnSpPr>
        <p:spPr>
          <a:xfrm flipV="1">
            <a:off x="1491066" y="4075447"/>
            <a:ext cx="806495" cy="20565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BF8A7BB-D68D-49EB-A129-FF3FF66F08BD}"/>
              </a:ext>
            </a:extLst>
          </p:cNvPr>
          <p:cNvSpPr/>
          <p:nvPr/>
        </p:nvSpPr>
        <p:spPr>
          <a:xfrm>
            <a:off x="2291379" y="2829261"/>
            <a:ext cx="656216" cy="1258645"/>
          </a:xfrm>
          <a:custGeom>
            <a:avLst/>
            <a:gdLst>
              <a:gd name="connsiteX0" fmla="*/ 0 w 656216"/>
              <a:gd name="connsiteY0" fmla="*/ 1258645 h 1258645"/>
              <a:gd name="connsiteX1" fmla="*/ 462579 w 656216"/>
              <a:gd name="connsiteY1" fmla="*/ 236668 h 1258645"/>
              <a:gd name="connsiteX2" fmla="*/ 656216 w 656216"/>
              <a:gd name="connsiteY2" fmla="*/ 0 h 12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216" h="1258645">
                <a:moveTo>
                  <a:pt x="0" y="1258645"/>
                </a:moveTo>
                <a:cubicBezTo>
                  <a:pt x="176605" y="852543"/>
                  <a:pt x="353210" y="446442"/>
                  <a:pt x="462579" y="236668"/>
                </a:cubicBezTo>
                <a:cubicBezTo>
                  <a:pt x="571948" y="26894"/>
                  <a:pt x="614082" y="13447"/>
                  <a:pt x="656216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ext Box 114">
            <a:extLst>
              <a:ext uri="{FF2B5EF4-FFF2-40B4-BE49-F238E27FC236}">
                <a16:creationId xmlns:a16="http://schemas.microsoft.com/office/drawing/2014/main" id="{07F3F98D-A58E-4731-84D1-82E00C38A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1239143"/>
            <a:ext cx="3206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>
                <a:solidFill>
                  <a:srgbClr val="0070C0"/>
                </a:solidFill>
              </a:rPr>
              <a:t>引張ると</a:t>
            </a:r>
            <a:r>
              <a:rPr lang="ja-JP" altLang="en-US" b="1" u="sng" dirty="0" err="1">
                <a:solidFill>
                  <a:srgbClr val="0070C0"/>
                </a:solidFill>
              </a:rPr>
              <a:t>のびるの</a:t>
            </a:r>
            <a:r>
              <a:rPr lang="ja-JP" altLang="en-US" b="1" u="sng" dirty="0">
                <a:solidFill>
                  <a:srgbClr val="0070C0"/>
                </a:solidFill>
              </a:rPr>
              <a:t>関係</a:t>
            </a:r>
            <a:endParaRPr lang="en-US" altLang="ja-JP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0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13690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応力</a:t>
            </a:r>
            <a:r>
              <a:rPr lang="ja-JP" alt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ー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ひずみ線図（延性材料の例）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491066" y="2243523"/>
            <a:ext cx="0" cy="3888432"/>
          </a:xfrm>
          <a:prstGeom prst="line">
            <a:avLst/>
          </a:prstGeom>
          <a:ln w="19050">
            <a:solidFill>
              <a:srgbClr val="0A367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 flipV="1">
            <a:off x="3435282" y="4187739"/>
            <a:ext cx="0" cy="3888432"/>
          </a:xfrm>
          <a:prstGeom prst="line">
            <a:avLst/>
          </a:prstGeom>
          <a:ln w="19050">
            <a:solidFill>
              <a:srgbClr val="0A367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4875442" y="627597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42" y="6275971"/>
                <a:ext cx="7200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4126146" y="6269250"/>
            <a:ext cx="1597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ひずみ：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4" name="Text Box 114"/>
          <p:cNvSpPr txBox="1">
            <a:spLocks noChangeArrowheads="1"/>
          </p:cNvSpPr>
          <p:nvPr/>
        </p:nvSpPr>
        <p:spPr bwMode="auto">
          <a:xfrm>
            <a:off x="253124" y="2341295"/>
            <a:ext cx="862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応力：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877203" y="2344575"/>
                <a:ext cx="6138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03" y="2344575"/>
                <a:ext cx="6138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C940908-CAFB-44BE-AFD5-5351A9ED8DF3}"/>
              </a:ext>
            </a:extLst>
          </p:cNvPr>
          <p:cNvGrpSpPr/>
          <p:nvPr/>
        </p:nvGrpSpPr>
        <p:grpSpPr>
          <a:xfrm>
            <a:off x="4578588" y="4140196"/>
            <a:ext cx="122469" cy="226888"/>
            <a:chOff x="4522501" y="2990065"/>
            <a:chExt cx="122469" cy="226888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4522501" y="2990065"/>
              <a:ext cx="121507" cy="2229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4523463" y="2994042"/>
              <a:ext cx="121507" cy="2229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 Box 114"/>
          <p:cNvSpPr txBox="1">
            <a:spLocks noChangeArrowheads="1"/>
          </p:cNvSpPr>
          <p:nvPr/>
        </p:nvSpPr>
        <p:spPr bwMode="auto">
          <a:xfrm>
            <a:off x="4287868" y="3633570"/>
            <a:ext cx="947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dirty="0"/>
              <a:t>破断</a:t>
            </a:r>
            <a:endParaRPr lang="en-US" altLang="ja-JP" sz="1800" dirty="0"/>
          </a:p>
        </p:txBody>
      </p:sp>
      <p:sp>
        <p:nvSpPr>
          <p:cNvPr id="31" name="Text Box 114"/>
          <p:cNvSpPr txBox="1">
            <a:spLocks noChangeArrowheads="1"/>
          </p:cNvSpPr>
          <p:nvPr/>
        </p:nvSpPr>
        <p:spPr bwMode="auto">
          <a:xfrm>
            <a:off x="1261040" y="6213346"/>
            <a:ext cx="2588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0.2%</a:t>
            </a:r>
            <a:r>
              <a:rPr lang="ja-JP" altLang="en-US" sz="2000" b="1" dirty="0">
                <a:solidFill>
                  <a:srgbClr val="FF0000"/>
                </a:solidFill>
              </a:rPr>
              <a:t>の永久ひずみ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3" name="Text Box 114">
            <a:extLst>
              <a:ext uri="{FF2B5EF4-FFF2-40B4-BE49-F238E27FC236}">
                <a16:creationId xmlns:a16="http://schemas.microsoft.com/office/drawing/2014/main" id="{E34A8812-AC52-4AFB-805D-42E144036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498" y="2091240"/>
            <a:ext cx="344097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延性材料（えんせい，</a:t>
            </a:r>
            <a:r>
              <a:rPr lang="en-US" altLang="ja-JP" sz="2000" b="1" dirty="0">
                <a:solidFill>
                  <a:srgbClr val="FF0000"/>
                </a:solidFill>
              </a:rPr>
              <a:t>Ductile Material</a:t>
            </a:r>
            <a:r>
              <a:rPr lang="ja-JP" altLang="en-US" sz="2000" b="1" dirty="0">
                <a:solidFill>
                  <a:srgbClr val="FF0000"/>
                </a:solidFill>
              </a:rPr>
              <a:t>）：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/>
              <a:t>大きな塑性変形ののちに破断</a:t>
            </a:r>
            <a:endParaRPr lang="en-US" altLang="ja-JP" sz="2000" b="1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/>
              <a:t>Ex. </a:t>
            </a:r>
            <a:r>
              <a:rPr lang="ja-JP" altLang="en-US" sz="2000" b="1" dirty="0"/>
              <a:t>ゴム</a:t>
            </a:r>
            <a:endParaRPr lang="en-US" altLang="ja-JP" sz="2000" b="1" dirty="0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826B8BD-459C-447F-B5C5-1A25BE962A25}"/>
              </a:ext>
            </a:extLst>
          </p:cNvPr>
          <p:cNvSpPr/>
          <p:nvPr/>
        </p:nvSpPr>
        <p:spPr>
          <a:xfrm>
            <a:off x="1484555" y="4260028"/>
            <a:ext cx="3151991" cy="1882588"/>
          </a:xfrm>
          <a:custGeom>
            <a:avLst/>
            <a:gdLst>
              <a:gd name="connsiteX0" fmla="*/ 0 w 3151991"/>
              <a:gd name="connsiteY0" fmla="*/ 1882588 h 1882588"/>
              <a:gd name="connsiteX1" fmla="*/ 247426 w 3151991"/>
              <a:gd name="connsiteY1" fmla="*/ 1656678 h 1882588"/>
              <a:gd name="connsiteX2" fmla="*/ 1151069 w 3151991"/>
              <a:gd name="connsiteY2" fmla="*/ 1581374 h 1882588"/>
              <a:gd name="connsiteX3" fmla="*/ 2302137 w 3151991"/>
              <a:gd name="connsiteY3" fmla="*/ 1086523 h 1882588"/>
              <a:gd name="connsiteX4" fmla="*/ 3151991 w 3151991"/>
              <a:gd name="connsiteY4" fmla="*/ 0 h 1882588"/>
              <a:gd name="connsiteX0" fmla="*/ 0 w 3151991"/>
              <a:gd name="connsiteY0" fmla="*/ 1882588 h 1882588"/>
              <a:gd name="connsiteX1" fmla="*/ 311972 w 3151991"/>
              <a:gd name="connsiteY1" fmla="*/ 1688951 h 1882588"/>
              <a:gd name="connsiteX2" fmla="*/ 1151069 w 3151991"/>
              <a:gd name="connsiteY2" fmla="*/ 1581374 h 1882588"/>
              <a:gd name="connsiteX3" fmla="*/ 2302137 w 3151991"/>
              <a:gd name="connsiteY3" fmla="*/ 1086523 h 1882588"/>
              <a:gd name="connsiteX4" fmla="*/ 3151991 w 3151991"/>
              <a:gd name="connsiteY4" fmla="*/ 0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991" h="1882588">
                <a:moveTo>
                  <a:pt x="0" y="1882588"/>
                </a:moveTo>
                <a:cubicBezTo>
                  <a:pt x="27790" y="1794734"/>
                  <a:pt x="120127" y="1739153"/>
                  <a:pt x="311972" y="1688951"/>
                </a:cubicBezTo>
                <a:cubicBezTo>
                  <a:pt x="503817" y="1638749"/>
                  <a:pt x="819375" y="1681779"/>
                  <a:pt x="1151069" y="1581374"/>
                </a:cubicBezTo>
                <a:cubicBezTo>
                  <a:pt x="1482763" y="1480969"/>
                  <a:pt x="1968650" y="1350085"/>
                  <a:pt x="2302137" y="1086523"/>
                </a:cubicBezTo>
                <a:cubicBezTo>
                  <a:pt x="2635624" y="822961"/>
                  <a:pt x="2893807" y="411480"/>
                  <a:pt x="3151991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 Box 114">
            <a:extLst>
              <a:ext uri="{FF2B5EF4-FFF2-40B4-BE49-F238E27FC236}">
                <a16:creationId xmlns:a16="http://schemas.microsoft.com/office/drawing/2014/main" id="{B4227053-25ED-4046-8D8D-2A46EDE78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498" y="3945250"/>
            <a:ext cx="34409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/>
              <a:t>弾性領域でも応力とひずみの間に線形関係がない（低い）</a:t>
            </a:r>
            <a:endParaRPr lang="en-US" altLang="ja-JP" sz="2000" b="1" dirty="0"/>
          </a:p>
        </p:txBody>
      </p:sp>
      <p:sp>
        <p:nvSpPr>
          <p:cNvPr id="24" name="Text Box 114">
            <a:extLst>
              <a:ext uri="{FF2B5EF4-FFF2-40B4-BE49-F238E27FC236}">
                <a16:creationId xmlns:a16="http://schemas.microsoft.com/office/drawing/2014/main" id="{CCAC745A-FF2A-4C20-8C12-73C9E5C4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828" y="2356731"/>
            <a:ext cx="13663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弾性域：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Elastic</a:t>
            </a:r>
          </a:p>
        </p:txBody>
      </p:sp>
      <p:sp>
        <p:nvSpPr>
          <p:cNvPr id="25" name="Text Box 114">
            <a:extLst>
              <a:ext uri="{FF2B5EF4-FFF2-40B4-BE49-F238E27FC236}">
                <a16:creationId xmlns:a16="http://schemas.microsoft.com/office/drawing/2014/main" id="{CC5C94AF-169A-4428-A823-0AC16E621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912" y="2356731"/>
            <a:ext cx="13663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塑性域：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Plastic</a:t>
            </a:r>
          </a:p>
        </p:txBody>
      </p:sp>
      <p:sp>
        <p:nvSpPr>
          <p:cNvPr id="20" name="Text Box 114">
            <a:extLst>
              <a:ext uri="{FF2B5EF4-FFF2-40B4-BE49-F238E27FC236}">
                <a16:creationId xmlns:a16="http://schemas.microsoft.com/office/drawing/2014/main" id="{2B7340D7-D89E-4DCF-AC2D-FC6F96898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1239143"/>
            <a:ext cx="3206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b="1" u="sng" dirty="0">
                <a:solidFill>
                  <a:srgbClr val="0070C0"/>
                </a:solidFill>
              </a:rPr>
              <a:t>引張ると</a:t>
            </a:r>
            <a:r>
              <a:rPr lang="ja-JP" altLang="en-US" b="1" u="sng" dirty="0" err="1">
                <a:solidFill>
                  <a:srgbClr val="0070C0"/>
                </a:solidFill>
              </a:rPr>
              <a:t>のびるの</a:t>
            </a:r>
            <a:r>
              <a:rPr lang="ja-JP" altLang="en-US" b="1" u="sng" dirty="0">
                <a:solidFill>
                  <a:srgbClr val="0070C0"/>
                </a:solidFill>
              </a:rPr>
              <a:t>関係</a:t>
            </a:r>
            <a:endParaRPr lang="en-US" altLang="ja-JP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5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8136904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焼き入れ（）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91312" y="1196752"/>
            <a:ext cx="7825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ヒラギノ角ゴ Pro W3"/>
              </a:rPr>
              <a:t>ヤング係数は変わらない（数</a:t>
            </a:r>
            <a:r>
              <a:rPr lang="en-US" altLang="ja-JP" dirty="0">
                <a:solidFill>
                  <a:srgbClr val="FF0000"/>
                </a:solidFill>
                <a:latin typeface="ヒラギノ角ゴ Pro W3"/>
              </a:rPr>
              <a:t>%</a:t>
            </a:r>
            <a:r>
              <a:rPr lang="ja-JP" altLang="en-US" dirty="0">
                <a:solidFill>
                  <a:srgbClr val="FF0000"/>
                </a:solidFill>
                <a:latin typeface="ヒラギノ角ゴ Pro W3"/>
              </a:rPr>
              <a:t>以下）が降伏強度は上がる</a:t>
            </a:r>
            <a:endParaRPr lang="ja-JP" altLang="en-US" b="0" i="0" dirty="0">
              <a:solidFill>
                <a:srgbClr val="FF0000"/>
              </a:solidFill>
              <a:effectLst/>
              <a:latin typeface="ヒラギノ角ゴ Pro W3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58417"/>
            <a:ext cx="6821935" cy="496140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366BF0-3DBC-4957-9C8F-7D74E2A24ADE}"/>
              </a:ext>
            </a:extLst>
          </p:cNvPr>
          <p:cNvSpPr/>
          <p:nvPr/>
        </p:nvSpPr>
        <p:spPr>
          <a:xfrm>
            <a:off x="4403864" y="4365104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ヒラギノ角ゴ Pro W3"/>
              </a:rPr>
              <a:t>→焼き入れした歯車は切削し難い．</a:t>
            </a:r>
            <a:endParaRPr lang="en-US" altLang="ja-JP" sz="2000" dirty="0">
              <a:solidFill>
                <a:srgbClr val="FF0000"/>
              </a:solidFill>
              <a:latin typeface="ヒラギノ角ゴ Pro W3"/>
            </a:endParaRPr>
          </a:p>
          <a:p>
            <a:r>
              <a:rPr lang="ja-JP" altLang="en-US" sz="2000" b="0" i="0" dirty="0">
                <a:solidFill>
                  <a:srgbClr val="FF0000"/>
                </a:solidFill>
                <a:effectLst/>
                <a:latin typeface="ヒラギノ角ゴ Pro W3"/>
              </a:rPr>
              <a:t>高周波焼き入れした歯車をフライスで加工すると，エンドミルが刃こぼれする</a:t>
            </a:r>
            <a:r>
              <a:rPr lang="ja-JP" altLang="en-US" sz="2000" b="0" i="0" dirty="0" err="1">
                <a:solidFill>
                  <a:srgbClr val="FF0000"/>
                </a:solidFill>
                <a:effectLst/>
                <a:latin typeface="ヒラギノ角ゴ Pro W3"/>
              </a:rPr>
              <a:t>．．．</a:t>
            </a:r>
            <a:endParaRPr lang="ja-JP" altLang="en-US" sz="2000" b="0" i="0" dirty="0">
              <a:solidFill>
                <a:srgbClr val="FF0000"/>
              </a:solidFill>
              <a:effectLst/>
              <a:latin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3025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12341</TotalTime>
  <Words>1866</Words>
  <Application>Microsoft Office PowerPoint</Application>
  <PresentationFormat>画面に合わせる (4:3)</PresentationFormat>
  <Paragraphs>354</Paragraphs>
  <Slides>38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8" baseType="lpstr">
      <vt:lpstr>ＭＳ Ｐゴシック</vt:lpstr>
      <vt:lpstr>ＭＳ Ｐ明朝</vt:lpstr>
      <vt:lpstr>ヒラギノ角ゴ Pro W3</vt:lpstr>
      <vt:lpstr>Arial</vt:lpstr>
      <vt:lpstr>Calibri</vt:lpstr>
      <vt:lpstr>Calibri Light</vt:lpstr>
      <vt:lpstr>Cambria Math</vt:lpstr>
      <vt:lpstr>Times New Roman</vt:lpstr>
      <vt:lpstr>Office テーマ</vt:lpstr>
      <vt:lpstr>Equation</vt:lpstr>
      <vt:lpstr>PowerPoint プレゼンテーション</vt:lpstr>
      <vt:lpstr>応力（Stress）： N/m2</vt:lpstr>
      <vt:lpstr>ひずみ（Strain）：無次元量</vt:lpstr>
      <vt:lpstr>せん断応力（Shear Stress）： N/m2</vt:lpstr>
      <vt:lpstr>応力ーひずみ線図（軟鋼の典型例）</vt:lpstr>
      <vt:lpstr>応力ーひずみ線図（アルミ，ステンの例）</vt:lpstr>
      <vt:lpstr>応力ーひずみ線図（脆性材料の例）</vt:lpstr>
      <vt:lpstr>応力ーひずみ線図（延性材料の例）</vt:lpstr>
      <vt:lpstr>焼き入れ（）</vt:lpstr>
      <vt:lpstr>せん断応力とひずみの関係</vt:lpstr>
      <vt:lpstr>横ひずみ</vt:lpstr>
      <vt:lpstr>ポアソン比（Poisson’s ratio）</vt:lpstr>
      <vt:lpstr>材料定数（Material Constants）</vt:lpstr>
      <vt:lpstr>許容応力と安全係数</vt:lpstr>
      <vt:lpstr>数値構造解析（Computational Structural Analysis）</vt:lpstr>
      <vt:lpstr>数値構造解析（Computational Structural Analysis）</vt:lpstr>
      <vt:lpstr>数値構造解析（Computational Structural Analysis）</vt:lpstr>
      <vt:lpstr>数値構造解析（Computational Structural Analysis）</vt:lpstr>
      <vt:lpstr>材料の設定</vt:lpstr>
      <vt:lpstr>材料の設定</vt:lpstr>
      <vt:lpstr>材料の設定</vt:lpstr>
      <vt:lpstr>材料の設定</vt:lpstr>
      <vt:lpstr>拘束条件の設定</vt:lpstr>
      <vt:lpstr>拘束条件の設定</vt:lpstr>
      <vt:lpstr>拘束条件の設定</vt:lpstr>
      <vt:lpstr>拘束条件の設定</vt:lpstr>
      <vt:lpstr>荷重の設定</vt:lpstr>
      <vt:lpstr>格子生成（メッシング）</vt:lpstr>
      <vt:lpstr>解析の実行（シミュレーション）</vt:lpstr>
      <vt:lpstr>可視化（変位）</vt:lpstr>
      <vt:lpstr>可視化（変位）</vt:lpstr>
      <vt:lpstr>可視化（応力）</vt:lpstr>
      <vt:lpstr>可視化（応力）</vt:lpstr>
      <vt:lpstr>可視化（応力）</vt:lpstr>
      <vt:lpstr>可視化（安全率）</vt:lpstr>
      <vt:lpstr>課題1</vt:lpstr>
      <vt:lpstr>課題2</vt:lpstr>
      <vt:lpstr>課題3</vt:lpstr>
    </vt:vector>
  </TitlesOfParts>
  <Company>CIT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構造力学</dc:title>
  <dc:creator>K.KIKUCHI</dc:creator>
  <cp:lastModifiedBy>kikut</cp:lastModifiedBy>
  <cp:revision>831</cp:revision>
  <cp:lastPrinted>1999-07-09T09:45:22Z</cp:lastPrinted>
  <dcterms:created xsi:type="dcterms:W3CDTF">2001-08-24T08:04:05Z</dcterms:created>
  <dcterms:modified xsi:type="dcterms:W3CDTF">2024-09-19T06:44:26Z</dcterms:modified>
</cp:coreProperties>
</file>